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3"/>
    <p:sldMasterId id="2147493600" r:id="rId4"/>
    <p:sldMasterId id="2147493467" r:id="rId5"/>
  </p:sldMasterIdLst>
  <p:notesMasterIdLst>
    <p:notesMasterId r:id="rId68"/>
  </p:notesMasterIdLst>
  <p:sldIdLst>
    <p:sldId id="256" r:id="rId6"/>
    <p:sldId id="264" r:id="rId7"/>
    <p:sldId id="257" r:id="rId8"/>
    <p:sldId id="265" r:id="rId9"/>
    <p:sldId id="329" r:id="rId10"/>
    <p:sldId id="266" r:id="rId11"/>
    <p:sldId id="331" r:id="rId12"/>
    <p:sldId id="267" r:id="rId13"/>
    <p:sldId id="275" r:id="rId14"/>
    <p:sldId id="269" r:id="rId15"/>
    <p:sldId id="270" r:id="rId16"/>
    <p:sldId id="273" r:id="rId17"/>
    <p:sldId id="271" r:id="rId18"/>
    <p:sldId id="274" r:id="rId19"/>
    <p:sldId id="276" r:id="rId20"/>
    <p:sldId id="280" r:id="rId21"/>
    <p:sldId id="281" r:id="rId22"/>
    <p:sldId id="278" r:id="rId23"/>
    <p:sldId id="282" r:id="rId24"/>
    <p:sldId id="283" r:id="rId25"/>
    <p:sldId id="286" r:id="rId26"/>
    <p:sldId id="287" r:id="rId27"/>
    <p:sldId id="289" r:id="rId28"/>
    <p:sldId id="333" r:id="rId29"/>
    <p:sldId id="291" r:id="rId30"/>
    <p:sldId id="293" r:id="rId31"/>
    <p:sldId id="294" r:id="rId32"/>
    <p:sldId id="292" r:id="rId33"/>
    <p:sldId id="314" r:id="rId34"/>
    <p:sldId id="315" r:id="rId35"/>
    <p:sldId id="295" r:id="rId36"/>
    <p:sldId id="296" r:id="rId37"/>
    <p:sldId id="302" r:id="rId38"/>
    <p:sldId id="297" r:id="rId39"/>
    <p:sldId id="298" r:id="rId40"/>
    <p:sldId id="299" r:id="rId41"/>
    <p:sldId id="300" r:id="rId42"/>
    <p:sldId id="317" r:id="rId43"/>
    <p:sldId id="318" r:id="rId44"/>
    <p:sldId id="316" r:id="rId45"/>
    <p:sldId id="319" r:id="rId46"/>
    <p:sldId id="301" r:id="rId47"/>
    <p:sldId id="303" r:id="rId48"/>
    <p:sldId id="321" r:id="rId49"/>
    <p:sldId id="322" r:id="rId50"/>
    <p:sldId id="323" r:id="rId51"/>
    <p:sldId id="324" r:id="rId52"/>
    <p:sldId id="325" r:id="rId53"/>
    <p:sldId id="328" r:id="rId54"/>
    <p:sldId id="326" r:id="rId55"/>
    <p:sldId id="304" r:id="rId56"/>
    <p:sldId id="306" r:id="rId57"/>
    <p:sldId id="307" r:id="rId58"/>
    <p:sldId id="308" r:id="rId59"/>
    <p:sldId id="309" r:id="rId60"/>
    <p:sldId id="310" r:id="rId61"/>
    <p:sldId id="311" r:id="rId62"/>
    <p:sldId id="312" r:id="rId63"/>
    <p:sldId id="313" r:id="rId64"/>
    <p:sldId id="332" r:id="rId65"/>
    <p:sldId id="330" r:id="rId66"/>
    <p:sldId id="320" r:id="rId67"/>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596">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D063"/>
    <a:srgbClr val="84B121"/>
    <a:srgbClr val="002046"/>
    <a:srgbClr val="003399"/>
    <a:srgbClr val="1DBEEB"/>
    <a:srgbClr val="99CCFF"/>
    <a:srgbClr val="0054AA"/>
    <a:srgbClr val="FFFFFF"/>
    <a:srgbClr val="3836EB"/>
    <a:srgbClr val="A533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96529" autoAdjust="0"/>
  </p:normalViewPr>
  <p:slideViewPr>
    <p:cSldViewPr snapToGrid="0" snapToObjects="1" showGuides="1">
      <p:cViewPr varScale="1">
        <p:scale>
          <a:sx n="152" d="100"/>
          <a:sy n="152" d="100"/>
        </p:scale>
        <p:origin x="312" y="138"/>
      </p:cViewPr>
      <p:guideLst>
        <p:guide orient="horz" pos="1596"/>
        <p:guide pos="2880"/>
      </p:guideLst>
    </p:cSldViewPr>
  </p:slideViewPr>
  <p:outlineViewPr>
    <p:cViewPr>
      <p:scale>
        <a:sx n="33" d="100"/>
        <a:sy n="33" d="100"/>
      </p:scale>
      <p:origin x="0" y="-39648"/>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51" d="100"/>
          <a:sy n="51" d="100"/>
        </p:scale>
        <p:origin x="1709"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1.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AFD452-C910-4C65-9B63-E7243A6DBB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id="{1D941584-9AD4-4499-94D1-5674A28C343A}"/>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614ED5E8-BE63-4082-A843-7F794CEF3C4B}" type="datetimeFigureOut">
              <a:rPr lang="en-US"/>
              <a:pPr>
                <a:defRPr/>
              </a:pPr>
              <a:t>5/16/2018</a:t>
            </a:fld>
            <a:endParaRPr lang="en-US"/>
          </a:p>
        </p:txBody>
      </p:sp>
      <p:sp>
        <p:nvSpPr>
          <p:cNvPr id="4" name="Slide Image Placeholder 3">
            <a:extLst>
              <a:ext uri="{FF2B5EF4-FFF2-40B4-BE49-F238E27FC236}">
                <a16:creationId xmlns:a16="http://schemas.microsoft.com/office/drawing/2014/main" id="{45481D9B-557F-4253-963A-6660BA823D6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D18A2BB-A39E-40F3-B36B-132F462A8B6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A5017B2-BA97-4CA7-976E-29258B90249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2762E333-46A5-4555-A00D-D475DE5BA99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7629C088-60B9-4A4B-8F10-A970A27721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204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505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o Title Slide (b)">
    <p:bg>
      <p:bgPr>
        <a:solidFill>
          <a:srgbClr val="00204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214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8437C49-18D9-4DA3-A674-48CAE4181100}"/>
              </a:ext>
            </a:extLst>
          </p:cNvPr>
          <p:cNvCxnSpPr/>
          <p:nvPr userDrawn="1"/>
        </p:nvCxnSpPr>
        <p:spPr>
          <a:xfrm>
            <a:off x="561107" y="674691"/>
            <a:ext cx="8229600" cy="0"/>
          </a:xfrm>
          <a:prstGeom prst="line">
            <a:avLst/>
          </a:prstGeom>
          <a:ln w="12700" cap="sq">
            <a:solidFill>
              <a:srgbClr val="1DBEEB"/>
            </a:solidFill>
            <a:headEnd type="ova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p:nvPr>
        </p:nvSpPr>
        <p:spPr>
          <a:xfrm>
            <a:off x="1163782" y="763475"/>
            <a:ext cx="7065818" cy="427768"/>
          </a:xfrm>
          <a:prstGeom prst="rect">
            <a:avLst/>
          </a:prstGeom>
        </p:spPr>
        <p:txBody>
          <a:bodyPr lIns="0">
            <a:normAutofit/>
          </a:bodyPr>
          <a:lstStyle>
            <a:lvl1pPr marL="0" indent="0" algn="l">
              <a:buNone/>
              <a:defRPr sz="1400" b="0"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 Placeholder 11"/>
          <p:cNvSpPr>
            <a:spLocks noGrp="1"/>
          </p:cNvSpPr>
          <p:nvPr>
            <p:ph type="body" sz="quarter" idx="13"/>
          </p:nvPr>
        </p:nvSpPr>
        <p:spPr>
          <a:xfrm>
            <a:off x="1163782" y="1431985"/>
            <a:ext cx="7523018" cy="3096883"/>
          </a:xfrm>
          <a:prstGeom prst="rect">
            <a:avLst/>
          </a:prstGeom>
        </p:spPr>
        <p:txBody>
          <a:bodyPr lIns="0">
            <a:normAutofit/>
          </a:bodyPr>
          <a:lstStyle>
            <a:lvl1pPr marL="173038" indent="-173038">
              <a:spcBef>
                <a:spcPts val="0"/>
              </a:spcBef>
              <a:spcAft>
                <a:spcPts val="600"/>
              </a:spcAft>
              <a:buClr>
                <a:srgbClr val="0070C0"/>
              </a:buClr>
              <a:buSzPct val="100000"/>
              <a:buFont typeface="Wingdings 2" panose="05020102010507070707" pitchFamily="18" charset="2"/>
              <a:buChar char=""/>
              <a:defRPr sz="1400" b="0" baseline="0">
                <a:solidFill>
                  <a:schemeClr val="tx1">
                    <a:lumMod val="50000"/>
                    <a:lumOff val="50000"/>
                  </a:schemeClr>
                </a:solidFill>
              </a:defRPr>
            </a:lvl1pPr>
            <a:lvl2pPr marL="344488" indent="-171450">
              <a:spcBef>
                <a:spcPts val="0"/>
              </a:spcBef>
              <a:spcAft>
                <a:spcPts val="600"/>
              </a:spcAft>
              <a:buClr>
                <a:schemeClr val="tx1">
                  <a:lumMod val="50000"/>
                  <a:lumOff val="50000"/>
                </a:schemeClr>
              </a:buClr>
              <a:defRPr sz="1400" baseline="0">
                <a:solidFill>
                  <a:schemeClr val="tx1">
                    <a:lumMod val="50000"/>
                    <a:lumOff val="50000"/>
                  </a:schemeClr>
                </a:solidFill>
              </a:defRPr>
            </a:lvl2pPr>
            <a:lvl3pPr marL="457200" indent="-111125">
              <a:spcBef>
                <a:spcPts val="0"/>
              </a:spcBef>
              <a:spcAft>
                <a:spcPts val="300"/>
              </a:spcAft>
              <a:defRPr sz="1200">
                <a:solidFill>
                  <a:schemeClr val="tx1">
                    <a:lumMod val="50000"/>
                    <a:lumOff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6" name="Text Placeholder 5">
            <a:extLst>
              <a:ext uri="{FF2B5EF4-FFF2-40B4-BE49-F238E27FC236}">
                <a16:creationId xmlns:a16="http://schemas.microsoft.com/office/drawing/2014/main" id="{891CC7EF-D4E7-4B7A-A9E2-AA013A7B8932}"/>
              </a:ext>
            </a:extLst>
          </p:cNvPr>
          <p:cNvSpPr>
            <a:spLocks noGrp="1"/>
          </p:cNvSpPr>
          <p:nvPr>
            <p:ph type="body" sz="quarter" idx="14" hasCustomPrompt="1"/>
          </p:nvPr>
        </p:nvSpPr>
        <p:spPr>
          <a:xfrm>
            <a:off x="1067388" y="233803"/>
            <a:ext cx="5161532" cy="446088"/>
          </a:xfrm>
          <a:prstGeom prst="rect">
            <a:avLst/>
          </a:prstGeom>
        </p:spPr>
        <p:txBody>
          <a:bodyPr/>
          <a:lstStyle>
            <a:lvl1pPr marL="0" indent="0">
              <a:buFontTx/>
              <a:buNone/>
              <a:defRPr sz="2800"/>
            </a:lvl1pPr>
            <a:lvl2pPr>
              <a:defRPr sz="2800"/>
            </a:lvl2pPr>
            <a:lvl3pPr>
              <a:defRPr sz="2800"/>
            </a:lvl3pPr>
            <a:lvl4pPr>
              <a:defRPr sz="2800"/>
            </a:lvl4pPr>
            <a:lvl5pPr>
              <a:defRPr sz="2800"/>
            </a:lvl5pPr>
          </a:lstStyle>
          <a:p>
            <a:pPr lvl="0"/>
            <a:r>
              <a:rPr lang="en-US" dirty="0"/>
              <a:t>Click to edit Header</a:t>
            </a:r>
          </a:p>
        </p:txBody>
      </p:sp>
      <p:sp>
        <p:nvSpPr>
          <p:cNvPr id="7" name="TextBox 6">
            <a:extLst>
              <a:ext uri="{FF2B5EF4-FFF2-40B4-BE49-F238E27FC236}">
                <a16:creationId xmlns:a16="http://schemas.microsoft.com/office/drawing/2014/main" id="{14B937D2-2CFC-4916-902C-36BC246ADFA0}"/>
              </a:ext>
            </a:extLst>
          </p:cNvPr>
          <p:cNvSpPr txBox="1"/>
          <p:nvPr userDrawn="1"/>
        </p:nvSpPr>
        <p:spPr>
          <a:xfrm>
            <a:off x="8676409" y="4831956"/>
            <a:ext cx="457200" cy="246221"/>
          </a:xfrm>
          <a:prstGeom prst="rect">
            <a:avLst/>
          </a:prstGeom>
          <a:noFill/>
        </p:spPr>
        <p:txBody>
          <a:bodyPr wrap="square" rtlCol="0">
            <a:spAutoFit/>
          </a:bodyPr>
          <a:lstStyle/>
          <a:p>
            <a:pPr algn="ctr"/>
            <a:fld id="{0E31A442-3D76-483B-812F-E006750CAC43}" type="slidenum">
              <a:rPr lang="en-US" sz="1000" smtClean="0">
                <a:solidFill>
                  <a:schemeClr val="bg1">
                    <a:lumMod val="50000"/>
                  </a:schemeClr>
                </a:solidFill>
              </a:rPr>
              <a:pPr algn="ctr"/>
              <a:t>‹#›</a:t>
            </a:fld>
            <a:endParaRPr lang="en-US" sz="1000" dirty="0">
              <a:solidFill>
                <a:schemeClr val="bg1">
                  <a:lumMod val="50000"/>
                </a:schemeClr>
              </a:solidFill>
            </a:endParaRPr>
          </a:p>
        </p:txBody>
      </p:sp>
    </p:spTree>
    <p:extLst>
      <p:ext uri="{BB962C8B-B14F-4D97-AF65-F5344CB8AC3E}">
        <p14:creationId xmlns:p14="http://schemas.microsoft.com/office/powerpoint/2010/main" val="228748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18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RANSITION SLIDE">
    <p:bg>
      <p:bgPr>
        <a:solidFill>
          <a:srgbClr val="00204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5795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F9861C2-5597-463D-90B3-EA1F026ECFC2}"/>
              </a:ext>
            </a:extLst>
          </p:cNvPr>
          <p:cNvSpPr txBox="1">
            <a:spLocks/>
          </p:cNvSpPr>
          <p:nvPr userDrawn="1"/>
        </p:nvSpPr>
        <p:spPr>
          <a:xfrm>
            <a:off x="457200" y="4541838"/>
            <a:ext cx="2133600" cy="601662"/>
          </a:xfrm>
          <a:prstGeom prst="rect">
            <a:avLst/>
          </a:prstGeom>
        </p:spPr>
        <p:txBody>
          <a:bodyPr lIns="0" anchor="ctr"/>
          <a:lstStyle>
            <a:defPPr>
              <a:defRPr lang="en-US"/>
            </a:defPPr>
            <a:lvl1pPr marL="0" algn="l" defTabSz="457200" rtl="0" eaLnBrk="1" latinLnBrk="0" hangingPunct="1">
              <a:defRPr sz="1800" kern="1200">
                <a:solidFill>
                  <a:srgbClr val="0056B9"/>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200" dirty="0">
                <a:solidFill>
                  <a:schemeClr val="bg1"/>
                </a:solidFill>
              </a:rPr>
              <a:t>motoman.com</a:t>
            </a:r>
          </a:p>
        </p:txBody>
      </p:sp>
      <p:sp>
        <p:nvSpPr>
          <p:cNvPr id="1028" name="TextBox 1">
            <a:extLst>
              <a:ext uri="{FF2B5EF4-FFF2-40B4-BE49-F238E27FC236}">
                <a16:creationId xmlns:a16="http://schemas.microsoft.com/office/drawing/2014/main" id="{4C2132CB-11D6-40DC-BA5A-81CFF4E5677B}"/>
              </a:ext>
            </a:extLst>
          </p:cNvPr>
          <p:cNvSpPr txBox="1">
            <a:spLocks noChangeArrowheads="1"/>
          </p:cNvSpPr>
          <p:nvPr userDrawn="1"/>
        </p:nvSpPr>
        <p:spPr bwMode="auto">
          <a:xfrm>
            <a:off x="6166397" y="4770438"/>
            <a:ext cx="2717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defRPr/>
            </a:pPr>
            <a:r>
              <a:rPr lang="en-US" altLang="en-US" sz="700" dirty="0">
                <a:solidFill>
                  <a:schemeClr val="bg1"/>
                </a:solidFill>
                <a:cs typeface="Arial" panose="020B0604020202020204" pitchFamily="34" charset="0"/>
              </a:rPr>
              <a:t>© 2018 Yaskawa America, Inc. | Motoman Robotics Div.</a:t>
            </a:r>
          </a:p>
        </p:txBody>
      </p:sp>
      <p:pic>
        <p:nvPicPr>
          <p:cNvPr id="3" name="Picture 2">
            <a:extLst>
              <a:ext uri="{FF2B5EF4-FFF2-40B4-BE49-F238E27FC236}">
                <a16:creationId xmlns:a16="http://schemas.microsoft.com/office/drawing/2014/main" id="{C60E12EC-EF28-47C0-90BE-66942D30439A}"/>
              </a:ext>
            </a:extLst>
          </p:cNvPr>
          <p:cNvPicPr>
            <a:picLocks noChangeAspect="1"/>
          </p:cNvPicPr>
          <p:nvPr userDrawn="1"/>
        </p:nvPicPr>
        <p:blipFill>
          <a:blip r:embed="rId3"/>
          <a:stretch>
            <a:fillRect/>
          </a:stretch>
        </p:blipFill>
        <p:spPr>
          <a:xfrm>
            <a:off x="0" y="880531"/>
            <a:ext cx="9144000" cy="3351832"/>
          </a:xfrm>
          <a:prstGeom prst="rect">
            <a:avLst/>
          </a:prstGeom>
        </p:spPr>
      </p:pic>
    </p:spTree>
  </p:cSld>
  <p:clrMap bg1="lt1" tx1="dk1" bg2="lt2" tx2="dk2" accent1="accent1" accent2="accent2" accent3="accent3" accent4="accent4" accent5="accent5" accent6="accent6" hlink="hlink" folHlink="folHlink"/>
  <p:sldLayoutIdLst>
    <p:sldLayoutId id="2147493592"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0E12EC-EF28-47C0-90BE-66942D30439A}"/>
              </a:ext>
            </a:extLst>
          </p:cNvPr>
          <p:cNvPicPr>
            <a:picLocks noChangeAspect="1"/>
          </p:cNvPicPr>
          <p:nvPr userDrawn="1"/>
        </p:nvPicPr>
        <p:blipFill>
          <a:blip r:embed="rId3"/>
          <a:stretch>
            <a:fillRect/>
          </a:stretch>
        </p:blipFill>
        <p:spPr>
          <a:xfrm>
            <a:off x="0" y="1581"/>
            <a:ext cx="9144000" cy="3351832"/>
          </a:xfrm>
          <a:prstGeom prst="rect">
            <a:avLst/>
          </a:prstGeom>
        </p:spPr>
      </p:pic>
    </p:spTree>
    <p:extLst>
      <p:ext uri="{BB962C8B-B14F-4D97-AF65-F5344CB8AC3E}">
        <p14:creationId xmlns:p14="http://schemas.microsoft.com/office/powerpoint/2010/main" val="3407591971"/>
      </p:ext>
    </p:extLst>
  </p:cSld>
  <p:clrMap bg1="lt1" tx1="dk1" bg2="lt2" tx2="dk2" accent1="accent1" accent2="accent2" accent3="accent3" accent4="accent4" accent5="accent5" accent6="accent6" hlink="hlink" folHlink="folHlink"/>
  <p:sldLayoutIdLst>
    <p:sldLayoutId id="2147493601"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70DF2F-3474-4404-AE77-452C884F89F6}"/>
              </a:ext>
            </a:extLst>
          </p:cNvPr>
          <p:cNvPicPr>
            <a:picLocks noChangeAspect="1"/>
          </p:cNvPicPr>
          <p:nvPr userDrawn="1"/>
        </p:nvPicPr>
        <p:blipFill rotWithShape="1">
          <a:blip r:embed="rId5"/>
          <a:srcRect l="4588" t="39375" r="6968" b="33055"/>
          <a:stretch/>
        </p:blipFill>
        <p:spPr>
          <a:xfrm rot="16200000">
            <a:off x="-2114553" y="2114551"/>
            <a:ext cx="5143503" cy="914398"/>
          </a:xfrm>
          <a:prstGeom prst="rect">
            <a:avLst/>
          </a:prstGeom>
        </p:spPr>
      </p:pic>
      <p:cxnSp>
        <p:nvCxnSpPr>
          <p:cNvPr id="9" name="Straight Connector 8">
            <a:extLst>
              <a:ext uri="{FF2B5EF4-FFF2-40B4-BE49-F238E27FC236}">
                <a16:creationId xmlns:a16="http://schemas.microsoft.com/office/drawing/2014/main" id="{5F83DADE-E3DD-4BC3-B542-A8D8E202A186}"/>
              </a:ext>
            </a:extLst>
          </p:cNvPr>
          <p:cNvCxnSpPr/>
          <p:nvPr userDrawn="1"/>
        </p:nvCxnSpPr>
        <p:spPr>
          <a:xfrm>
            <a:off x="965197" y="-169336"/>
            <a:ext cx="0" cy="5664200"/>
          </a:xfrm>
          <a:prstGeom prst="line">
            <a:avLst/>
          </a:prstGeom>
          <a:ln w="101600">
            <a:solidFill>
              <a:srgbClr val="A2D063"/>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409A160-A60E-4DB0-BC81-102F4AC9C3E9}"/>
              </a:ext>
            </a:extLst>
          </p:cNvPr>
          <p:cNvPicPr>
            <a:picLocks noChangeAspect="1"/>
          </p:cNvPicPr>
          <p:nvPr userDrawn="1"/>
        </p:nvPicPr>
        <p:blipFill>
          <a:blip r:embed="rId6"/>
          <a:stretch>
            <a:fillRect/>
          </a:stretch>
        </p:blipFill>
        <p:spPr>
          <a:xfrm>
            <a:off x="-121715" y="1964266"/>
            <a:ext cx="1154646" cy="1154646"/>
          </a:xfrm>
          <a:prstGeom prst="rect">
            <a:avLst/>
          </a:prstGeom>
        </p:spPr>
      </p:pic>
    </p:spTree>
  </p:cSld>
  <p:clrMap bg1="lt1" tx1="dk1" bg2="lt2" tx2="dk2" accent1="accent1" accent2="accent2" accent3="accent3" accent4="accent4" accent5="accent5" accent6="accent6" hlink="hlink" folHlink="folHlink"/>
  <p:sldLayoutIdLst>
    <p:sldLayoutId id="2147493593" r:id="rId1"/>
    <p:sldLayoutId id="2147493603" r:id="rId2"/>
    <p:sldLayoutId id="2147493604" r:id="rId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1-General/laser/finding/AccuFast/media/accuF%20adaptive%20weave%20butt%20joint%20B.AVI" TargetMode="External"/><Relationship Id="rId13" Type="http://schemas.openxmlformats.org/officeDocument/2006/relationships/hyperlink" Target="../2014/Sales%20Meeting%202014/AccuFast%20Aero%20Panels%201.wmv" TargetMode="External"/><Relationship Id="rId3" Type="http://schemas.openxmlformats.org/officeDocument/2006/relationships/hyperlink" Target="../../1-General/touch%20sensing/macro%20jobs/edgefnd/edgeFindPlaybackThin.avi" TargetMode="External"/><Relationship Id="rId7" Type="http://schemas.openxmlformats.org/officeDocument/2006/relationships/hyperlink" Target="../../1-General/laser/finding/AccuFast/media/accuF%20adaptive%20weave%20butt%20joint%20A.AVI" TargetMode="External"/><Relationship Id="rId12" Type="http://schemas.openxmlformats.org/officeDocument/2006/relationships/hyperlink" Target="../../1-General/laser/finding/AccuFast/media/accufast%20large%20circle.mp4" TargetMode="External"/><Relationship Id="rId2" Type="http://schemas.openxmlformats.org/officeDocument/2006/relationships/hyperlink" Target="../../1-General/touch%20sensing/macro%20jobs/edgefnd/edgeFindPlayback.AVI" TargetMode="External"/><Relationship Id="rId1" Type="http://schemas.openxmlformats.org/officeDocument/2006/relationships/slideLayout" Target="../slideLayouts/slideLayout3.xml"/><Relationship Id="rId6" Type="http://schemas.openxmlformats.org/officeDocument/2006/relationships/hyperlink" Target="../../1-General/laser/finding/AccuFast/media/nsrch%20function.mp4" TargetMode="External"/><Relationship Id="rId11" Type="http://schemas.openxmlformats.org/officeDocument/2006/relationships/hyperlink" Target="../../1-General/touch%20sensing/macro%20jobs/dia-calc/diaCalcv3PlaybackOutside.avi" TargetMode="External"/><Relationship Id="rId5" Type="http://schemas.openxmlformats.org/officeDocument/2006/relationships/hyperlink" Target="../../1-General/laser/finding/AccuFast/media/accufast%20-%20nut%20locating%20ok%20NG.mp4" TargetMode="External"/><Relationship Id="rId10" Type="http://schemas.openxmlformats.org/officeDocument/2006/relationships/hyperlink" Target="../../1-General/touch%20sensing/macro%20jobs/dia-calc/diaCalcv3PlaybackInside.avi" TargetMode="External"/><Relationship Id="rId4" Type="http://schemas.openxmlformats.org/officeDocument/2006/relationships/hyperlink" Target="../../1-General/laser/finding/AccuFast/media/magna%206d%20accufast.mp4" TargetMode="External"/><Relationship Id="rId9" Type="http://schemas.openxmlformats.org/officeDocument/2006/relationships/hyperlink" Target="../../1-General/touch%20sensing/macro%20jobs/dia-calc/diaCalcv3PlaybackOutside1.avi" TargetMode="External"/><Relationship Id="rId14" Type="http://schemas.openxmlformats.org/officeDocument/2006/relationships/hyperlink" Target="../2014/Sales%20Meeting%202014/AccuFast%20Tube%20Demo%20-narrated%203-3-14.wm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hyperlink" Target="../../../OneDrive%20-%20Yaskawa%20Motoman%20Robotics/training/touchAF/compiled%20videos/2%20-%20touch%20sensing%20%20%20R1-TCH.mp4" TargetMode="Externa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OneDrive%20-%20Yaskawa%20Motoman%20Robotics/training/touchAF/compiled%20videos/3%20-%20touch%20sensing%20%20R1-TCH.mp4" TargetMode="External"/><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1-General/touch%20sensing/macro%20jobs/2touch/2touchPlayback.avi" TargetMode="External"/><Relationship Id="rId2" Type="http://schemas.openxmlformats.org/officeDocument/2006/relationships/hyperlink" Target="../../1-General/touch%20sensing/macro%20jobs/2touch/2touchTeaching.avi" TargetMode="Externa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hyperlink" Target="../../../OneDrive%20-%20Yaskawa%20Motoman%20Robotics/training/touchAF/compiled%20videos/6%20-%20accufast%20%20R1-TCH.mp4" TargetMode="External"/><Relationship Id="rId2" Type="http://schemas.openxmlformats.org/officeDocument/2006/relationships/hyperlink" Target="../../../OneDrive%20-%20Yaskawa%20Motoman%20Robotics/training/touchAF/compiled%20videos/4%20-%20touch%20sensing%20%20R1-TCH.mp4" TargetMode="Externa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hyperlink" Target="../../../OneDrive%20-%20Yaskawa%20Motoman%20Robotics/training/touchAF/compiled%20videos/5%20-%20touch%20sensing%20%20R1-EDGE.mp4" TargetMode="Externa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3.wmf"/><Relationship Id="rId5" Type="http://schemas.openxmlformats.org/officeDocument/2006/relationships/oleObject" Target="file:///C:\Users\mooreja\Documents\1-General\general%20apps\2-dx\manuals\DX100%20nsrch%20continuous%20search.pdf" TargetMode="External"/><Relationship Id="rId4" Type="http://schemas.openxmlformats.org/officeDocument/2006/relationships/hyperlink" Target="../../../OneDrive%20-%20Yaskawa%20Motoman%20Robotics/training/touchAF/compiled%20videos/7%20-%20accufast%20%20R1-EDGE.mp4"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1-General/laser/finding/AccuFast/media/target/20130506_103231.jpg"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OneDrive%20-%20Yaskawa%20Motoman%20Robotics/training/touchAF/compiled%20videos/comarc.mp4" TargetMode="Externa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36.wmf"/><Relationship Id="rId4" Type="http://schemas.openxmlformats.org/officeDocument/2006/relationships/oleObject" Target="file:///C:\Users\mooreja\Documents\1-General\general%20apps\2-dx\manuals\DX100%20Comarc%20156897-1CD-R2.pdf"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OneDrive%20-%20Yaskawa%20Motoman%20Robotics/training/touchAF/compiled%20videos/1%20-%20seam%20finding%20fundamentals.mp4"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3C17FB0-7CF2-434F-9EC3-8B906C4EBF36}"/>
              </a:ext>
            </a:extLst>
          </p:cNvPr>
          <p:cNvSpPr>
            <a:spLocks noGrp="1"/>
          </p:cNvSpPr>
          <p:nvPr>
            <p:ph type="subTitle" idx="1"/>
          </p:nvPr>
        </p:nvSpPr>
        <p:spPr/>
        <p:txBody>
          <a:bodyPr/>
          <a:lstStyle/>
          <a:p>
            <a:r>
              <a:rPr lang="en-US" dirty="0"/>
              <a:t>Keyence Sensor adjustments</a:t>
            </a:r>
          </a:p>
        </p:txBody>
      </p:sp>
      <p:sp>
        <p:nvSpPr>
          <p:cNvPr id="3" name="Text Placeholder 2">
            <a:extLst>
              <a:ext uri="{FF2B5EF4-FFF2-40B4-BE49-F238E27FC236}">
                <a16:creationId xmlns:a16="http://schemas.microsoft.com/office/drawing/2014/main" id="{86A347E6-B986-4A5E-88F2-9F2CF1CCB619}"/>
              </a:ext>
            </a:extLst>
          </p:cNvPr>
          <p:cNvSpPr>
            <a:spLocks noGrp="1"/>
          </p:cNvSpPr>
          <p:nvPr>
            <p:ph type="body" sz="quarter" idx="13"/>
          </p:nvPr>
        </p:nvSpPr>
        <p:spPr/>
        <p:txBody>
          <a:bodyPr/>
          <a:lstStyle/>
          <a:p>
            <a:r>
              <a:rPr lang="en-US" dirty="0"/>
              <a:t>Keyence sensor:</a:t>
            </a:r>
          </a:p>
          <a:p>
            <a:pPr lvl="1"/>
            <a:r>
              <a:rPr lang="en-US" dirty="0"/>
              <a:t>General Navigation</a:t>
            </a:r>
          </a:p>
          <a:p>
            <a:pPr lvl="1"/>
            <a:r>
              <a:rPr lang="en-US" dirty="0"/>
              <a:t>Display</a:t>
            </a:r>
          </a:p>
          <a:p>
            <a:pPr lvl="1"/>
            <a:r>
              <a:rPr lang="en-US" dirty="0"/>
              <a:t>Settings for </a:t>
            </a:r>
            <a:r>
              <a:rPr lang="en-US" dirty="0" err="1"/>
              <a:t>AccuFast</a:t>
            </a:r>
            <a:endParaRPr lang="en-US" dirty="0"/>
          </a:p>
          <a:p>
            <a:pPr lvl="2"/>
            <a:r>
              <a:rPr lang="en-US" dirty="0"/>
              <a:t>LOW </a:t>
            </a:r>
          </a:p>
          <a:p>
            <a:pPr lvl="2"/>
            <a:r>
              <a:rPr lang="en-US" dirty="0"/>
              <a:t>HIGH</a:t>
            </a:r>
          </a:p>
          <a:p>
            <a:pPr lvl="2"/>
            <a:r>
              <a:rPr lang="en-US" dirty="0"/>
              <a:t>Averaging Filter</a:t>
            </a:r>
          </a:p>
          <a:p>
            <a:pPr lvl="1"/>
            <a:endParaRPr lang="en-US" dirty="0"/>
          </a:p>
          <a:p>
            <a:pPr lvl="1"/>
            <a:endParaRPr lang="en-US" dirty="0"/>
          </a:p>
          <a:p>
            <a:endParaRPr lang="en-US" dirty="0"/>
          </a:p>
        </p:txBody>
      </p:sp>
      <p:sp>
        <p:nvSpPr>
          <p:cNvPr id="4" name="Text Placeholder 3">
            <a:extLst>
              <a:ext uri="{FF2B5EF4-FFF2-40B4-BE49-F238E27FC236}">
                <a16:creationId xmlns:a16="http://schemas.microsoft.com/office/drawing/2014/main" id="{5A725364-FD8F-456C-99A8-7A247E58B5CB}"/>
              </a:ext>
            </a:extLst>
          </p:cNvPr>
          <p:cNvSpPr>
            <a:spLocks noGrp="1"/>
          </p:cNvSpPr>
          <p:nvPr>
            <p:ph type="body" sz="quarter" idx="14"/>
          </p:nvPr>
        </p:nvSpPr>
        <p:spPr/>
        <p:txBody>
          <a:bodyPr/>
          <a:lstStyle/>
          <a:p>
            <a:r>
              <a:rPr lang="en-US" dirty="0" err="1"/>
              <a:t>AccuFast</a:t>
            </a:r>
            <a:r>
              <a:rPr lang="en-US" dirty="0"/>
              <a:t> - Setup</a:t>
            </a:r>
          </a:p>
        </p:txBody>
      </p:sp>
      <p:pic>
        <p:nvPicPr>
          <p:cNvPr id="5" name="Picture 2">
            <a:extLst>
              <a:ext uri="{FF2B5EF4-FFF2-40B4-BE49-F238E27FC236}">
                <a16:creationId xmlns:a16="http://schemas.microsoft.com/office/drawing/2014/main" id="{24679C17-058E-41DD-9B6F-81AB47B6C7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5767848" y="899065"/>
            <a:ext cx="3124200" cy="3848100"/>
          </a:xfrm>
          <a:prstGeom prst="rect">
            <a:avLst/>
          </a:prstGeom>
        </p:spPr>
      </p:pic>
      <p:cxnSp>
        <p:nvCxnSpPr>
          <p:cNvPr id="9" name="Straight Arrow Connector 8">
            <a:extLst>
              <a:ext uri="{FF2B5EF4-FFF2-40B4-BE49-F238E27FC236}">
                <a16:creationId xmlns:a16="http://schemas.microsoft.com/office/drawing/2014/main" id="{E9A70879-A440-49DF-B83A-3FE7E6D3DDE6}"/>
              </a:ext>
            </a:extLst>
          </p:cNvPr>
          <p:cNvCxnSpPr/>
          <p:nvPr/>
        </p:nvCxnSpPr>
        <p:spPr>
          <a:xfrm flipH="1">
            <a:off x="7240230" y="3986130"/>
            <a:ext cx="560437" cy="1019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5CCACAF-B46B-4970-BF43-5CBCC5F7A17E}"/>
              </a:ext>
            </a:extLst>
          </p:cNvPr>
          <p:cNvCxnSpPr/>
          <p:nvPr/>
        </p:nvCxnSpPr>
        <p:spPr>
          <a:xfrm flipH="1">
            <a:off x="7077996" y="3063112"/>
            <a:ext cx="899652" cy="103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A4F9CFD-EFA1-46CC-AA46-70708A37F867}"/>
              </a:ext>
            </a:extLst>
          </p:cNvPr>
          <p:cNvCxnSpPr/>
          <p:nvPr/>
        </p:nvCxnSpPr>
        <p:spPr>
          <a:xfrm>
            <a:off x="7077996" y="3166351"/>
            <a:ext cx="162233" cy="92177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71CBD33-961A-46B5-BDE6-F96A078FD862}"/>
              </a:ext>
            </a:extLst>
          </p:cNvPr>
          <p:cNvCxnSpPr/>
          <p:nvPr/>
        </p:nvCxnSpPr>
        <p:spPr>
          <a:xfrm>
            <a:off x="6937887" y="2374912"/>
            <a:ext cx="140109" cy="73981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99994C-1FDC-4F7E-AE54-50A679ADF263}"/>
              </a:ext>
            </a:extLst>
          </p:cNvPr>
          <p:cNvCxnSpPr/>
          <p:nvPr/>
        </p:nvCxnSpPr>
        <p:spPr>
          <a:xfrm>
            <a:off x="7240229" y="4088125"/>
            <a:ext cx="154858" cy="75001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A5BF7AB-BBFD-43A7-81BB-C19F2A94E0C1}"/>
              </a:ext>
            </a:extLst>
          </p:cNvPr>
          <p:cNvSpPr txBox="1"/>
          <p:nvPr/>
        </p:nvSpPr>
        <p:spPr>
          <a:xfrm>
            <a:off x="5621942" y="3350239"/>
            <a:ext cx="1112805" cy="276999"/>
          </a:xfrm>
          <a:prstGeom prst="rect">
            <a:avLst/>
          </a:prstGeom>
          <a:noFill/>
        </p:spPr>
        <p:txBody>
          <a:bodyPr wrap="none" rtlCol="0">
            <a:spAutoFit/>
          </a:bodyPr>
          <a:lstStyle/>
          <a:p>
            <a:r>
              <a:rPr lang="en-US" sz="1200" dirty="0"/>
              <a:t>RIN#(x)=OFF</a:t>
            </a:r>
          </a:p>
        </p:txBody>
      </p:sp>
      <p:cxnSp>
        <p:nvCxnSpPr>
          <p:cNvPr id="21" name="Straight Arrow Connector 20">
            <a:extLst>
              <a:ext uri="{FF2B5EF4-FFF2-40B4-BE49-F238E27FC236}">
                <a16:creationId xmlns:a16="http://schemas.microsoft.com/office/drawing/2014/main" id="{434B3F3C-EFB0-4BCA-BAB9-4FE924E40D08}"/>
              </a:ext>
            </a:extLst>
          </p:cNvPr>
          <p:cNvCxnSpPr/>
          <p:nvPr/>
        </p:nvCxnSpPr>
        <p:spPr>
          <a:xfrm flipV="1">
            <a:off x="6340577" y="2744821"/>
            <a:ext cx="667364" cy="6054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252AD90-68B3-4A77-934C-4274AFEF3492}"/>
              </a:ext>
            </a:extLst>
          </p:cNvPr>
          <p:cNvCxnSpPr/>
          <p:nvPr/>
        </p:nvCxnSpPr>
        <p:spPr>
          <a:xfrm>
            <a:off x="6340577" y="3627238"/>
            <a:ext cx="969707" cy="9254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71862E04-6FAE-46FB-AA03-D766E59618BF}"/>
              </a:ext>
            </a:extLst>
          </p:cNvPr>
          <p:cNvSpPr txBox="1"/>
          <p:nvPr/>
        </p:nvSpPr>
        <p:spPr>
          <a:xfrm>
            <a:off x="7943805" y="2902132"/>
            <a:ext cx="338554" cy="276999"/>
          </a:xfrm>
          <a:prstGeom prst="rect">
            <a:avLst/>
          </a:prstGeom>
          <a:noFill/>
        </p:spPr>
        <p:txBody>
          <a:bodyPr wrap="none" rtlCol="0">
            <a:spAutoFit/>
          </a:bodyPr>
          <a:lstStyle/>
          <a:p>
            <a:r>
              <a:rPr lang="en-US" sz="1200" dirty="0"/>
              <a:t>HI</a:t>
            </a:r>
          </a:p>
        </p:txBody>
      </p:sp>
      <p:sp>
        <p:nvSpPr>
          <p:cNvPr id="26" name="TextBox 25">
            <a:extLst>
              <a:ext uri="{FF2B5EF4-FFF2-40B4-BE49-F238E27FC236}">
                <a16:creationId xmlns:a16="http://schemas.microsoft.com/office/drawing/2014/main" id="{BFB0C77B-4E0D-4CF1-B16B-0C51A5AB160C}"/>
              </a:ext>
            </a:extLst>
          </p:cNvPr>
          <p:cNvSpPr txBox="1"/>
          <p:nvPr/>
        </p:nvSpPr>
        <p:spPr>
          <a:xfrm>
            <a:off x="7800667" y="3847630"/>
            <a:ext cx="389850" cy="276999"/>
          </a:xfrm>
          <a:prstGeom prst="rect">
            <a:avLst/>
          </a:prstGeom>
          <a:noFill/>
        </p:spPr>
        <p:txBody>
          <a:bodyPr wrap="none" rtlCol="0">
            <a:spAutoFit/>
          </a:bodyPr>
          <a:lstStyle/>
          <a:p>
            <a:r>
              <a:rPr lang="en-US" sz="1200" dirty="0"/>
              <a:t>LO</a:t>
            </a:r>
          </a:p>
        </p:txBody>
      </p:sp>
      <p:sp>
        <p:nvSpPr>
          <p:cNvPr id="27" name="TextBox 26">
            <a:extLst>
              <a:ext uri="{FF2B5EF4-FFF2-40B4-BE49-F238E27FC236}">
                <a16:creationId xmlns:a16="http://schemas.microsoft.com/office/drawing/2014/main" id="{E04FBA3A-5A9D-4F06-91F9-EC61ED11A69E}"/>
              </a:ext>
            </a:extLst>
          </p:cNvPr>
          <p:cNvSpPr txBox="1"/>
          <p:nvPr/>
        </p:nvSpPr>
        <p:spPr>
          <a:xfrm>
            <a:off x="7725956" y="3407093"/>
            <a:ext cx="1034257" cy="276999"/>
          </a:xfrm>
          <a:prstGeom prst="rect">
            <a:avLst/>
          </a:prstGeom>
          <a:noFill/>
        </p:spPr>
        <p:txBody>
          <a:bodyPr wrap="none" rtlCol="0">
            <a:spAutoFit/>
          </a:bodyPr>
          <a:lstStyle/>
          <a:p>
            <a:r>
              <a:rPr lang="en-US" sz="1200" dirty="0"/>
              <a:t>RIN#(x)=ON</a:t>
            </a:r>
          </a:p>
        </p:txBody>
      </p:sp>
      <p:cxnSp>
        <p:nvCxnSpPr>
          <p:cNvPr id="29" name="Straight Arrow Connector 28">
            <a:extLst>
              <a:ext uri="{FF2B5EF4-FFF2-40B4-BE49-F238E27FC236}">
                <a16:creationId xmlns:a16="http://schemas.microsoft.com/office/drawing/2014/main" id="{236AEF10-EE7D-48B0-AC26-866AD82910F1}"/>
              </a:ext>
            </a:extLst>
          </p:cNvPr>
          <p:cNvCxnSpPr/>
          <p:nvPr/>
        </p:nvCxnSpPr>
        <p:spPr>
          <a:xfrm flipH="1" flipV="1">
            <a:off x="7159112" y="3521685"/>
            <a:ext cx="494421" cy="293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2029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3C17FB0-7CF2-434F-9EC3-8B906C4EBF36}"/>
              </a:ext>
            </a:extLst>
          </p:cNvPr>
          <p:cNvSpPr>
            <a:spLocks noGrp="1"/>
          </p:cNvSpPr>
          <p:nvPr>
            <p:ph type="subTitle" idx="1"/>
          </p:nvPr>
        </p:nvSpPr>
        <p:spPr/>
        <p:txBody>
          <a:bodyPr/>
          <a:lstStyle/>
          <a:p>
            <a:r>
              <a:rPr lang="en-US" dirty="0"/>
              <a:t>Keyence Sensor: Display</a:t>
            </a:r>
          </a:p>
        </p:txBody>
      </p:sp>
      <p:sp>
        <p:nvSpPr>
          <p:cNvPr id="3" name="Text Placeholder 2">
            <a:extLst>
              <a:ext uri="{FF2B5EF4-FFF2-40B4-BE49-F238E27FC236}">
                <a16:creationId xmlns:a16="http://schemas.microsoft.com/office/drawing/2014/main" id="{86A347E6-B986-4A5E-88F2-9F2CF1CCB619}"/>
              </a:ext>
            </a:extLst>
          </p:cNvPr>
          <p:cNvSpPr>
            <a:spLocks noGrp="1"/>
          </p:cNvSpPr>
          <p:nvPr>
            <p:ph type="body" sz="quarter" idx="13"/>
          </p:nvPr>
        </p:nvSpPr>
        <p:spPr>
          <a:xfrm>
            <a:off x="1163782" y="1431985"/>
            <a:ext cx="4872083" cy="3096883"/>
          </a:xfrm>
        </p:spPr>
        <p:txBody>
          <a:bodyPr/>
          <a:lstStyle/>
          <a:p>
            <a:pPr marL="173038" lvl="1" indent="0">
              <a:buNone/>
            </a:pPr>
            <a:r>
              <a:rPr lang="en-US" dirty="0"/>
              <a:t>During normal operation…</a:t>
            </a:r>
          </a:p>
          <a:p>
            <a:pPr lvl="1">
              <a:buFont typeface="Arial" panose="020B0604020202020204" pitchFamily="34" charset="0"/>
              <a:buChar char="•"/>
            </a:pPr>
            <a:r>
              <a:rPr lang="en-US" dirty="0"/>
              <a:t>Main display = used to show the current measured distance</a:t>
            </a:r>
          </a:p>
          <a:p>
            <a:pPr lvl="1">
              <a:buFont typeface="Arial" panose="020B0604020202020204" pitchFamily="34" charset="0"/>
              <a:buChar char="•"/>
            </a:pPr>
            <a:r>
              <a:rPr lang="en-US" dirty="0"/>
              <a:t>Secondary display (lower display) = shows the value of the parameter currently be adjusted</a:t>
            </a:r>
          </a:p>
          <a:p>
            <a:pPr lvl="1">
              <a:buFont typeface="Arial" panose="020B0604020202020204" pitchFamily="34" charset="0"/>
              <a:buChar char="•"/>
            </a:pPr>
            <a:r>
              <a:rPr lang="en-US" dirty="0"/>
              <a:t>The SELECT buttons are used to navigate to the various parameters (using left/right) and also to adjust the value of the given parameter (using up/down) </a:t>
            </a:r>
          </a:p>
          <a:p>
            <a:pPr lvl="1"/>
            <a:endParaRPr lang="en-US" dirty="0"/>
          </a:p>
          <a:p>
            <a:endParaRPr lang="en-US" dirty="0"/>
          </a:p>
        </p:txBody>
      </p:sp>
      <p:sp>
        <p:nvSpPr>
          <p:cNvPr id="4" name="Text Placeholder 3">
            <a:extLst>
              <a:ext uri="{FF2B5EF4-FFF2-40B4-BE49-F238E27FC236}">
                <a16:creationId xmlns:a16="http://schemas.microsoft.com/office/drawing/2014/main" id="{5A725364-FD8F-456C-99A8-7A247E58B5CB}"/>
              </a:ext>
            </a:extLst>
          </p:cNvPr>
          <p:cNvSpPr>
            <a:spLocks noGrp="1"/>
          </p:cNvSpPr>
          <p:nvPr>
            <p:ph type="body" sz="quarter" idx="14"/>
          </p:nvPr>
        </p:nvSpPr>
        <p:spPr/>
        <p:txBody>
          <a:bodyPr/>
          <a:lstStyle/>
          <a:p>
            <a:r>
              <a:rPr lang="en-US" dirty="0" err="1"/>
              <a:t>AccuFast</a:t>
            </a:r>
            <a:r>
              <a:rPr lang="en-US" dirty="0"/>
              <a:t> - Setup</a:t>
            </a:r>
          </a:p>
        </p:txBody>
      </p:sp>
      <p:pic>
        <p:nvPicPr>
          <p:cNvPr id="6" name="Picture 5">
            <a:extLst>
              <a:ext uri="{FF2B5EF4-FFF2-40B4-BE49-F238E27FC236}">
                <a16:creationId xmlns:a16="http://schemas.microsoft.com/office/drawing/2014/main" id="{3DB7A0FD-638A-402C-B316-394961BBF520}"/>
              </a:ext>
            </a:extLst>
          </p:cNvPr>
          <p:cNvPicPr>
            <a:picLocks noChangeAspect="1"/>
          </p:cNvPicPr>
          <p:nvPr/>
        </p:nvPicPr>
        <p:blipFill>
          <a:blip r:embed="rId2"/>
          <a:stretch>
            <a:fillRect/>
          </a:stretch>
        </p:blipFill>
        <p:spPr>
          <a:xfrm>
            <a:off x="6035865" y="1527310"/>
            <a:ext cx="2789600" cy="1872604"/>
          </a:xfrm>
          <a:prstGeom prst="rect">
            <a:avLst/>
          </a:prstGeom>
        </p:spPr>
      </p:pic>
      <p:cxnSp>
        <p:nvCxnSpPr>
          <p:cNvPr id="12" name="Straight Arrow Connector 11">
            <a:extLst>
              <a:ext uri="{FF2B5EF4-FFF2-40B4-BE49-F238E27FC236}">
                <a16:creationId xmlns:a16="http://schemas.microsoft.com/office/drawing/2014/main" id="{FC46C1DE-05BD-4BB8-9724-83D95405A607}"/>
              </a:ext>
            </a:extLst>
          </p:cNvPr>
          <p:cNvCxnSpPr/>
          <p:nvPr/>
        </p:nvCxnSpPr>
        <p:spPr>
          <a:xfrm>
            <a:off x="5568287" y="1992573"/>
            <a:ext cx="1412543" cy="2047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5644734A-8B5A-4063-8A9D-F43CF5935E80}"/>
              </a:ext>
            </a:extLst>
          </p:cNvPr>
          <p:cNvCxnSpPr/>
          <p:nvPr/>
        </p:nvCxnSpPr>
        <p:spPr>
          <a:xfrm>
            <a:off x="5493224" y="2586791"/>
            <a:ext cx="1296537" cy="1427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CD8130A-44BF-4A87-823F-FAE97F389195}"/>
              </a:ext>
            </a:extLst>
          </p:cNvPr>
          <p:cNvCxnSpPr/>
          <p:nvPr/>
        </p:nvCxnSpPr>
        <p:spPr>
          <a:xfrm flipV="1">
            <a:off x="5493224" y="2913797"/>
            <a:ext cx="2640842" cy="429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001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3C17FB0-7CF2-434F-9EC3-8B906C4EBF36}"/>
              </a:ext>
            </a:extLst>
          </p:cNvPr>
          <p:cNvSpPr>
            <a:spLocks noGrp="1"/>
          </p:cNvSpPr>
          <p:nvPr>
            <p:ph type="subTitle" idx="1"/>
          </p:nvPr>
        </p:nvSpPr>
        <p:spPr/>
        <p:txBody>
          <a:bodyPr/>
          <a:lstStyle/>
          <a:p>
            <a:r>
              <a:rPr lang="en-US" dirty="0"/>
              <a:t>Keyence Sensor adjustments:  LOW</a:t>
            </a:r>
          </a:p>
        </p:txBody>
      </p:sp>
      <p:sp>
        <p:nvSpPr>
          <p:cNvPr id="3" name="Text Placeholder 2">
            <a:extLst>
              <a:ext uri="{FF2B5EF4-FFF2-40B4-BE49-F238E27FC236}">
                <a16:creationId xmlns:a16="http://schemas.microsoft.com/office/drawing/2014/main" id="{86A347E6-B986-4A5E-88F2-9F2CF1CCB619}"/>
              </a:ext>
            </a:extLst>
          </p:cNvPr>
          <p:cNvSpPr>
            <a:spLocks noGrp="1"/>
          </p:cNvSpPr>
          <p:nvPr>
            <p:ph type="body" sz="quarter" idx="13"/>
          </p:nvPr>
        </p:nvSpPr>
        <p:spPr>
          <a:xfrm>
            <a:off x="1163782" y="1431985"/>
            <a:ext cx="4872083" cy="3096883"/>
          </a:xfrm>
        </p:spPr>
        <p:txBody>
          <a:bodyPr/>
          <a:lstStyle/>
          <a:p>
            <a:pPr marL="173038" lvl="1" indent="0">
              <a:buNone/>
            </a:pPr>
            <a:r>
              <a:rPr lang="en-US" dirty="0"/>
              <a:t>The LOW setting is an application-critical setting.  If you adjust this </a:t>
            </a:r>
            <a:r>
              <a:rPr lang="en-US" i="1" dirty="0"/>
              <a:t>after</a:t>
            </a:r>
            <a:r>
              <a:rPr lang="en-US" dirty="0"/>
              <a:t> you have programmed robot positions inside the Touch Macro Jobs, you will need to reprogram the robot positions of the Touch Macro Jobs and, thus, possibly weld path as well!  Adjust this </a:t>
            </a:r>
            <a:r>
              <a:rPr lang="en-US" u="sng" dirty="0"/>
              <a:t>before</a:t>
            </a:r>
            <a:r>
              <a:rPr lang="en-US" dirty="0"/>
              <a:t> you begin robot programming.</a:t>
            </a:r>
          </a:p>
          <a:p>
            <a:pPr marL="515938" lvl="1" indent="-342900">
              <a:buFont typeface="+mj-lt"/>
              <a:buAutoNum type="arabicPeriod"/>
            </a:pPr>
            <a:r>
              <a:rPr lang="en-US" dirty="0"/>
              <a:t>Press LEFT/RIGHT select buttons until the LED labeled LO is lit.</a:t>
            </a:r>
          </a:p>
          <a:p>
            <a:pPr marL="515938" lvl="1" indent="-342900">
              <a:buFont typeface="+mj-lt"/>
              <a:buAutoNum type="arabicPeriod"/>
            </a:pPr>
            <a:r>
              <a:rPr lang="en-US" dirty="0"/>
              <a:t>Press UP/DOWN to adjust for your application.</a:t>
            </a:r>
          </a:p>
          <a:p>
            <a:pPr lvl="1"/>
            <a:endParaRPr lang="en-US" dirty="0"/>
          </a:p>
          <a:p>
            <a:endParaRPr lang="en-US" dirty="0"/>
          </a:p>
        </p:txBody>
      </p:sp>
      <p:sp>
        <p:nvSpPr>
          <p:cNvPr id="4" name="Text Placeholder 3">
            <a:extLst>
              <a:ext uri="{FF2B5EF4-FFF2-40B4-BE49-F238E27FC236}">
                <a16:creationId xmlns:a16="http://schemas.microsoft.com/office/drawing/2014/main" id="{5A725364-FD8F-456C-99A8-7A247E58B5CB}"/>
              </a:ext>
            </a:extLst>
          </p:cNvPr>
          <p:cNvSpPr>
            <a:spLocks noGrp="1"/>
          </p:cNvSpPr>
          <p:nvPr>
            <p:ph type="body" sz="quarter" idx="14"/>
          </p:nvPr>
        </p:nvSpPr>
        <p:spPr/>
        <p:txBody>
          <a:bodyPr/>
          <a:lstStyle/>
          <a:p>
            <a:r>
              <a:rPr lang="en-US" dirty="0" err="1"/>
              <a:t>AccuFast</a:t>
            </a:r>
            <a:r>
              <a:rPr lang="en-US" dirty="0"/>
              <a:t> - Setup</a:t>
            </a:r>
          </a:p>
        </p:txBody>
      </p:sp>
      <p:pic>
        <p:nvPicPr>
          <p:cNvPr id="5" name="Picture 2">
            <a:extLst>
              <a:ext uri="{FF2B5EF4-FFF2-40B4-BE49-F238E27FC236}">
                <a16:creationId xmlns:a16="http://schemas.microsoft.com/office/drawing/2014/main" id="{24679C17-058E-41DD-9B6F-81AB47B6C7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5767848" y="899065"/>
            <a:ext cx="3124200" cy="3848100"/>
          </a:xfrm>
          <a:prstGeom prst="rect">
            <a:avLst/>
          </a:prstGeom>
        </p:spPr>
      </p:pic>
      <p:cxnSp>
        <p:nvCxnSpPr>
          <p:cNvPr id="9" name="Straight Arrow Connector 8">
            <a:extLst>
              <a:ext uri="{FF2B5EF4-FFF2-40B4-BE49-F238E27FC236}">
                <a16:creationId xmlns:a16="http://schemas.microsoft.com/office/drawing/2014/main" id="{E9A70879-A440-49DF-B83A-3FE7E6D3DDE6}"/>
              </a:ext>
            </a:extLst>
          </p:cNvPr>
          <p:cNvCxnSpPr/>
          <p:nvPr/>
        </p:nvCxnSpPr>
        <p:spPr>
          <a:xfrm flipH="1">
            <a:off x="7240230" y="3986130"/>
            <a:ext cx="560437" cy="1019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5CCACAF-B46B-4970-BF43-5CBCC5F7A17E}"/>
              </a:ext>
            </a:extLst>
          </p:cNvPr>
          <p:cNvCxnSpPr/>
          <p:nvPr/>
        </p:nvCxnSpPr>
        <p:spPr>
          <a:xfrm flipH="1">
            <a:off x="7077996" y="3063112"/>
            <a:ext cx="899652" cy="103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A4F9CFD-EFA1-46CC-AA46-70708A37F867}"/>
              </a:ext>
            </a:extLst>
          </p:cNvPr>
          <p:cNvCxnSpPr/>
          <p:nvPr/>
        </p:nvCxnSpPr>
        <p:spPr>
          <a:xfrm>
            <a:off x="7077996" y="3166351"/>
            <a:ext cx="162233" cy="92177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71CBD33-961A-46B5-BDE6-F96A078FD862}"/>
              </a:ext>
            </a:extLst>
          </p:cNvPr>
          <p:cNvCxnSpPr/>
          <p:nvPr/>
        </p:nvCxnSpPr>
        <p:spPr>
          <a:xfrm>
            <a:off x="6937887" y="2374912"/>
            <a:ext cx="140109" cy="73981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99994C-1FDC-4F7E-AE54-50A679ADF263}"/>
              </a:ext>
            </a:extLst>
          </p:cNvPr>
          <p:cNvCxnSpPr/>
          <p:nvPr/>
        </p:nvCxnSpPr>
        <p:spPr>
          <a:xfrm>
            <a:off x="7240229" y="4088125"/>
            <a:ext cx="154858" cy="75001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A5BF7AB-BBFD-43A7-81BB-C19F2A94E0C1}"/>
              </a:ext>
            </a:extLst>
          </p:cNvPr>
          <p:cNvSpPr txBox="1"/>
          <p:nvPr/>
        </p:nvSpPr>
        <p:spPr>
          <a:xfrm>
            <a:off x="5621942" y="3350239"/>
            <a:ext cx="1112805" cy="276999"/>
          </a:xfrm>
          <a:prstGeom prst="rect">
            <a:avLst/>
          </a:prstGeom>
          <a:noFill/>
        </p:spPr>
        <p:txBody>
          <a:bodyPr wrap="none" rtlCol="0">
            <a:spAutoFit/>
          </a:bodyPr>
          <a:lstStyle/>
          <a:p>
            <a:r>
              <a:rPr lang="en-US" sz="1200" dirty="0">
                <a:solidFill>
                  <a:schemeClr val="bg1">
                    <a:lumMod val="75000"/>
                  </a:schemeClr>
                </a:solidFill>
              </a:rPr>
              <a:t>RIN#(x)=OFF</a:t>
            </a:r>
          </a:p>
        </p:txBody>
      </p:sp>
      <p:cxnSp>
        <p:nvCxnSpPr>
          <p:cNvPr id="21" name="Straight Arrow Connector 20">
            <a:extLst>
              <a:ext uri="{FF2B5EF4-FFF2-40B4-BE49-F238E27FC236}">
                <a16:creationId xmlns:a16="http://schemas.microsoft.com/office/drawing/2014/main" id="{434B3F3C-EFB0-4BCA-BAB9-4FE924E40D08}"/>
              </a:ext>
            </a:extLst>
          </p:cNvPr>
          <p:cNvCxnSpPr/>
          <p:nvPr/>
        </p:nvCxnSpPr>
        <p:spPr>
          <a:xfrm flipV="1">
            <a:off x="6340577" y="2744821"/>
            <a:ext cx="667364" cy="6054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252AD90-68B3-4A77-934C-4274AFEF3492}"/>
              </a:ext>
            </a:extLst>
          </p:cNvPr>
          <p:cNvCxnSpPr/>
          <p:nvPr/>
        </p:nvCxnSpPr>
        <p:spPr>
          <a:xfrm>
            <a:off x="6340577" y="3627238"/>
            <a:ext cx="969707" cy="9254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71862E04-6FAE-46FB-AA03-D766E59618BF}"/>
              </a:ext>
            </a:extLst>
          </p:cNvPr>
          <p:cNvSpPr txBox="1"/>
          <p:nvPr/>
        </p:nvSpPr>
        <p:spPr>
          <a:xfrm>
            <a:off x="7943805" y="2902132"/>
            <a:ext cx="338554" cy="276999"/>
          </a:xfrm>
          <a:prstGeom prst="rect">
            <a:avLst/>
          </a:prstGeom>
          <a:noFill/>
        </p:spPr>
        <p:txBody>
          <a:bodyPr wrap="none" rtlCol="0">
            <a:spAutoFit/>
          </a:bodyPr>
          <a:lstStyle/>
          <a:p>
            <a:r>
              <a:rPr lang="en-US" sz="1200" dirty="0">
                <a:solidFill>
                  <a:schemeClr val="bg1">
                    <a:lumMod val="75000"/>
                  </a:schemeClr>
                </a:solidFill>
              </a:rPr>
              <a:t>HI</a:t>
            </a:r>
          </a:p>
        </p:txBody>
      </p:sp>
      <p:sp>
        <p:nvSpPr>
          <p:cNvPr id="26" name="TextBox 25">
            <a:extLst>
              <a:ext uri="{FF2B5EF4-FFF2-40B4-BE49-F238E27FC236}">
                <a16:creationId xmlns:a16="http://schemas.microsoft.com/office/drawing/2014/main" id="{BFB0C77B-4E0D-4CF1-B16B-0C51A5AB160C}"/>
              </a:ext>
            </a:extLst>
          </p:cNvPr>
          <p:cNvSpPr txBox="1"/>
          <p:nvPr/>
        </p:nvSpPr>
        <p:spPr>
          <a:xfrm>
            <a:off x="7800667" y="3847630"/>
            <a:ext cx="399468" cy="276999"/>
          </a:xfrm>
          <a:prstGeom prst="rect">
            <a:avLst/>
          </a:prstGeom>
          <a:noFill/>
        </p:spPr>
        <p:txBody>
          <a:bodyPr wrap="none" rtlCol="0">
            <a:spAutoFit/>
          </a:bodyPr>
          <a:lstStyle/>
          <a:p>
            <a:r>
              <a:rPr lang="en-US" sz="1200" dirty="0"/>
              <a:t>LO</a:t>
            </a:r>
          </a:p>
        </p:txBody>
      </p:sp>
      <p:sp>
        <p:nvSpPr>
          <p:cNvPr id="27" name="TextBox 26">
            <a:extLst>
              <a:ext uri="{FF2B5EF4-FFF2-40B4-BE49-F238E27FC236}">
                <a16:creationId xmlns:a16="http://schemas.microsoft.com/office/drawing/2014/main" id="{E04FBA3A-5A9D-4F06-91F9-EC61ED11A69E}"/>
              </a:ext>
            </a:extLst>
          </p:cNvPr>
          <p:cNvSpPr txBox="1"/>
          <p:nvPr/>
        </p:nvSpPr>
        <p:spPr>
          <a:xfrm>
            <a:off x="7725956" y="3407093"/>
            <a:ext cx="1034257" cy="276999"/>
          </a:xfrm>
          <a:prstGeom prst="rect">
            <a:avLst/>
          </a:prstGeom>
          <a:noFill/>
        </p:spPr>
        <p:txBody>
          <a:bodyPr wrap="none" rtlCol="0">
            <a:spAutoFit/>
          </a:bodyPr>
          <a:lstStyle/>
          <a:p>
            <a:r>
              <a:rPr lang="en-US" sz="1200" dirty="0">
                <a:solidFill>
                  <a:schemeClr val="bg1">
                    <a:lumMod val="75000"/>
                  </a:schemeClr>
                </a:solidFill>
              </a:rPr>
              <a:t>RIN#(x)=ON</a:t>
            </a:r>
          </a:p>
        </p:txBody>
      </p:sp>
      <p:cxnSp>
        <p:nvCxnSpPr>
          <p:cNvPr id="29" name="Straight Arrow Connector 28">
            <a:extLst>
              <a:ext uri="{FF2B5EF4-FFF2-40B4-BE49-F238E27FC236}">
                <a16:creationId xmlns:a16="http://schemas.microsoft.com/office/drawing/2014/main" id="{236AEF10-EE7D-48B0-AC26-866AD82910F1}"/>
              </a:ext>
            </a:extLst>
          </p:cNvPr>
          <p:cNvCxnSpPr/>
          <p:nvPr/>
        </p:nvCxnSpPr>
        <p:spPr>
          <a:xfrm flipH="1" flipV="1">
            <a:off x="7159112" y="3521685"/>
            <a:ext cx="494421" cy="293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3DB7A0FD-638A-402C-B316-394961BBF520}"/>
              </a:ext>
            </a:extLst>
          </p:cNvPr>
          <p:cNvPicPr>
            <a:picLocks noChangeAspect="1"/>
          </p:cNvPicPr>
          <p:nvPr/>
        </p:nvPicPr>
        <p:blipFill>
          <a:blip r:embed="rId3"/>
          <a:stretch>
            <a:fillRect/>
          </a:stretch>
        </p:blipFill>
        <p:spPr>
          <a:xfrm>
            <a:off x="3434905" y="3551039"/>
            <a:ext cx="2295908" cy="1541198"/>
          </a:xfrm>
          <a:prstGeom prst="rect">
            <a:avLst/>
          </a:prstGeom>
        </p:spPr>
      </p:pic>
      <p:sp>
        <p:nvSpPr>
          <p:cNvPr id="8" name="Oval 7">
            <a:extLst>
              <a:ext uri="{FF2B5EF4-FFF2-40B4-BE49-F238E27FC236}">
                <a16:creationId xmlns:a16="http://schemas.microsoft.com/office/drawing/2014/main" id="{2DAAB49B-DB3D-409C-A2FA-0FBA4183C7F5}"/>
              </a:ext>
            </a:extLst>
          </p:cNvPr>
          <p:cNvSpPr/>
          <p:nvPr/>
        </p:nvSpPr>
        <p:spPr>
          <a:xfrm>
            <a:off x="4172039" y="4715223"/>
            <a:ext cx="208891"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767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3C17FB0-7CF2-434F-9EC3-8B906C4EBF36}"/>
              </a:ext>
            </a:extLst>
          </p:cNvPr>
          <p:cNvSpPr>
            <a:spLocks noGrp="1"/>
          </p:cNvSpPr>
          <p:nvPr>
            <p:ph type="subTitle" idx="1"/>
          </p:nvPr>
        </p:nvSpPr>
        <p:spPr/>
        <p:txBody>
          <a:bodyPr/>
          <a:lstStyle/>
          <a:p>
            <a:r>
              <a:rPr lang="en-US" dirty="0"/>
              <a:t>Keyence Sensor adjustments:  HIGH</a:t>
            </a:r>
          </a:p>
        </p:txBody>
      </p:sp>
      <p:sp>
        <p:nvSpPr>
          <p:cNvPr id="3" name="Text Placeholder 2">
            <a:extLst>
              <a:ext uri="{FF2B5EF4-FFF2-40B4-BE49-F238E27FC236}">
                <a16:creationId xmlns:a16="http://schemas.microsoft.com/office/drawing/2014/main" id="{86A347E6-B986-4A5E-88F2-9F2CF1CCB619}"/>
              </a:ext>
            </a:extLst>
          </p:cNvPr>
          <p:cNvSpPr>
            <a:spLocks noGrp="1"/>
          </p:cNvSpPr>
          <p:nvPr>
            <p:ph type="body" sz="quarter" idx="13"/>
          </p:nvPr>
        </p:nvSpPr>
        <p:spPr>
          <a:xfrm>
            <a:off x="1163782" y="1431985"/>
            <a:ext cx="4761123" cy="3096883"/>
          </a:xfrm>
        </p:spPr>
        <p:txBody>
          <a:bodyPr/>
          <a:lstStyle/>
          <a:p>
            <a:pPr marL="173038" lvl="1" indent="0">
              <a:buNone/>
            </a:pPr>
            <a:r>
              <a:rPr lang="en-US" dirty="0"/>
              <a:t>The HIGH setting, for most settings, is a not an application-critical setting.  Typically this HIGH value is set far from the LOW value.  For most applications, bigger is better.</a:t>
            </a:r>
          </a:p>
          <a:p>
            <a:pPr marL="515938" lvl="1" indent="-342900">
              <a:buFont typeface="+mj-lt"/>
              <a:buAutoNum type="arabicPeriod"/>
            </a:pPr>
            <a:r>
              <a:rPr lang="en-US" dirty="0"/>
              <a:t>Press LEFT/RIGHT select buttons until the LED labeled HI is lit.</a:t>
            </a:r>
          </a:p>
          <a:p>
            <a:pPr marL="515938" lvl="1" indent="-342900">
              <a:buFont typeface="+mj-lt"/>
              <a:buAutoNum type="arabicPeriod"/>
            </a:pPr>
            <a:r>
              <a:rPr lang="en-US" dirty="0"/>
              <a:t>Press UP/DOWN to adjust for your application.</a:t>
            </a:r>
          </a:p>
          <a:p>
            <a:pPr lvl="1"/>
            <a:endParaRPr lang="en-US" dirty="0"/>
          </a:p>
          <a:p>
            <a:endParaRPr lang="en-US" dirty="0"/>
          </a:p>
        </p:txBody>
      </p:sp>
      <p:sp>
        <p:nvSpPr>
          <p:cNvPr id="4" name="Text Placeholder 3">
            <a:extLst>
              <a:ext uri="{FF2B5EF4-FFF2-40B4-BE49-F238E27FC236}">
                <a16:creationId xmlns:a16="http://schemas.microsoft.com/office/drawing/2014/main" id="{5A725364-FD8F-456C-99A8-7A247E58B5CB}"/>
              </a:ext>
            </a:extLst>
          </p:cNvPr>
          <p:cNvSpPr>
            <a:spLocks noGrp="1"/>
          </p:cNvSpPr>
          <p:nvPr>
            <p:ph type="body" sz="quarter" idx="14"/>
          </p:nvPr>
        </p:nvSpPr>
        <p:spPr/>
        <p:txBody>
          <a:bodyPr/>
          <a:lstStyle/>
          <a:p>
            <a:r>
              <a:rPr lang="en-US" dirty="0" err="1"/>
              <a:t>AccuFast</a:t>
            </a:r>
            <a:r>
              <a:rPr lang="en-US" dirty="0"/>
              <a:t> - Setup</a:t>
            </a:r>
          </a:p>
        </p:txBody>
      </p:sp>
      <p:pic>
        <p:nvPicPr>
          <p:cNvPr id="5" name="Picture 2">
            <a:extLst>
              <a:ext uri="{FF2B5EF4-FFF2-40B4-BE49-F238E27FC236}">
                <a16:creationId xmlns:a16="http://schemas.microsoft.com/office/drawing/2014/main" id="{24679C17-058E-41DD-9B6F-81AB47B6C7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5767848" y="899065"/>
            <a:ext cx="3124200" cy="3848100"/>
          </a:xfrm>
          <a:prstGeom prst="rect">
            <a:avLst/>
          </a:prstGeom>
        </p:spPr>
      </p:pic>
      <p:cxnSp>
        <p:nvCxnSpPr>
          <p:cNvPr id="9" name="Straight Arrow Connector 8">
            <a:extLst>
              <a:ext uri="{FF2B5EF4-FFF2-40B4-BE49-F238E27FC236}">
                <a16:creationId xmlns:a16="http://schemas.microsoft.com/office/drawing/2014/main" id="{E9A70879-A440-49DF-B83A-3FE7E6D3DDE6}"/>
              </a:ext>
            </a:extLst>
          </p:cNvPr>
          <p:cNvCxnSpPr/>
          <p:nvPr/>
        </p:nvCxnSpPr>
        <p:spPr>
          <a:xfrm flipH="1">
            <a:off x="7240230" y="3986130"/>
            <a:ext cx="560437" cy="1019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5CCACAF-B46B-4970-BF43-5CBCC5F7A17E}"/>
              </a:ext>
            </a:extLst>
          </p:cNvPr>
          <p:cNvCxnSpPr/>
          <p:nvPr/>
        </p:nvCxnSpPr>
        <p:spPr>
          <a:xfrm flipH="1">
            <a:off x="7077996" y="3063112"/>
            <a:ext cx="899652" cy="1032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A4F9CFD-EFA1-46CC-AA46-70708A37F867}"/>
              </a:ext>
            </a:extLst>
          </p:cNvPr>
          <p:cNvCxnSpPr/>
          <p:nvPr/>
        </p:nvCxnSpPr>
        <p:spPr>
          <a:xfrm>
            <a:off x="7077996" y="3166351"/>
            <a:ext cx="162233" cy="921774"/>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71CBD33-961A-46B5-BDE6-F96A078FD862}"/>
              </a:ext>
            </a:extLst>
          </p:cNvPr>
          <p:cNvCxnSpPr/>
          <p:nvPr/>
        </p:nvCxnSpPr>
        <p:spPr>
          <a:xfrm>
            <a:off x="6937887" y="2374912"/>
            <a:ext cx="140109" cy="739819"/>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199994C-1FDC-4F7E-AE54-50A679ADF263}"/>
              </a:ext>
            </a:extLst>
          </p:cNvPr>
          <p:cNvCxnSpPr/>
          <p:nvPr/>
        </p:nvCxnSpPr>
        <p:spPr>
          <a:xfrm>
            <a:off x="7240229" y="4088125"/>
            <a:ext cx="154858" cy="75001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A5BF7AB-BBFD-43A7-81BB-C19F2A94E0C1}"/>
              </a:ext>
            </a:extLst>
          </p:cNvPr>
          <p:cNvSpPr txBox="1"/>
          <p:nvPr/>
        </p:nvSpPr>
        <p:spPr>
          <a:xfrm>
            <a:off x="5621942" y="3350239"/>
            <a:ext cx="1112805" cy="276999"/>
          </a:xfrm>
          <a:prstGeom prst="rect">
            <a:avLst/>
          </a:prstGeom>
          <a:noFill/>
        </p:spPr>
        <p:txBody>
          <a:bodyPr wrap="none" rtlCol="0">
            <a:spAutoFit/>
          </a:bodyPr>
          <a:lstStyle/>
          <a:p>
            <a:r>
              <a:rPr lang="en-US" sz="1200" dirty="0">
                <a:solidFill>
                  <a:schemeClr val="bg1">
                    <a:lumMod val="75000"/>
                  </a:schemeClr>
                </a:solidFill>
              </a:rPr>
              <a:t>RIN#(x)=OFF</a:t>
            </a:r>
          </a:p>
        </p:txBody>
      </p:sp>
      <p:cxnSp>
        <p:nvCxnSpPr>
          <p:cNvPr id="21" name="Straight Arrow Connector 20">
            <a:extLst>
              <a:ext uri="{FF2B5EF4-FFF2-40B4-BE49-F238E27FC236}">
                <a16:creationId xmlns:a16="http://schemas.microsoft.com/office/drawing/2014/main" id="{434B3F3C-EFB0-4BCA-BAB9-4FE924E40D08}"/>
              </a:ext>
            </a:extLst>
          </p:cNvPr>
          <p:cNvCxnSpPr/>
          <p:nvPr/>
        </p:nvCxnSpPr>
        <p:spPr>
          <a:xfrm flipV="1">
            <a:off x="6340577" y="2744821"/>
            <a:ext cx="667364" cy="6054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6252AD90-68B3-4A77-934C-4274AFEF3492}"/>
              </a:ext>
            </a:extLst>
          </p:cNvPr>
          <p:cNvCxnSpPr/>
          <p:nvPr/>
        </p:nvCxnSpPr>
        <p:spPr>
          <a:xfrm>
            <a:off x="6340577" y="3627238"/>
            <a:ext cx="969707" cy="9254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71862E04-6FAE-46FB-AA03-D766E59618BF}"/>
              </a:ext>
            </a:extLst>
          </p:cNvPr>
          <p:cNvSpPr txBox="1"/>
          <p:nvPr/>
        </p:nvSpPr>
        <p:spPr>
          <a:xfrm>
            <a:off x="7943805" y="2902132"/>
            <a:ext cx="338554" cy="276999"/>
          </a:xfrm>
          <a:prstGeom prst="rect">
            <a:avLst/>
          </a:prstGeom>
          <a:noFill/>
        </p:spPr>
        <p:txBody>
          <a:bodyPr wrap="none" rtlCol="0">
            <a:spAutoFit/>
          </a:bodyPr>
          <a:lstStyle/>
          <a:p>
            <a:r>
              <a:rPr lang="en-US" sz="1200" dirty="0"/>
              <a:t>HI</a:t>
            </a:r>
          </a:p>
        </p:txBody>
      </p:sp>
      <p:sp>
        <p:nvSpPr>
          <p:cNvPr id="26" name="TextBox 25">
            <a:extLst>
              <a:ext uri="{FF2B5EF4-FFF2-40B4-BE49-F238E27FC236}">
                <a16:creationId xmlns:a16="http://schemas.microsoft.com/office/drawing/2014/main" id="{BFB0C77B-4E0D-4CF1-B16B-0C51A5AB160C}"/>
              </a:ext>
            </a:extLst>
          </p:cNvPr>
          <p:cNvSpPr txBox="1"/>
          <p:nvPr/>
        </p:nvSpPr>
        <p:spPr>
          <a:xfrm>
            <a:off x="7800667" y="3847630"/>
            <a:ext cx="399468" cy="276999"/>
          </a:xfrm>
          <a:prstGeom prst="rect">
            <a:avLst/>
          </a:prstGeom>
          <a:noFill/>
        </p:spPr>
        <p:txBody>
          <a:bodyPr wrap="none" rtlCol="0">
            <a:spAutoFit/>
          </a:bodyPr>
          <a:lstStyle/>
          <a:p>
            <a:r>
              <a:rPr lang="en-US" sz="1200" dirty="0">
                <a:solidFill>
                  <a:schemeClr val="bg1">
                    <a:lumMod val="75000"/>
                  </a:schemeClr>
                </a:solidFill>
              </a:rPr>
              <a:t>LO</a:t>
            </a:r>
          </a:p>
        </p:txBody>
      </p:sp>
      <p:sp>
        <p:nvSpPr>
          <p:cNvPr id="27" name="TextBox 26">
            <a:extLst>
              <a:ext uri="{FF2B5EF4-FFF2-40B4-BE49-F238E27FC236}">
                <a16:creationId xmlns:a16="http://schemas.microsoft.com/office/drawing/2014/main" id="{E04FBA3A-5A9D-4F06-91F9-EC61ED11A69E}"/>
              </a:ext>
            </a:extLst>
          </p:cNvPr>
          <p:cNvSpPr txBox="1"/>
          <p:nvPr/>
        </p:nvSpPr>
        <p:spPr>
          <a:xfrm>
            <a:off x="7725956" y="3407093"/>
            <a:ext cx="1034257" cy="276999"/>
          </a:xfrm>
          <a:prstGeom prst="rect">
            <a:avLst/>
          </a:prstGeom>
          <a:noFill/>
        </p:spPr>
        <p:txBody>
          <a:bodyPr wrap="none" rtlCol="0">
            <a:spAutoFit/>
          </a:bodyPr>
          <a:lstStyle/>
          <a:p>
            <a:r>
              <a:rPr lang="en-US" sz="1200" dirty="0">
                <a:solidFill>
                  <a:schemeClr val="bg1">
                    <a:lumMod val="75000"/>
                  </a:schemeClr>
                </a:solidFill>
              </a:rPr>
              <a:t>RIN#(x)=ON</a:t>
            </a:r>
          </a:p>
        </p:txBody>
      </p:sp>
      <p:cxnSp>
        <p:nvCxnSpPr>
          <p:cNvPr id="29" name="Straight Arrow Connector 28">
            <a:extLst>
              <a:ext uri="{FF2B5EF4-FFF2-40B4-BE49-F238E27FC236}">
                <a16:creationId xmlns:a16="http://schemas.microsoft.com/office/drawing/2014/main" id="{236AEF10-EE7D-48B0-AC26-866AD82910F1}"/>
              </a:ext>
            </a:extLst>
          </p:cNvPr>
          <p:cNvCxnSpPr/>
          <p:nvPr/>
        </p:nvCxnSpPr>
        <p:spPr>
          <a:xfrm flipH="1" flipV="1">
            <a:off x="7159112" y="3521685"/>
            <a:ext cx="494421" cy="293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B4408255-A856-4BBC-B9A4-674896CF9312}"/>
              </a:ext>
            </a:extLst>
          </p:cNvPr>
          <p:cNvPicPr>
            <a:picLocks noChangeAspect="1"/>
          </p:cNvPicPr>
          <p:nvPr/>
        </p:nvPicPr>
        <p:blipFill>
          <a:blip r:embed="rId3"/>
          <a:stretch>
            <a:fillRect/>
          </a:stretch>
        </p:blipFill>
        <p:spPr>
          <a:xfrm>
            <a:off x="1008989" y="4698408"/>
            <a:ext cx="1871634" cy="646232"/>
          </a:xfrm>
          <a:prstGeom prst="rect">
            <a:avLst/>
          </a:prstGeom>
        </p:spPr>
      </p:pic>
      <p:pic>
        <p:nvPicPr>
          <p:cNvPr id="6" name="Picture 5">
            <a:extLst>
              <a:ext uri="{FF2B5EF4-FFF2-40B4-BE49-F238E27FC236}">
                <a16:creationId xmlns:a16="http://schemas.microsoft.com/office/drawing/2014/main" id="{3DB7A0FD-638A-402C-B316-394961BBF520}"/>
              </a:ext>
            </a:extLst>
          </p:cNvPr>
          <p:cNvPicPr>
            <a:picLocks noChangeAspect="1"/>
          </p:cNvPicPr>
          <p:nvPr/>
        </p:nvPicPr>
        <p:blipFill>
          <a:blip r:embed="rId4"/>
          <a:stretch>
            <a:fillRect/>
          </a:stretch>
        </p:blipFill>
        <p:spPr>
          <a:xfrm>
            <a:off x="3434905" y="3551039"/>
            <a:ext cx="2295908" cy="1541198"/>
          </a:xfrm>
          <a:prstGeom prst="rect">
            <a:avLst/>
          </a:prstGeom>
        </p:spPr>
      </p:pic>
      <p:sp>
        <p:nvSpPr>
          <p:cNvPr id="8" name="Oval 7">
            <a:extLst>
              <a:ext uri="{FF2B5EF4-FFF2-40B4-BE49-F238E27FC236}">
                <a16:creationId xmlns:a16="http://schemas.microsoft.com/office/drawing/2014/main" id="{2DAAB49B-DB3D-409C-A2FA-0FBA4183C7F5}"/>
              </a:ext>
            </a:extLst>
          </p:cNvPr>
          <p:cNvSpPr/>
          <p:nvPr/>
        </p:nvSpPr>
        <p:spPr>
          <a:xfrm>
            <a:off x="3987791" y="4715223"/>
            <a:ext cx="208891"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744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3C17FB0-7CF2-434F-9EC3-8B906C4EBF36}"/>
              </a:ext>
            </a:extLst>
          </p:cNvPr>
          <p:cNvSpPr>
            <a:spLocks noGrp="1"/>
          </p:cNvSpPr>
          <p:nvPr>
            <p:ph type="subTitle" idx="1"/>
          </p:nvPr>
        </p:nvSpPr>
        <p:spPr/>
        <p:txBody>
          <a:bodyPr/>
          <a:lstStyle/>
          <a:p>
            <a:r>
              <a:rPr lang="en-US" dirty="0"/>
              <a:t>Keyence Sensor adjustments:  Averaging Filter</a:t>
            </a:r>
          </a:p>
        </p:txBody>
      </p:sp>
      <p:sp>
        <p:nvSpPr>
          <p:cNvPr id="3" name="Text Placeholder 2">
            <a:extLst>
              <a:ext uri="{FF2B5EF4-FFF2-40B4-BE49-F238E27FC236}">
                <a16:creationId xmlns:a16="http://schemas.microsoft.com/office/drawing/2014/main" id="{86A347E6-B986-4A5E-88F2-9F2CF1CCB619}"/>
              </a:ext>
            </a:extLst>
          </p:cNvPr>
          <p:cNvSpPr>
            <a:spLocks noGrp="1"/>
          </p:cNvSpPr>
          <p:nvPr>
            <p:ph type="body" sz="quarter" idx="13"/>
          </p:nvPr>
        </p:nvSpPr>
        <p:spPr>
          <a:xfrm>
            <a:off x="1163783" y="1431985"/>
            <a:ext cx="4449258" cy="3096883"/>
          </a:xfrm>
        </p:spPr>
        <p:txBody>
          <a:bodyPr>
            <a:normAutofit/>
          </a:bodyPr>
          <a:lstStyle/>
          <a:p>
            <a:pPr marL="173038" lvl="1" indent="0">
              <a:buNone/>
            </a:pPr>
            <a:r>
              <a:rPr lang="en-US" dirty="0"/>
              <a:t>The </a:t>
            </a:r>
            <a:r>
              <a:rPr lang="en-US" dirty="0" err="1"/>
              <a:t>AvE</a:t>
            </a:r>
            <a:r>
              <a:rPr lang="en-US" dirty="0"/>
              <a:t> setting is an application-critical setting.  Set this before starting robot programming.  If adjusted after robot programming began, the robot positions of the Touch Macro job (and weld path) may need to be reprogrammed.  16 is default value.</a:t>
            </a:r>
          </a:p>
          <a:p>
            <a:pPr marL="515938" lvl="1" indent="-342900">
              <a:buFont typeface="+mj-lt"/>
              <a:buAutoNum type="arabicPeriod"/>
            </a:pPr>
            <a:r>
              <a:rPr lang="en-US" dirty="0"/>
              <a:t>Press MODE</a:t>
            </a:r>
          </a:p>
          <a:p>
            <a:pPr marL="515938" lvl="1" indent="-342900">
              <a:buFont typeface="+mj-lt"/>
              <a:buAutoNum type="arabicPeriod"/>
            </a:pPr>
            <a:r>
              <a:rPr lang="en-US" dirty="0"/>
              <a:t>Press SELECT Right or MODE until “3. </a:t>
            </a:r>
            <a:r>
              <a:rPr lang="en-US" dirty="0" err="1"/>
              <a:t>AvE</a:t>
            </a:r>
            <a:r>
              <a:rPr lang="en-US" dirty="0"/>
              <a:t>” is displayed</a:t>
            </a:r>
          </a:p>
          <a:p>
            <a:pPr marL="515938" lvl="1" indent="-342900">
              <a:buFont typeface="+mj-lt"/>
              <a:buAutoNum type="arabicPeriod"/>
            </a:pPr>
            <a:r>
              <a:rPr lang="en-US" dirty="0"/>
              <a:t>Press UP/DOWN to adjust for your application.</a:t>
            </a:r>
          </a:p>
          <a:p>
            <a:pPr lvl="2"/>
            <a:r>
              <a:rPr lang="en-US" dirty="0"/>
              <a:t>More reflective surface … larger number (</a:t>
            </a:r>
            <a:r>
              <a:rPr lang="en-US" dirty="0" err="1"/>
              <a:t>ie</a:t>
            </a:r>
            <a:r>
              <a:rPr lang="en-US" dirty="0"/>
              <a:t>. 32 or 64)</a:t>
            </a:r>
          </a:p>
          <a:p>
            <a:pPr lvl="2"/>
            <a:r>
              <a:rPr lang="en-US" dirty="0"/>
              <a:t>Thinner lap joint / smaller “Lap Offset” (R*-TCH) / smaller “Depth” (R*-EDGE) … smaller number (</a:t>
            </a:r>
            <a:r>
              <a:rPr lang="en-US" dirty="0" err="1"/>
              <a:t>ie</a:t>
            </a:r>
            <a:r>
              <a:rPr lang="en-US" dirty="0"/>
              <a:t>. 16)</a:t>
            </a:r>
          </a:p>
          <a:p>
            <a:pPr lvl="1"/>
            <a:endParaRPr lang="en-US" dirty="0"/>
          </a:p>
          <a:p>
            <a:endParaRPr lang="en-US" dirty="0"/>
          </a:p>
        </p:txBody>
      </p:sp>
      <p:sp>
        <p:nvSpPr>
          <p:cNvPr id="4" name="Text Placeholder 3">
            <a:extLst>
              <a:ext uri="{FF2B5EF4-FFF2-40B4-BE49-F238E27FC236}">
                <a16:creationId xmlns:a16="http://schemas.microsoft.com/office/drawing/2014/main" id="{5A725364-FD8F-456C-99A8-7A247E58B5CB}"/>
              </a:ext>
            </a:extLst>
          </p:cNvPr>
          <p:cNvSpPr>
            <a:spLocks noGrp="1"/>
          </p:cNvSpPr>
          <p:nvPr>
            <p:ph type="body" sz="quarter" idx="14"/>
          </p:nvPr>
        </p:nvSpPr>
        <p:spPr/>
        <p:txBody>
          <a:bodyPr/>
          <a:lstStyle/>
          <a:p>
            <a:r>
              <a:rPr lang="en-US" dirty="0" err="1"/>
              <a:t>AccuFast</a:t>
            </a:r>
            <a:r>
              <a:rPr lang="en-US" dirty="0"/>
              <a:t> - Setup</a:t>
            </a:r>
          </a:p>
        </p:txBody>
      </p:sp>
      <p:pic>
        <p:nvPicPr>
          <p:cNvPr id="7" name="Picture 6">
            <a:extLst>
              <a:ext uri="{FF2B5EF4-FFF2-40B4-BE49-F238E27FC236}">
                <a16:creationId xmlns:a16="http://schemas.microsoft.com/office/drawing/2014/main" id="{B4408255-A856-4BBC-B9A4-674896CF9312}"/>
              </a:ext>
            </a:extLst>
          </p:cNvPr>
          <p:cNvPicPr>
            <a:picLocks noChangeAspect="1"/>
          </p:cNvPicPr>
          <p:nvPr/>
        </p:nvPicPr>
        <p:blipFill>
          <a:blip r:embed="rId2"/>
          <a:stretch>
            <a:fillRect/>
          </a:stretch>
        </p:blipFill>
        <p:spPr>
          <a:xfrm>
            <a:off x="1008989" y="4698408"/>
            <a:ext cx="1871634" cy="646232"/>
          </a:xfrm>
          <a:prstGeom prst="rect">
            <a:avLst/>
          </a:prstGeom>
        </p:spPr>
      </p:pic>
      <p:pic>
        <p:nvPicPr>
          <p:cNvPr id="6" name="Picture 5">
            <a:extLst>
              <a:ext uri="{FF2B5EF4-FFF2-40B4-BE49-F238E27FC236}">
                <a16:creationId xmlns:a16="http://schemas.microsoft.com/office/drawing/2014/main" id="{3DB7A0FD-638A-402C-B316-394961BBF520}"/>
              </a:ext>
            </a:extLst>
          </p:cNvPr>
          <p:cNvPicPr>
            <a:picLocks noChangeAspect="1"/>
          </p:cNvPicPr>
          <p:nvPr/>
        </p:nvPicPr>
        <p:blipFill>
          <a:blip r:embed="rId3"/>
          <a:stretch>
            <a:fillRect/>
          </a:stretch>
        </p:blipFill>
        <p:spPr>
          <a:xfrm>
            <a:off x="4196681" y="4178659"/>
            <a:ext cx="1360947" cy="913577"/>
          </a:xfrm>
          <a:prstGeom prst="rect">
            <a:avLst/>
          </a:prstGeom>
        </p:spPr>
      </p:pic>
      <p:pic>
        <p:nvPicPr>
          <p:cNvPr id="10" name="Picture 9">
            <a:extLst>
              <a:ext uri="{FF2B5EF4-FFF2-40B4-BE49-F238E27FC236}">
                <a16:creationId xmlns:a16="http://schemas.microsoft.com/office/drawing/2014/main" id="{D0F795C9-0538-4D6F-9D8B-3C8A32D24D1D}"/>
              </a:ext>
            </a:extLst>
          </p:cNvPr>
          <p:cNvPicPr>
            <a:picLocks noChangeAspect="1"/>
          </p:cNvPicPr>
          <p:nvPr/>
        </p:nvPicPr>
        <p:blipFill>
          <a:blip r:embed="rId4"/>
          <a:stretch>
            <a:fillRect/>
          </a:stretch>
        </p:blipFill>
        <p:spPr>
          <a:xfrm>
            <a:off x="5613040" y="197345"/>
            <a:ext cx="3383625" cy="4699948"/>
          </a:xfrm>
          <a:prstGeom prst="rect">
            <a:avLst/>
          </a:prstGeom>
        </p:spPr>
      </p:pic>
    </p:spTree>
    <p:extLst>
      <p:ext uri="{BB962C8B-B14F-4D97-AF65-F5344CB8AC3E}">
        <p14:creationId xmlns:p14="http://schemas.microsoft.com/office/powerpoint/2010/main" val="146839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EB60B-785B-4ECD-8D37-09E29FEE8BB0}"/>
              </a:ext>
            </a:extLst>
          </p:cNvPr>
          <p:cNvSpPr>
            <a:spLocks noGrp="1"/>
          </p:cNvSpPr>
          <p:nvPr>
            <p:ph type="subTitle" idx="1"/>
          </p:nvPr>
        </p:nvSpPr>
        <p:spPr/>
        <p:txBody>
          <a:bodyPr/>
          <a:lstStyle/>
          <a:p>
            <a:r>
              <a:rPr lang="en-US" dirty="0"/>
              <a:t>OVERVIEW</a:t>
            </a:r>
          </a:p>
        </p:txBody>
      </p:sp>
      <p:sp>
        <p:nvSpPr>
          <p:cNvPr id="3" name="Text Placeholder 2">
            <a:extLst>
              <a:ext uri="{FF2B5EF4-FFF2-40B4-BE49-F238E27FC236}">
                <a16:creationId xmlns:a16="http://schemas.microsoft.com/office/drawing/2014/main" id="{6B7C7C60-DD6C-44A4-B01F-2A8304095E26}"/>
              </a:ext>
            </a:extLst>
          </p:cNvPr>
          <p:cNvSpPr>
            <a:spLocks noGrp="1"/>
          </p:cNvSpPr>
          <p:nvPr>
            <p:ph type="body" sz="quarter" idx="13"/>
          </p:nvPr>
        </p:nvSpPr>
        <p:spPr/>
        <p:txBody>
          <a:bodyPr>
            <a:normAutofit lnSpcReduction="10000"/>
          </a:bodyPr>
          <a:lstStyle/>
          <a:p>
            <a:r>
              <a:rPr lang="en-US" dirty="0"/>
              <a:t>Utilizes Macro Jobs</a:t>
            </a:r>
          </a:p>
          <a:p>
            <a:pPr lvl="1"/>
            <a:r>
              <a:rPr lang="en-US" dirty="0"/>
              <a:t>Location of Reference Positions</a:t>
            </a:r>
          </a:p>
          <a:p>
            <a:pPr lvl="2"/>
            <a:r>
              <a:rPr lang="en-US" dirty="0"/>
              <a:t>(covered in available videos)</a:t>
            </a:r>
          </a:p>
          <a:p>
            <a:pPr lvl="1"/>
            <a:r>
              <a:rPr lang="en-US" dirty="0"/>
              <a:t>Settings to adjust search path(s)</a:t>
            </a:r>
          </a:p>
          <a:p>
            <a:pPr lvl="2"/>
            <a:r>
              <a:rPr lang="en-US" dirty="0"/>
              <a:t>(covered in this class)</a:t>
            </a:r>
          </a:p>
          <a:p>
            <a:r>
              <a:rPr lang="en-US" dirty="0"/>
              <a:t>Macro Job interface</a:t>
            </a:r>
          </a:p>
          <a:p>
            <a:r>
              <a:rPr lang="en-US" dirty="0"/>
              <a:t>3 types of search routines</a:t>
            </a:r>
          </a:p>
          <a:p>
            <a:pPr lvl="1"/>
            <a:r>
              <a:rPr lang="en-US" dirty="0"/>
              <a:t>TCH (“touch”):</a:t>
            </a:r>
          </a:p>
          <a:p>
            <a:pPr lvl="2"/>
            <a:r>
              <a:rPr lang="en-US" dirty="0"/>
              <a:t>1D mode … for flat surfaces or edges</a:t>
            </a:r>
          </a:p>
          <a:p>
            <a:pPr lvl="2"/>
            <a:r>
              <a:rPr lang="en-US" dirty="0"/>
              <a:t>2D mode … for fillet or lap joints</a:t>
            </a:r>
          </a:p>
          <a:p>
            <a:pPr lvl="1"/>
            <a:r>
              <a:rPr lang="en-US" dirty="0"/>
              <a:t>EDGE: 6 modes</a:t>
            </a:r>
          </a:p>
          <a:p>
            <a:pPr lvl="1"/>
            <a:r>
              <a:rPr lang="en-US" dirty="0"/>
              <a:t>CIRCLE</a:t>
            </a:r>
          </a:p>
        </p:txBody>
      </p:sp>
      <p:sp>
        <p:nvSpPr>
          <p:cNvPr id="4" name="Text Placeholder 3">
            <a:extLst>
              <a:ext uri="{FF2B5EF4-FFF2-40B4-BE49-F238E27FC236}">
                <a16:creationId xmlns:a16="http://schemas.microsoft.com/office/drawing/2014/main" id="{1434D7B1-D90B-4E0C-9225-6FA299848AE7}"/>
              </a:ext>
            </a:extLst>
          </p:cNvPr>
          <p:cNvSpPr>
            <a:spLocks noGrp="1"/>
          </p:cNvSpPr>
          <p:nvPr>
            <p:ph type="body" sz="quarter" idx="14"/>
          </p:nvPr>
        </p:nvSpPr>
        <p:spPr/>
        <p:txBody>
          <a:bodyPr/>
          <a:lstStyle/>
          <a:p>
            <a:r>
              <a:rPr lang="en-US" dirty="0"/>
              <a:t>Robot Programming</a:t>
            </a:r>
          </a:p>
        </p:txBody>
      </p:sp>
      <p:pic>
        <p:nvPicPr>
          <p:cNvPr id="6" name="Picture 5">
            <a:extLst>
              <a:ext uri="{FF2B5EF4-FFF2-40B4-BE49-F238E27FC236}">
                <a16:creationId xmlns:a16="http://schemas.microsoft.com/office/drawing/2014/main" id="{38A5BC3A-E5D3-465F-BB27-A93A92D87E26}"/>
              </a:ext>
            </a:extLst>
          </p:cNvPr>
          <p:cNvPicPr>
            <a:picLocks noChangeAspect="1"/>
          </p:cNvPicPr>
          <p:nvPr/>
        </p:nvPicPr>
        <p:blipFill>
          <a:blip r:embed="rId2"/>
          <a:stretch>
            <a:fillRect/>
          </a:stretch>
        </p:blipFill>
        <p:spPr>
          <a:xfrm>
            <a:off x="5343098" y="1771274"/>
            <a:ext cx="3800901" cy="2284811"/>
          </a:xfrm>
          <a:prstGeom prst="rect">
            <a:avLst/>
          </a:prstGeom>
        </p:spPr>
      </p:pic>
    </p:spTree>
    <p:extLst>
      <p:ext uri="{BB962C8B-B14F-4D97-AF65-F5344CB8AC3E}">
        <p14:creationId xmlns:p14="http://schemas.microsoft.com/office/powerpoint/2010/main" val="2966288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C681BFB-8152-42AB-B721-CB3C08389EFD}"/>
              </a:ext>
            </a:extLst>
          </p:cNvPr>
          <p:cNvSpPr>
            <a:spLocks noGrp="1"/>
          </p:cNvSpPr>
          <p:nvPr>
            <p:ph type="subTitle" idx="1"/>
          </p:nvPr>
        </p:nvSpPr>
        <p:spPr/>
        <p:txBody>
          <a:bodyPr/>
          <a:lstStyle/>
          <a:p>
            <a:r>
              <a:rPr lang="en-US" dirty="0"/>
              <a:t>Seam Finding</a:t>
            </a:r>
          </a:p>
        </p:txBody>
      </p:sp>
      <p:sp>
        <p:nvSpPr>
          <p:cNvPr id="6" name="Text Placeholder 5">
            <a:extLst>
              <a:ext uri="{FF2B5EF4-FFF2-40B4-BE49-F238E27FC236}">
                <a16:creationId xmlns:a16="http://schemas.microsoft.com/office/drawing/2014/main" id="{5EADCB56-4D86-42A4-8DCA-BAA30333D0A7}"/>
              </a:ext>
            </a:extLst>
          </p:cNvPr>
          <p:cNvSpPr>
            <a:spLocks noGrp="1"/>
          </p:cNvSpPr>
          <p:nvPr>
            <p:ph type="body" sz="quarter" idx="13"/>
          </p:nvPr>
        </p:nvSpPr>
        <p:spPr>
          <a:xfrm>
            <a:off x="1163782" y="1431985"/>
            <a:ext cx="7523018" cy="3597215"/>
          </a:xfrm>
        </p:spPr>
        <p:txBody>
          <a:bodyPr>
            <a:normAutofit fontScale="85000" lnSpcReduction="20000"/>
          </a:bodyPr>
          <a:lstStyle/>
          <a:p>
            <a:r>
              <a:rPr lang="en-US" altLang="en-US" dirty="0"/>
              <a:t>1 search – edge of plates</a:t>
            </a:r>
          </a:p>
          <a:p>
            <a:pPr lvl="1"/>
            <a:r>
              <a:rPr lang="en-US" altLang="en-US" dirty="0"/>
              <a:t>EDGE using Plane Detection mode:  </a:t>
            </a:r>
            <a:r>
              <a:rPr lang="en-US" altLang="en-US" dirty="0">
                <a:hlinkClick r:id="rId2" action="ppaction://hlinkfile"/>
              </a:rPr>
              <a:t>Video</a:t>
            </a:r>
            <a:r>
              <a:rPr lang="en-US" altLang="en-US" dirty="0"/>
              <a:t> – thick plate, </a:t>
            </a:r>
            <a:r>
              <a:rPr lang="en-US" altLang="en-US" dirty="0">
                <a:hlinkClick r:id="rId3" action="ppaction://hlinkfile"/>
              </a:rPr>
              <a:t>Video</a:t>
            </a:r>
            <a:r>
              <a:rPr lang="en-US" altLang="en-US" dirty="0"/>
              <a:t> – thin plate</a:t>
            </a:r>
          </a:p>
          <a:p>
            <a:pPr lvl="1"/>
            <a:r>
              <a:rPr lang="en-US" altLang="en-US" dirty="0">
                <a:hlinkClick r:id="rId4" action="ppaction://hlinkfile"/>
              </a:rPr>
              <a:t>Video </a:t>
            </a:r>
            <a:r>
              <a:rPr lang="en-US" altLang="en-US" dirty="0"/>
              <a:t>- 4D detection</a:t>
            </a:r>
          </a:p>
          <a:p>
            <a:r>
              <a:rPr lang="en-US" altLang="en-US" dirty="0"/>
              <a:t>2 searches – butt joint</a:t>
            </a:r>
          </a:p>
          <a:p>
            <a:pPr lvl="1"/>
            <a:r>
              <a:rPr lang="en-US" altLang="en-US" dirty="0"/>
              <a:t>TCH using 1D mode</a:t>
            </a:r>
          </a:p>
          <a:p>
            <a:pPr lvl="2"/>
            <a:r>
              <a:rPr lang="en-US" altLang="en-US" dirty="0">
                <a:hlinkClick r:id="rId5" action="ppaction://hlinkfile"/>
              </a:rPr>
              <a:t>Video</a:t>
            </a:r>
            <a:r>
              <a:rPr lang="en-US" altLang="en-US" dirty="0"/>
              <a:t> (ok / NG), multiple searches </a:t>
            </a:r>
            <a:r>
              <a:rPr lang="en-US" altLang="en-US" dirty="0">
                <a:hlinkClick r:id="rId6" action="ppaction://hlinkfile"/>
              </a:rPr>
              <a:t>Video</a:t>
            </a:r>
            <a:r>
              <a:rPr lang="en-US" altLang="en-US" dirty="0"/>
              <a:t> </a:t>
            </a:r>
          </a:p>
          <a:p>
            <a:pPr lvl="1"/>
            <a:r>
              <a:rPr lang="en-US" altLang="en-US" dirty="0"/>
              <a:t>EDGE using Gap Measurement mode</a:t>
            </a:r>
          </a:p>
          <a:p>
            <a:pPr lvl="2"/>
            <a:r>
              <a:rPr lang="en-US" altLang="en-US" dirty="0">
                <a:hlinkClick r:id="rId7" action="ppaction://hlinkfile"/>
              </a:rPr>
              <a:t>Video</a:t>
            </a:r>
            <a:r>
              <a:rPr lang="en-US" altLang="en-US" dirty="0"/>
              <a:t>; </a:t>
            </a:r>
            <a:r>
              <a:rPr lang="en-US" altLang="en-US" dirty="0">
                <a:hlinkClick r:id="rId8" action="ppaction://hlinkfile"/>
              </a:rPr>
              <a:t>Video</a:t>
            </a:r>
            <a:r>
              <a:rPr lang="en-US" altLang="en-US" dirty="0"/>
              <a:t>; </a:t>
            </a:r>
          </a:p>
          <a:p>
            <a:r>
              <a:rPr lang="en-US" altLang="en-US" dirty="0"/>
              <a:t>CIRCLE applications</a:t>
            </a:r>
          </a:p>
          <a:p>
            <a:pPr lvl="1"/>
            <a:r>
              <a:rPr lang="en-US" altLang="en-US" dirty="0">
                <a:hlinkClick r:id="rId9" action="ppaction://hlinkfile"/>
              </a:rPr>
              <a:t>Video</a:t>
            </a:r>
            <a:r>
              <a:rPr lang="en-US" altLang="en-US" dirty="0"/>
              <a:t> – moving pipe (outside search)</a:t>
            </a:r>
          </a:p>
          <a:p>
            <a:pPr lvl="1"/>
            <a:r>
              <a:rPr lang="en-US" altLang="en-US" dirty="0">
                <a:hlinkClick r:id="rId10" action="ppaction://hlinkfile"/>
              </a:rPr>
              <a:t>Video</a:t>
            </a:r>
            <a:r>
              <a:rPr lang="en-US" altLang="en-US" dirty="0"/>
              <a:t> – moving cut-out (inside search)</a:t>
            </a:r>
          </a:p>
          <a:p>
            <a:pPr lvl="1"/>
            <a:r>
              <a:rPr lang="en-US" altLang="en-US" dirty="0">
                <a:hlinkClick r:id="rId11" action="ppaction://hlinkfile"/>
              </a:rPr>
              <a:t>Video</a:t>
            </a:r>
            <a:r>
              <a:rPr lang="en-US" altLang="en-US" dirty="0"/>
              <a:t> – custom macro for changing diameter</a:t>
            </a:r>
          </a:p>
          <a:p>
            <a:pPr lvl="1"/>
            <a:r>
              <a:rPr lang="en-US" altLang="en-US" dirty="0">
                <a:hlinkClick r:id="rId12" action="ppaction://hlinkfile"/>
              </a:rPr>
              <a:t>Video </a:t>
            </a:r>
            <a:r>
              <a:rPr lang="en-US" altLang="en-US" dirty="0"/>
              <a:t>– large diameter surface</a:t>
            </a:r>
          </a:p>
          <a:p>
            <a:r>
              <a:rPr lang="en-US" altLang="en-US" dirty="0"/>
              <a:t>Applications</a:t>
            </a:r>
          </a:p>
          <a:p>
            <a:pPr lvl="1"/>
            <a:r>
              <a:rPr lang="en-US" altLang="en-US" dirty="0">
                <a:hlinkClick r:id="rId13" action="ppaction://hlinkfile"/>
              </a:rPr>
              <a:t>Video</a:t>
            </a:r>
            <a:r>
              <a:rPr lang="en-US" altLang="en-US" dirty="0"/>
              <a:t> – Al welding app</a:t>
            </a:r>
          </a:p>
          <a:p>
            <a:pPr lvl="1"/>
            <a:r>
              <a:rPr lang="en-US" altLang="en-US" dirty="0">
                <a:hlinkClick r:id="rId14" action="ppaction://hlinkfile"/>
              </a:rPr>
              <a:t>Video</a:t>
            </a:r>
            <a:r>
              <a:rPr lang="en-US" altLang="en-US" dirty="0"/>
              <a:t> – Coordinated motion</a:t>
            </a:r>
          </a:p>
        </p:txBody>
      </p:sp>
      <p:sp>
        <p:nvSpPr>
          <p:cNvPr id="7" name="Text Placeholder 6">
            <a:extLst>
              <a:ext uri="{FF2B5EF4-FFF2-40B4-BE49-F238E27FC236}">
                <a16:creationId xmlns:a16="http://schemas.microsoft.com/office/drawing/2014/main" id="{2B429068-8EBC-4038-AC9B-69587D3CBC58}"/>
              </a:ext>
            </a:extLst>
          </p:cNvPr>
          <p:cNvSpPr>
            <a:spLocks noGrp="1"/>
          </p:cNvSpPr>
          <p:nvPr>
            <p:ph type="body" sz="quarter" idx="14"/>
          </p:nvPr>
        </p:nvSpPr>
        <p:spPr/>
        <p:txBody>
          <a:bodyPr/>
          <a:lstStyle/>
          <a:p>
            <a:r>
              <a:rPr lang="en-US" dirty="0"/>
              <a:t>Application Examples</a:t>
            </a:r>
          </a:p>
        </p:txBody>
      </p:sp>
    </p:spTree>
    <p:extLst>
      <p:ext uri="{BB962C8B-B14F-4D97-AF65-F5344CB8AC3E}">
        <p14:creationId xmlns:p14="http://schemas.microsoft.com/office/powerpoint/2010/main" val="3347991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EB60B-785B-4ECD-8D37-09E29FEE8BB0}"/>
              </a:ext>
            </a:extLst>
          </p:cNvPr>
          <p:cNvSpPr>
            <a:spLocks noGrp="1"/>
          </p:cNvSpPr>
          <p:nvPr>
            <p:ph type="subTitle" idx="1"/>
          </p:nvPr>
        </p:nvSpPr>
        <p:spPr/>
        <p:txBody>
          <a:bodyPr/>
          <a:lstStyle/>
          <a:p>
            <a:r>
              <a:rPr lang="en-US" dirty="0"/>
              <a:t>R*-TCH, 1D mode</a:t>
            </a:r>
          </a:p>
        </p:txBody>
      </p:sp>
      <p:sp>
        <p:nvSpPr>
          <p:cNvPr id="4" name="Text Placeholder 3">
            <a:extLst>
              <a:ext uri="{FF2B5EF4-FFF2-40B4-BE49-F238E27FC236}">
                <a16:creationId xmlns:a16="http://schemas.microsoft.com/office/drawing/2014/main" id="{1434D7B1-D90B-4E0C-9225-6FA299848AE7}"/>
              </a:ext>
            </a:extLst>
          </p:cNvPr>
          <p:cNvSpPr>
            <a:spLocks noGrp="1"/>
          </p:cNvSpPr>
          <p:nvPr>
            <p:ph type="body" sz="quarter" idx="14"/>
          </p:nvPr>
        </p:nvSpPr>
        <p:spPr/>
        <p:txBody>
          <a:bodyPr/>
          <a:lstStyle/>
          <a:p>
            <a:r>
              <a:rPr lang="en-US" dirty="0"/>
              <a:t>Setup</a:t>
            </a:r>
          </a:p>
        </p:txBody>
      </p:sp>
      <p:pic>
        <p:nvPicPr>
          <p:cNvPr id="5" name="Picture 2">
            <a:extLst>
              <a:ext uri="{FF2B5EF4-FFF2-40B4-BE49-F238E27FC236}">
                <a16:creationId xmlns:a16="http://schemas.microsoft.com/office/drawing/2014/main" id="{4D0985DE-EBFE-41CE-949B-D4B805042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053" y="1431985"/>
            <a:ext cx="4453947" cy="2967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67A87DA5-A7A6-48FE-A3CC-E1135877769E}"/>
              </a:ext>
            </a:extLst>
          </p:cNvPr>
          <p:cNvPicPr>
            <a:picLocks noChangeAspect="1"/>
          </p:cNvPicPr>
          <p:nvPr/>
        </p:nvPicPr>
        <p:blipFill>
          <a:blip r:embed="rId3"/>
          <a:stretch>
            <a:fillRect/>
          </a:stretch>
        </p:blipFill>
        <p:spPr>
          <a:xfrm>
            <a:off x="1177501" y="2730976"/>
            <a:ext cx="3406244" cy="2038634"/>
          </a:xfrm>
          <a:prstGeom prst="rect">
            <a:avLst/>
          </a:prstGeom>
        </p:spPr>
      </p:pic>
      <p:pic>
        <p:nvPicPr>
          <p:cNvPr id="7" name="Picture 6">
            <a:extLst>
              <a:ext uri="{FF2B5EF4-FFF2-40B4-BE49-F238E27FC236}">
                <a16:creationId xmlns:a16="http://schemas.microsoft.com/office/drawing/2014/main" id="{2AA60C62-AFEE-4519-A627-68C0073030F4}"/>
              </a:ext>
            </a:extLst>
          </p:cNvPr>
          <p:cNvPicPr>
            <a:picLocks noChangeAspect="1"/>
          </p:cNvPicPr>
          <p:nvPr/>
        </p:nvPicPr>
        <p:blipFill>
          <a:blip r:embed="rId4"/>
          <a:stretch>
            <a:fillRect/>
          </a:stretch>
        </p:blipFill>
        <p:spPr>
          <a:xfrm>
            <a:off x="1008989" y="4698408"/>
            <a:ext cx="1871634" cy="646232"/>
          </a:xfrm>
          <a:prstGeom prst="rect">
            <a:avLst/>
          </a:prstGeom>
        </p:spPr>
      </p:pic>
      <p:sp>
        <p:nvSpPr>
          <p:cNvPr id="3" name="Text Placeholder 2">
            <a:extLst>
              <a:ext uri="{FF2B5EF4-FFF2-40B4-BE49-F238E27FC236}">
                <a16:creationId xmlns:a16="http://schemas.microsoft.com/office/drawing/2014/main" id="{6B7C7C60-DD6C-44A4-B01F-2A8304095E26}"/>
              </a:ext>
            </a:extLst>
          </p:cNvPr>
          <p:cNvSpPr>
            <a:spLocks noGrp="1"/>
          </p:cNvSpPr>
          <p:nvPr>
            <p:ph type="body" sz="quarter" idx="13"/>
          </p:nvPr>
        </p:nvSpPr>
        <p:spPr>
          <a:xfrm>
            <a:off x="1163781" y="1431985"/>
            <a:ext cx="4008719" cy="3096883"/>
          </a:xfrm>
        </p:spPr>
        <p:txBody>
          <a:bodyPr/>
          <a:lstStyle/>
          <a:p>
            <a:pPr>
              <a:buFont typeface="Arial" panose="020B0604020202020204" pitchFamily="34" charset="0"/>
              <a:buChar char="•"/>
            </a:pPr>
            <a:r>
              <a:rPr lang="en-US" altLang="en-US" dirty="0"/>
              <a:t>Search Type = 1. </a:t>
            </a:r>
            <a:r>
              <a:rPr lang="en-US" dirty="0">
                <a:hlinkClick r:id="rId5" action="ppaction://hlinkfile"/>
              </a:rPr>
              <a:t>touch sensing   R1-TCH  1D</a:t>
            </a:r>
            <a:endParaRPr lang="en-US" altLang="en-US" dirty="0"/>
          </a:p>
          <a:p>
            <a:pPr>
              <a:buFont typeface="Arial" panose="020B0604020202020204" pitchFamily="34" charset="0"/>
              <a:buChar char="•"/>
            </a:pPr>
            <a:r>
              <a:rPr lang="en-US" altLang="en-US" dirty="0"/>
              <a:t>When to use </a:t>
            </a:r>
            <a:r>
              <a:rPr lang="en-US" altLang="en-US" dirty="0" err="1"/>
              <a:t>AutoTeach</a:t>
            </a:r>
            <a:r>
              <a:rPr lang="en-US" altLang="en-US" dirty="0"/>
              <a:t> modes:  1=small flat surface, 2=larger surface</a:t>
            </a:r>
          </a:p>
          <a:p>
            <a:pPr>
              <a:buFont typeface="Arial" panose="020B0604020202020204" pitchFamily="34" charset="0"/>
              <a:buChar char="•"/>
            </a:pPr>
            <a:r>
              <a:rPr lang="en-US" altLang="en-US" dirty="0"/>
              <a:t>Exercise:  Adjust “</a:t>
            </a:r>
            <a:r>
              <a:rPr lang="en-US" altLang="en-US" dirty="0" err="1"/>
              <a:t>AutoTeach</a:t>
            </a:r>
            <a:r>
              <a:rPr lang="en-US" altLang="en-US" dirty="0"/>
              <a:t> Offset” for different plate thickness / surface area</a:t>
            </a:r>
          </a:p>
          <a:p>
            <a:endParaRPr lang="en-US" dirty="0"/>
          </a:p>
        </p:txBody>
      </p:sp>
    </p:spTree>
    <p:extLst>
      <p:ext uri="{BB962C8B-B14F-4D97-AF65-F5344CB8AC3E}">
        <p14:creationId xmlns:p14="http://schemas.microsoft.com/office/powerpoint/2010/main" val="289788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EB60B-785B-4ECD-8D37-09E29FEE8BB0}"/>
              </a:ext>
            </a:extLst>
          </p:cNvPr>
          <p:cNvSpPr>
            <a:spLocks noGrp="1"/>
          </p:cNvSpPr>
          <p:nvPr>
            <p:ph type="subTitle" idx="1"/>
          </p:nvPr>
        </p:nvSpPr>
        <p:spPr/>
        <p:txBody>
          <a:bodyPr/>
          <a:lstStyle/>
          <a:p>
            <a:r>
              <a:rPr lang="en-US" dirty="0"/>
              <a:t>Setup Section; Overview</a:t>
            </a:r>
          </a:p>
        </p:txBody>
      </p:sp>
      <p:sp>
        <p:nvSpPr>
          <p:cNvPr id="3" name="Text Placeholder 2">
            <a:extLst>
              <a:ext uri="{FF2B5EF4-FFF2-40B4-BE49-F238E27FC236}">
                <a16:creationId xmlns:a16="http://schemas.microsoft.com/office/drawing/2014/main" id="{6B7C7C60-DD6C-44A4-B01F-2A8304095E26}"/>
              </a:ext>
            </a:extLst>
          </p:cNvPr>
          <p:cNvSpPr>
            <a:spLocks noGrp="1"/>
          </p:cNvSpPr>
          <p:nvPr>
            <p:ph type="body" sz="quarter" idx="13"/>
          </p:nvPr>
        </p:nvSpPr>
        <p:spPr>
          <a:xfrm>
            <a:off x="1163782" y="1431985"/>
            <a:ext cx="5625979" cy="3688069"/>
          </a:xfrm>
        </p:spPr>
        <p:txBody>
          <a:bodyPr>
            <a:normAutofit fontScale="92500" lnSpcReduction="10000"/>
          </a:bodyPr>
          <a:lstStyle/>
          <a:p>
            <a:r>
              <a:rPr lang="en-US" dirty="0"/>
              <a:t>Configure settings in “Setup  Section” at top of all related macro jobs (Rx-TCH, Rx-EDGE, </a:t>
            </a:r>
            <a:r>
              <a:rPr lang="en-US" dirty="0" err="1"/>
              <a:t>RxCIRCLE</a:t>
            </a:r>
            <a:r>
              <a:rPr lang="en-US" dirty="0"/>
              <a:t>, etc.</a:t>
            </a:r>
          </a:p>
          <a:p>
            <a:pPr lvl="1"/>
            <a:r>
              <a:rPr lang="en-US" dirty="0"/>
              <a:t>Rapid IN# for </a:t>
            </a:r>
            <a:r>
              <a:rPr lang="en-US" dirty="0" err="1"/>
              <a:t>AccuFast</a:t>
            </a:r>
            <a:r>
              <a:rPr lang="en-US" dirty="0"/>
              <a:t> (TCH, EDGE, CIRCLE)</a:t>
            </a:r>
          </a:p>
          <a:p>
            <a:pPr lvl="1"/>
            <a:r>
              <a:rPr lang="en-US" dirty="0" err="1"/>
              <a:t>Univ</a:t>
            </a:r>
            <a:r>
              <a:rPr lang="en-US" dirty="0"/>
              <a:t> Output for </a:t>
            </a:r>
            <a:r>
              <a:rPr lang="en-US" dirty="0" err="1"/>
              <a:t>AccuFast</a:t>
            </a:r>
            <a:r>
              <a:rPr lang="en-US" dirty="0"/>
              <a:t> protective door (TCH, EDGE, CIRCLE)</a:t>
            </a:r>
          </a:p>
          <a:p>
            <a:pPr lvl="1"/>
            <a:r>
              <a:rPr lang="en-US" dirty="0" err="1"/>
              <a:t>AutoTeach</a:t>
            </a:r>
            <a:r>
              <a:rPr lang="en-US" dirty="0"/>
              <a:t> Offset (TCH, EDGE)</a:t>
            </a:r>
          </a:p>
          <a:p>
            <a:pPr lvl="1"/>
            <a:r>
              <a:rPr lang="en-US" dirty="0"/>
              <a:t>Non-search speed (TCH, EDGE, CIRCLE)</a:t>
            </a:r>
          </a:p>
          <a:p>
            <a:pPr lvl="1"/>
            <a:r>
              <a:rPr lang="en-US" dirty="0"/>
              <a:t>User Frame # (TCH, EDGE, CIRCLE)</a:t>
            </a:r>
          </a:p>
          <a:p>
            <a:pPr lvl="1"/>
            <a:r>
              <a:rPr lang="en-US" dirty="0" err="1"/>
              <a:t>Bvariable</a:t>
            </a:r>
            <a:r>
              <a:rPr lang="en-US" dirty="0"/>
              <a:t> # for status (TCH, EDGE, CIRCLE)</a:t>
            </a:r>
          </a:p>
          <a:p>
            <a:pPr lvl="1"/>
            <a:r>
              <a:rPr lang="en-US" dirty="0"/>
              <a:t>Alarm/no-alarm setting (TCH, EDGE, CIRCLE)</a:t>
            </a:r>
          </a:p>
          <a:p>
            <a:pPr lvl="1"/>
            <a:r>
              <a:rPr lang="en-US" dirty="0"/>
              <a:t>Retry (if first search missed detection) (TCH, EDGE, CIRCLE)</a:t>
            </a:r>
          </a:p>
          <a:p>
            <a:r>
              <a:rPr lang="en-US" dirty="0"/>
              <a:t>Set Focal Length for application (if necessary), or use factory configuration</a:t>
            </a:r>
          </a:p>
          <a:p>
            <a:pPr lvl="1"/>
            <a:r>
              <a:rPr lang="en-US" dirty="0"/>
              <a:t>Set LOW value.  Possibly adjust HIGH value if necessary… typically the HIGH value is 10s of mm’s or more from the LOW value which allows for detection using the </a:t>
            </a:r>
            <a:r>
              <a:rPr lang="en-US" i="1" dirty="0"/>
              <a:t>side </a:t>
            </a:r>
            <a:r>
              <a:rPr lang="en-US" dirty="0"/>
              <a:t>of the beam.</a:t>
            </a:r>
          </a:p>
          <a:p>
            <a:endParaRPr lang="en-US" dirty="0"/>
          </a:p>
        </p:txBody>
      </p:sp>
      <p:sp>
        <p:nvSpPr>
          <p:cNvPr id="4" name="Text Placeholder 3">
            <a:extLst>
              <a:ext uri="{FF2B5EF4-FFF2-40B4-BE49-F238E27FC236}">
                <a16:creationId xmlns:a16="http://schemas.microsoft.com/office/drawing/2014/main" id="{1434D7B1-D90B-4E0C-9225-6FA299848AE7}"/>
              </a:ext>
            </a:extLst>
          </p:cNvPr>
          <p:cNvSpPr>
            <a:spLocks noGrp="1"/>
          </p:cNvSpPr>
          <p:nvPr>
            <p:ph type="body" sz="quarter" idx="14"/>
          </p:nvPr>
        </p:nvSpPr>
        <p:spPr/>
        <p:txBody>
          <a:bodyPr/>
          <a:lstStyle/>
          <a:p>
            <a:r>
              <a:rPr lang="en-US" dirty="0"/>
              <a:t>Setup</a:t>
            </a:r>
          </a:p>
        </p:txBody>
      </p:sp>
      <p:grpSp>
        <p:nvGrpSpPr>
          <p:cNvPr id="5" name="Group 1">
            <a:extLst>
              <a:ext uri="{FF2B5EF4-FFF2-40B4-BE49-F238E27FC236}">
                <a16:creationId xmlns:a16="http://schemas.microsoft.com/office/drawing/2014/main" id="{01373081-0EEE-4D0D-B24E-6DE7D6E6C0E6}"/>
              </a:ext>
            </a:extLst>
          </p:cNvPr>
          <p:cNvGrpSpPr>
            <a:grpSpLocks/>
          </p:cNvGrpSpPr>
          <p:nvPr/>
        </p:nvGrpSpPr>
        <p:grpSpPr bwMode="auto">
          <a:xfrm>
            <a:off x="6585045" y="0"/>
            <a:ext cx="2558955" cy="5143500"/>
            <a:chOff x="5391805" y="157654"/>
            <a:chExt cx="3342293" cy="7110249"/>
          </a:xfrm>
        </p:grpSpPr>
        <p:pic>
          <p:nvPicPr>
            <p:cNvPr id="6" name="Picture 2">
              <a:extLst>
                <a:ext uri="{FF2B5EF4-FFF2-40B4-BE49-F238E27FC236}">
                  <a16:creationId xmlns:a16="http://schemas.microsoft.com/office/drawing/2014/main" id="{14A38E8F-27C8-4028-9260-E17751B3E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805" y="157654"/>
              <a:ext cx="3310759" cy="602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4E96F435-E093-4C77-8D07-6999629B0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508" t="21310" r="16338" b="63586"/>
            <a:stretch>
              <a:fillRect/>
            </a:stretch>
          </p:blipFill>
          <p:spPr bwMode="auto">
            <a:xfrm>
              <a:off x="5423338" y="6117020"/>
              <a:ext cx="3310760" cy="11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866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EB60B-785B-4ECD-8D37-09E29FEE8BB0}"/>
              </a:ext>
            </a:extLst>
          </p:cNvPr>
          <p:cNvSpPr>
            <a:spLocks noGrp="1"/>
          </p:cNvSpPr>
          <p:nvPr>
            <p:ph type="subTitle" idx="1"/>
          </p:nvPr>
        </p:nvSpPr>
        <p:spPr/>
        <p:txBody>
          <a:bodyPr/>
          <a:lstStyle/>
          <a:p>
            <a:r>
              <a:rPr lang="en-US" dirty="0"/>
              <a:t>R*-TCH / R*-EDGE / R*CIRCLE</a:t>
            </a:r>
          </a:p>
        </p:txBody>
      </p:sp>
      <p:sp>
        <p:nvSpPr>
          <p:cNvPr id="3" name="Text Placeholder 2">
            <a:extLst>
              <a:ext uri="{FF2B5EF4-FFF2-40B4-BE49-F238E27FC236}">
                <a16:creationId xmlns:a16="http://schemas.microsoft.com/office/drawing/2014/main" id="{6B7C7C60-DD6C-44A4-B01F-2A8304095E26}"/>
              </a:ext>
            </a:extLst>
          </p:cNvPr>
          <p:cNvSpPr>
            <a:spLocks noGrp="1"/>
          </p:cNvSpPr>
          <p:nvPr>
            <p:ph type="body" sz="quarter" idx="13"/>
          </p:nvPr>
        </p:nvSpPr>
        <p:spPr>
          <a:xfrm>
            <a:off x="1163783" y="1431985"/>
            <a:ext cx="5445406" cy="3096883"/>
          </a:xfrm>
        </p:spPr>
        <p:txBody>
          <a:bodyPr>
            <a:normAutofit/>
          </a:bodyPr>
          <a:lstStyle/>
          <a:p>
            <a:pPr marL="173038" lvl="1" indent="0">
              <a:buNone/>
            </a:pPr>
            <a:r>
              <a:rPr lang="en-US" dirty="0"/>
              <a:t>Rapid IN# for </a:t>
            </a:r>
            <a:r>
              <a:rPr lang="en-US" dirty="0" err="1"/>
              <a:t>AccuFast</a:t>
            </a:r>
            <a:endParaRPr lang="en-US" dirty="0"/>
          </a:p>
          <a:p>
            <a:pPr lvl="1">
              <a:buFontTx/>
              <a:buChar char="-"/>
            </a:pPr>
            <a:r>
              <a:rPr lang="en-US" dirty="0"/>
              <a:t>Determine which Rapid Input (RIN# / DIN#) is being used by the </a:t>
            </a:r>
            <a:r>
              <a:rPr lang="en-US" dirty="0" err="1"/>
              <a:t>AccuFast</a:t>
            </a:r>
            <a:r>
              <a:rPr lang="en-US" dirty="0"/>
              <a:t> sensor.  </a:t>
            </a:r>
          </a:p>
          <a:p>
            <a:pPr marL="515938" lvl="1" indent="-342900">
              <a:buFont typeface="+mj-lt"/>
              <a:buAutoNum type="arabicPeriod"/>
            </a:pPr>
            <a:r>
              <a:rPr lang="en-US" dirty="0"/>
              <a:t>After configuring the Keyence sensor’s LO and HI values, open the shutter door to the sensor and while the red laser dot is projected onto your hand, move your hand between the LO and HI distances.  </a:t>
            </a:r>
          </a:p>
          <a:p>
            <a:pPr marL="515938" lvl="1" indent="-342900">
              <a:buFont typeface="+mj-lt"/>
              <a:buAutoNum type="arabicPeriod"/>
            </a:pPr>
            <a:r>
              <a:rPr lang="en-US" dirty="0"/>
              <a:t>You should observe the GO light turns on and, when this does turn on, look at the Rapid Input screen on the PP and determine which RIN# is being triggered.</a:t>
            </a:r>
          </a:p>
          <a:p>
            <a:pPr marL="515938" lvl="1" indent="-342900">
              <a:buFont typeface="+mj-lt"/>
              <a:buAutoNum type="arabicPeriod"/>
            </a:pPr>
            <a:r>
              <a:rPr lang="en-US" dirty="0"/>
              <a:t>Set the Rapid Input # into “SET LI013 (x)”; where x = RIN#</a:t>
            </a:r>
          </a:p>
          <a:p>
            <a:endParaRPr lang="en-US" dirty="0"/>
          </a:p>
        </p:txBody>
      </p:sp>
      <p:sp>
        <p:nvSpPr>
          <p:cNvPr id="4" name="Text Placeholder 3">
            <a:extLst>
              <a:ext uri="{FF2B5EF4-FFF2-40B4-BE49-F238E27FC236}">
                <a16:creationId xmlns:a16="http://schemas.microsoft.com/office/drawing/2014/main" id="{1434D7B1-D90B-4E0C-9225-6FA299848AE7}"/>
              </a:ext>
            </a:extLst>
          </p:cNvPr>
          <p:cNvSpPr>
            <a:spLocks noGrp="1"/>
          </p:cNvSpPr>
          <p:nvPr>
            <p:ph type="body" sz="quarter" idx="14"/>
          </p:nvPr>
        </p:nvSpPr>
        <p:spPr/>
        <p:txBody>
          <a:bodyPr/>
          <a:lstStyle/>
          <a:p>
            <a:r>
              <a:rPr lang="en-US" dirty="0"/>
              <a:t>Setup</a:t>
            </a:r>
          </a:p>
        </p:txBody>
      </p:sp>
      <p:grpSp>
        <p:nvGrpSpPr>
          <p:cNvPr id="5" name="Group 1">
            <a:extLst>
              <a:ext uri="{FF2B5EF4-FFF2-40B4-BE49-F238E27FC236}">
                <a16:creationId xmlns:a16="http://schemas.microsoft.com/office/drawing/2014/main" id="{01373081-0EEE-4D0D-B24E-6DE7D6E6C0E6}"/>
              </a:ext>
            </a:extLst>
          </p:cNvPr>
          <p:cNvGrpSpPr>
            <a:grpSpLocks/>
          </p:cNvGrpSpPr>
          <p:nvPr/>
        </p:nvGrpSpPr>
        <p:grpSpPr bwMode="auto">
          <a:xfrm>
            <a:off x="6585045" y="0"/>
            <a:ext cx="2558955" cy="5143500"/>
            <a:chOff x="5391805" y="157654"/>
            <a:chExt cx="3342293" cy="7110249"/>
          </a:xfrm>
        </p:grpSpPr>
        <p:pic>
          <p:nvPicPr>
            <p:cNvPr id="6" name="Picture 2">
              <a:extLst>
                <a:ext uri="{FF2B5EF4-FFF2-40B4-BE49-F238E27FC236}">
                  <a16:creationId xmlns:a16="http://schemas.microsoft.com/office/drawing/2014/main" id="{14A38E8F-27C8-4028-9260-E17751B3E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805" y="157654"/>
              <a:ext cx="3310759" cy="602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4E96F435-E093-4C77-8D07-6999629B0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508" t="21310" r="16338" b="63586"/>
            <a:stretch>
              <a:fillRect/>
            </a:stretch>
          </p:blipFill>
          <p:spPr bwMode="auto">
            <a:xfrm>
              <a:off x="5423338" y="6117020"/>
              <a:ext cx="3310760" cy="11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a:extLst>
              <a:ext uri="{FF2B5EF4-FFF2-40B4-BE49-F238E27FC236}">
                <a16:creationId xmlns:a16="http://schemas.microsoft.com/office/drawing/2014/main" id="{19CECF74-D9C2-4914-8EB3-BEB847B031D1}"/>
              </a:ext>
            </a:extLst>
          </p:cNvPr>
          <p:cNvPicPr>
            <a:picLocks noChangeAspect="1"/>
          </p:cNvPicPr>
          <p:nvPr/>
        </p:nvPicPr>
        <p:blipFill>
          <a:blip r:embed="rId4"/>
          <a:stretch>
            <a:fillRect/>
          </a:stretch>
        </p:blipFill>
        <p:spPr>
          <a:xfrm>
            <a:off x="6687403" y="3540361"/>
            <a:ext cx="2295908" cy="1541198"/>
          </a:xfrm>
          <a:prstGeom prst="rect">
            <a:avLst/>
          </a:prstGeom>
        </p:spPr>
      </p:pic>
      <p:sp>
        <p:nvSpPr>
          <p:cNvPr id="9" name="Oval 8">
            <a:extLst>
              <a:ext uri="{FF2B5EF4-FFF2-40B4-BE49-F238E27FC236}">
                <a16:creationId xmlns:a16="http://schemas.microsoft.com/office/drawing/2014/main" id="{7CE2A85F-A63B-46C8-A0C0-4B318846050F}"/>
              </a:ext>
            </a:extLst>
          </p:cNvPr>
          <p:cNvSpPr/>
          <p:nvPr/>
        </p:nvSpPr>
        <p:spPr>
          <a:xfrm>
            <a:off x="6881117" y="3950949"/>
            <a:ext cx="413611"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65306C-B715-4266-9FB0-95D4B40862D4}"/>
              </a:ext>
            </a:extLst>
          </p:cNvPr>
          <p:cNvSpPr/>
          <p:nvPr/>
        </p:nvSpPr>
        <p:spPr>
          <a:xfrm>
            <a:off x="6758508" y="2811685"/>
            <a:ext cx="413611"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02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C4C472-7709-466E-8280-123AC3AF66A0}"/>
              </a:ext>
            </a:extLst>
          </p:cNvPr>
          <p:cNvSpPr txBox="1"/>
          <p:nvPr/>
        </p:nvSpPr>
        <p:spPr>
          <a:xfrm>
            <a:off x="0" y="3591235"/>
            <a:ext cx="9144000" cy="1508105"/>
          </a:xfrm>
          <a:prstGeom prst="rect">
            <a:avLst/>
          </a:prstGeom>
          <a:noFill/>
        </p:spPr>
        <p:txBody>
          <a:bodyPr wrap="square" rtlCol="0">
            <a:spAutoFit/>
          </a:bodyPr>
          <a:lstStyle/>
          <a:p>
            <a:pPr algn="ctr"/>
            <a:r>
              <a:rPr lang="en-US" sz="3600" dirty="0">
                <a:solidFill>
                  <a:schemeClr val="bg1"/>
                </a:solidFill>
              </a:rPr>
              <a:t>Weld Sensors for Robotic Welding</a:t>
            </a:r>
          </a:p>
          <a:p>
            <a:pPr algn="ctr"/>
            <a:r>
              <a:rPr lang="en-US" sz="3600" dirty="0">
                <a:solidFill>
                  <a:schemeClr val="bg1"/>
                </a:solidFill>
              </a:rPr>
              <a:t>Intermediate Training</a:t>
            </a:r>
          </a:p>
          <a:p>
            <a:pPr algn="ctr"/>
            <a:r>
              <a:rPr lang="en-US" sz="2000" dirty="0">
                <a:solidFill>
                  <a:schemeClr val="bg1"/>
                </a:solidFill>
              </a:rPr>
              <a:t>Jack Moore     May 2018</a:t>
            </a:r>
          </a:p>
        </p:txBody>
      </p:sp>
    </p:spTree>
    <p:extLst>
      <p:ext uri="{BB962C8B-B14F-4D97-AF65-F5344CB8AC3E}">
        <p14:creationId xmlns:p14="http://schemas.microsoft.com/office/powerpoint/2010/main" val="3399917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EB60B-785B-4ECD-8D37-09E29FEE8BB0}"/>
              </a:ext>
            </a:extLst>
          </p:cNvPr>
          <p:cNvSpPr>
            <a:spLocks noGrp="1"/>
          </p:cNvSpPr>
          <p:nvPr>
            <p:ph type="subTitle" idx="1"/>
          </p:nvPr>
        </p:nvSpPr>
        <p:spPr/>
        <p:txBody>
          <a:bodyPr/>
          <a:lstStyle/>
          <a:p>
            <a:r>
              <a:rPr lang="en-US" dirty="0"/>
              <a:t>R*-TCH / R*-EDGE / R*CIRCLE</a:t>
            </a:r>
          </a:p>
        </p:txBody>
      </p:sp>
      <p:sp>
        <p:nvSpPr>
          <p:cNvPr id="3" name="Text Placeholder 2">
            <a:extLst>
              <a:ext uri="{FF2B5EF4-FFF2-40B4-BE49-F238E27FC236}">
                <a16:creationId xmlns:a16="http://schemas.microsoft.com/office/drawing/2014/main" id="{6B7C7C60-DD6C-44A4-B01F-2A8304095E26}"/>
              </a:ext>
            </a:extLst>
          </p:cNvPr>
          <p:cNvSpPr>
            <a:spLocks noGrp="1"/>
          </p:cNvSpPr>
          <p:nvPr>
            <p:ph type="body" sz="quarter" idx="13"/>
          </p:nvPr>
        </p:nvSpPr>
        <p:spPr>
          <a:xfrm>
            <a:off x="1163782" y="1431985"/>
            <a:ext cx="5625979" cy="3096883"/>
          </a:xfrm>
        </p:spPr>
        <p:txBody>
          <a:bodyPr>
            <a:normAutofit/>
          </a:bodyPr>
          <a:lstStyle/>
          <a:p>
            <a:pPr marL="173038" lvl="1" indent="0">
              <a:buNone/>
            </a:pPr>
            <a:r>
              <a:rPr lang="en-US" dirty="0"/>
              <a:t>Output door is wired to (</a:t>
            </a:r>
            <a:r>
              <a:rPr lang="en-US" dirty="0" err="1"/>
              <a:t>Univ</a:t>
            </a:r>
            <a:r>
              <a:rPr lang="en-US" dirty="0"/>
              <a:t> Output for </a:t>
            </a:r>
            <a:r>
              <a:rPr lang="en-US" dirty="0" err="1"/>
              <a:t>AccuFast</a:t>
            </a:r>
            <a:r>
              <a:rPr lang="en-US" dirty="0"/>
              <a:t> protective door)</a:t>
            </a:r>
          </a:p>
          <a:p>
            <a:pPr lvl="1">
              <a:buFontTx/>
              <a:buChar char="-"/>
            </a:pPr>
            <a:r>
              <a:rPr lang="en-US" dirty="0"/>
              <a:t>Consult the system prints of the robot system / Universal Input screen.</a:t>
            </a:r>
          </a:p>
          <a:p>
            <a:pPr lvl="1">
              <a:buFontTx/>
              <a:buChar char="-"/>
            </a:pPr>
            <a:r>
              <a:rPr lang="en-US" dirty="0"/>
              <a:t>Set the Universal Output # to “SET LI014 (x)”; where x = OT#</a:t>
            </a:r>
          </a:p>
        </p:txBody>
      </p:sp>
      <p:sp>
        <p:nvSpPr>
          <p:cNvPr id="4" name="Text Placeholder 3">
            <a:extLst>
              <a:ext uri="{FF2B5EF4-FFF2-40B4-BE49-F238E27FC236}">
                <a16:creationId xmlns:a16="http://schemas.microsoft.com/office/drawing/2014/main" id="{1434D7B1-D90B-4E0C-9225-6FA299848AE7}"/>
              </a:ext>
            </a:extLst>
          </p:cNvPr>
          <p:cNvSpPr>
            <a:spLocks noGrp="1"/>
          </p:cNvSpPr>
          <p:nvPr>
            <p:ph type="body" sz="quarter" idx="14"/>
          </p:nvPr>
        </p:nvSpPr>
        <p:spPr/>
        <p:txBody>
          <a:bodyPr/>
          <a:lstStyle/>
          <a:p>
            <a:r>
              <a:rPr lang="en-US" dirty="0"/>
              <a:t>Setup</a:t>
            </a:r>
          </a:p>
        </p:txBody>
      </p:sp>
      <p:grpSp>
        <p:nvGrpSpPr>
          <p:cNvPr id="5" name="Group 1">
            <a:extLst>
              <a:ext uri="{FF2B5EF4-FFF2-40B4-BE49-F238E27FC236}">
                <a16:creationId xmlns:a16="http://schemas.microsoft.com/office/drawing/2014/main" id="{01373081-0EEE-4D0D-B24E-6DE7D6E6C0E6}"/>
              </a:ext>
            </a:extLst>
          </p:cNvPr>
          <p:cNvGrpSpPr>
            <a:grpSpLocks/>
          </p:cNvGrpSpPr>
          <p:nvPr/>
        </p:nvGrpSpPr>
        <p:grpSpPr bwMode="auto">
          <a:xfrm>
            <a:off x="6585045" y="0"/>
            <a:ext cx="2558955" cy="5143500"/>
            <a:chOff x="5391805" y="157654"/>
            <a:chExt cx="3342293" cy="7110249"/>
          </a:xfrm>
        </p:grpSpPr>
        <p:pic>
          <p:nvPicPr>
            <p:cNvPr id="6" name="Picture 2">
              <a:extLst>
                <a:ext uri="{FF2B5EF4-FFF2-40B4-BE49-F238E27FC236}">
                  <a16:creationId xmlns:a16="http://schemas.microsoft.com/office/drawing/2014/main" id="{14A38E8F-27C8-4028-9260-E17751B3E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805" y="157654"/>
              <a:ext cx="3310759" cy="602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4E96F435-E093-4C77-8D07-6999629B0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508" t="21310" r="16338" b="63586"/>
            <a:stretch>
              <a:fillRect/>
            </a:stretch>
          </p:blipFill>
          <p:spPr bwMode="auto">
            <a:xfrm>
              <a:off x="5423338" y="6117020"/>
              <a:ext cx="3310760" cy="11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Oval 7">
            <a:extLst>
              <a:ext uri="{FF2B5EF4-FFF2-40B4-BE49-F238E27FC236}">
                <a16:creationId xmlns:a16="http://schemas.microsoft.com/office/drawing/2014/main" id="{F870A7B3-0DC3-46C6-89C6-FDFD52254896}"/>
              </a:ext>
            </a:extLst>
          </p:cNvPr>
          <p:cNvSpPr/>
          <p:nvPr/>
        </p:nvSpPr>
        <p:spPr>
          <a:xfrm>
            <a:off x="6796111" y="3173635"/>
            <a:ext cx="413611"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358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E39945AF-366D-4E7F-826D-CEB8712F42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272"/>
          <a:stretch/>
        </p:blipFill>
        <p:spPr bwMode="auto">
          <a:xfrm>
            <a:off x="2184678" y="3104516"/>
            <a:ext cx="4411898" cy="2019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a:extLst>
              <a:ext uri="{FF2B5EF4-FFF2-40B4-BE49-F238E27FC236}">
                <a16:creationId xmlns:a16="http://schemas.microsoft.com/office/drawing/2014/main" id="{8061EFFC-DB59-4FDD-8E6F-7CD0ACFFD73E}"/>
              </a:ext>
            </a:extLst>
          </p:cNvPr>
          <p:cNvSpPr/>
          <p:nvPr/>
        </p:nvSpPr>
        <p:spPr>
          <a:xfrm>
            <a:off x="2197290" y="3041456"/>
            <a:ext cx="1849271" cy="83450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A9F9F4BE-0314-42D4-A8EF-B527B4388DC9}"/>
              </a:ext>
            </a:extLst>
          </p:cNvPr>
          <p:cNvSpPr/>
          <p:nvPr/>
        </p:nvSpPr>
        <p:spPr>
          <a:xfrm>
            <a:off x="4046561" y="2776602"/>
            <a:ext cx="1849271" cy="83450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ubtitle 1">
            <a:extLst>
              <a:ext uri="{FF2B5EF4-FFF2-40B4-BE49-F238E27FC236}">
                <a16:creationId xmlns:a16="http://schemas.microsoft.com/office/drawing/2014/main" id="{C74EB60B-785B-4ECD-8D37-09E29FEE8BB0}"/>
              </a:ext>
            </a:extLst>
          </p:cNvPr>
          <p:cNvSpPr>
            <a:spLocks noGrp="1"/>
          </p:cNvSpPr>
          <p:nvPr>
            <p:ph type="subTitle" idx="1"/>
          </p:nvPr>
        </p:nvSpPr>
        <p:spPr/>
        <p:txBody>
          <a:bodyPr/>
          <a:lstStyle/>
          <a:p>
            <a:r>
              <a:rPr lang="en-US" dirty="0"/>
              <a:t>R*-TCH / R*-EDGE</a:t>
            </a:r>
          </a:p>
        </p:txBody>
      </p:sp>
      <p:sp>
        <p:nvSpPr>
          <p:cNvPr id="3" name="Text Placeholder 2">
            <a:extLst>
              <a:ext uri="{FF2B5EF4-FFF2-40B4-BE49-F238E27FC236}">
                <a16:creationId xmlns:a16="http://schemas.microsoft.com/office/drawing/2014/main" id="{6B7C7C60-DD6C-44A4-B01F-2A8304095E26}"/>
              </a:ext>
            </a:extLst>
          </p:cNvPr>
          <p:cNvSpPr>
            <a:spLocks noGrp="1"/>
          </p:cNvSpPr>
          <p:nvPr>
            <p:ph type="body" sz="quarter" idx="13"/>
          </p:nvPr>
        </p:nvSpPr>
        <p:spPr>
          <a:xfrm>
            <a:off x="1163783" y="1431985"/>
            <a:ext cx="5445406" cy="3096883"/>
          </a:xfrm>
        </p:spPr>
        <p:txBody>
          <a:bodyPr>
            <a:normAutofit/>
          </a:bodyPr>
          <a:lstStyle/>
          <a:p>
            <a:pPr marL="173038" lvl="1" indent="0">
              <a:buNone/>
            </a:pPr>
            <a:r>
              <a:rPr lang="en-US" dirty="0" err="1"/>
              <a:t>AutoTeach</a:t>
            </a:r>
            <a:r>
              <a:rPr lang="en-US" dirty="0"/>
              <a:t> Offset (TCH, EDGE)</a:t>
            </a:r>
          </a:p>
          <a:p>
            <a:pPr lvl="1">
              <a:buFontTx/>
              <a:buChar char="-"/>
            </a:pPr>
            <a:r>
              <a:rPr lang="en-US" dirty="0"/>
              <a:t>With the R*-TCH and R*-EDGE macro jobs, during most </a:t>
            </a:r>
            <a:r>
              <a:rPr lang="en-US" dirty="0" err="1"/>
              <a:t>AutoTeach</a:t>
            </a:r>
            <a:r>
              <a:rPr lang="en-US" dirty="0"/>
              <a:t> motion routines, an “offset distance” is assumed.  This distance is adjustable.</a:t>
            </a:r>
          </a:p>
          <a:p>
            <a:pPr lvl="1">
              <a:buFontTx/>
              <a:buChar char="-"/>
            </a:pPr>
            <a:r>
              <a:rPr lang="en-US" dirty="0"/>
              <a:t>Set desired distance to “SET LI006 (x)”; where x = offset dist.</a:t>
            </a:r>
          </a:p>
          <a:p>
            <a:pPr lvl="1">
              <a:buFontTx/>
              <a:buChar char="-"/>
            </a:pPr>
            <a:r>
              <a:rPr lang="en-US" dirty="0"/>
              <a:t>Larger value … better accuracy</a:t>
            </a:r>
          </a:p>
          <a:p>
            <a:pPr lvl="1">
              <a:buFontTx/>
              <a:buChar char="-"/>
            </a:pPr>
            <a:r>
              <a:rPr lang="en-US" dirty="0"/>
              <a:t>Smaller value … use only if flat surface area is small</a:t>
            </a:r>
          </a:p>
          <a:p>
            <a:pPr lvl="1">
              <a:buFontTx/>
              <a:buChar char="-"/>
            </a:pPr>
            <a:r>
              <a:rPr lang="en-US" dirty="0"/>
              <a:t>Exercise: </a:t>
            </a:r>
            <a:r>
              <a:rPr lang="en-US" dirty="0" err="1"/>
              <a:t>AutoTeach</a:t>
            </a:r>
            <a:r>
              <a:rPr lang="en-US" dirty="0"/>
              <a:t> with TCH and EDGE, adjust parameter</a:t>
            </a:r>
          </a:p>
          <a:p>
            <a:pPr lvl="1">
              <a:buFontTx/>
              <a:buChar char="-"/>
            </a:pPr>
            <a:endParaRPr lang="en-US" dirty="0"/>
          </a:p>
        </p:txBody>
      </p:sp>
      <p:sp>
        <p:nvSpPr>
          <p:cNvPr id="4" name="Text Placeholder 3">
            <a:extLst>
              <a:ext uri="{FF2B5EF4-FFF2-40B4-BE49-F238E27FC236}">
                <a16:creationId xmlns:a16="http://schemas.microsoft.com/office/drawing/2014/main" id="{1434D7B1-D90B-4E0C-9225-6FA299848AE7}"/>
              </a:ext>
            </a:extLst>
          </p:cNvPr>
          <p:cNvSpPr>
            <a:spLocks noGrp="1"/>
          </p:cNvSpPr>
          <p:nvPr>
            <p:ph type="body" sz="quarter" idx="14"/>
          </p:nvPr>
        </p:nvSpPr>
        <p:spPr/>
        <p:txBody>
          <a:bodyPr/>
          <a:lstStyle/>
          <a:p>
            <a:r>
              <a:rPr lang="en-US" dirty="0"/>
              <a:t>Setup</a:t>
            </a:r>
          </a:p>
        </p:txBody>
      </p:sp>
      <p:grpSp>
        <p:nvGrpSpPr>
          <p:cNvPr id="5" name="Group 1">
            <a:extLst>
              <a:ext uri="{FF2B5EF4-FFF2-40B4-BE49-F238E27FC236}">
                <a16:creationId xmlns:a16="http://schemas.microsoft.com/office/drawing/2014/main" id="{01373081-0EEE-4D0D-B24E-6DE7D6E6C0E6}"/>
              </a:ext>
            </a:extLst>
          </p:cNvPr>
          <p:cNvGrpSpPr>
            <a:grpSpLocks/>
          </p:cNvGrpSpPr>
          <p:nvPr/>
        </p:nvGrpSpPr>
        <p:grpSpPr bwMode="auto">
          <a:xfrm>
            <a:off x="6585045" y="0"/>
            <a:ext cx="2558955" cy="5143500"/>
            <a:chOff x="5391805" y="157654"/>
            <a:chExt cx="3342293" cy="7110249"/>
          </a:xfrm>
        </p:grpSpPr>
        <p:pic>
          <p:nvPicPr>
            <p:cNvPr id="6" name="Picture 2">
              <a:extLst>
                <a:ext uri="{FF2B5EF4-FFF2-40B4-BE49-F238E27FC236}">
                  <a16:creationId xmlns:a16="http://schemas.microsoft.com/office/drawing/2014/main" id="{14A38E8F-27C8-4028-9260-E17751B3E5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805" y="157654"/>
              <a:ext cx="3310759" cy="602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4E96F435-E093-4C77-8D07-6999629B0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6508" t="21310" r="16338" b="63586"/>
            <a:stretch>
              <a:fillRect/>
            </a:stretch>
          </p:blipFill>
          <p:spPr bwMode="auto">
            <a:xfrm>
              <a:off x="5423338" y="6117020"/>
              <a:ext cx="3310760" cy="11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Oval 10">
            <a:extLst>
              <a:ext uri="{FF2B5EF4-FFF2-40B4-BE49-F238E27FC236}">
                <a16:creationId xmlns:a16="http://schemas.microsoft.com/office/drawing/2014/main" id="{65748F9D-62B5-445D-B7C0-D537F37DDB43}"/>
              </a:ext>
            </a:extLst>
          </p:cNvPr>
          <p:cNvSpPr/>
          <p:nvPr/>
        </p:nvSpPr>
        <p:spPr>
          <a:xfrm>
            <a:off x="6796111" y="3522885"/>
            <a:ext cx="413611"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EF4B2F9-3CAD-4389-9EC6-D84734DD7728}"/>
              </a:ext>
            </a:extLst>
          </p:cNvPr>
          <p:cNvPicPr>
            <a:picLocks noChangeAspect="1"/>
          </p:cNvPicPr>
          <p:nvPr/>
        </p:nvPicPr>
        <p:blipFill>
          <a:blip r:embed="rId5"/>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4096005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EB60B-785B-4ECD-8D37-09E29FEE8BB0}"/>
              </a:ext>
            </a:extLst>
          </p:cNvPr>
          <p:cNvSpPr>
            <a:spLocks noGrp="1"/>
          </p:cNvSpPr>
          <p:nvPr>
            <p:ph type="subTitle" idx="1"/>
          </p:nvPr>
        </p:nvSpPr>
        <p:spPr/>
        <p:txBody>
          <a:bodyPr/>
          <a:lstStyle/>
          <a:p>
            <a:r>
              <a:rPr lang="en-US" dirty="0"/>
              <a:t>R*-TCH / R*-EDGE / R*CIRCLE</a:t>
            </a:r>
          </a:p>
        </p:txBody>
      </p:sp>
      <p:sp>
        <p:nvSpPr>
          <p:cNvPr id="3" name="Text Placeholder 2">
            <a:extLst>
              <a:ext uri="{FF2B5EF4-FFF2-40B4-BE49-F238E27FC236}">
                <a16:creationId xmlns:a16="http://schemas.microsoft.com/office/drawing/2014/main" id="{6B7C7C60-DD6C-44A4-B01F-2A8304095E26}"/>
              </a:ext>
            </a:extLst>
          </p:cNvPr>
          <p:cNvSpPr>
            <a:spLocks noGrp="1"/>
          </p:cNvSpPr>
          <p:nvPr>
            <p:ph type="body" sz="quarter" idx="13"/>
          </p:nvPr>
        </p:nvSpPr>
        <p:spPr>
          <a:xfrm>
            <a:off x="1163782" y="1431985"/>
            <a:ext cx="5421263" cy="3096883"/>
          </a:xfrm>
        </p:spPr>
        <p:txBody>
          <a:bodyPr>
            <a:normAutofit/>
          </a:bodyPr>
          <a:lstStyle/>
          <a:p>
            <a:pPr marL="173038" lvl="1" indent="0">
              <a:buNone/>
            </a:pPr>
            <a:r>
              <a:rPr lang="en-US" dirty="0"/>
              <a:t>Non-search speed</a:t>
            </a:r>
          </a:p>
          <a:p>
            <a:pPr lvl="1">
              <a:buFontTx/>
              <a:buChar char="-"/>
            </a:pPr>
            <a:r>
              <a:rPr lang="en-US" dirty="0"/>
              <a:t>The speed used by the macro job routine for motion while searching for surface of the part is adjusted as a Macro Job Argument.  The speed used for all other macro job routine motion is set by the “non search speed” parameter.</a:t>
            </a:r>
          </a:p>
          <a:p>
            <a:pPr lvl="1">
              <a:buFontTx/>
              <a:buChar char="-"/>
            </a:pPr>
            <a:r>
              <a:rPr lang="en-US" dirty="0"/>
              <a:t>Set desired search speed to “SET LI000 (x)”; where x = speed</a:t>
            </a:r>
          </a:p>
          <a:p>
            <a:pPr marL="173038" lvl="1" indent="0">
              <a:buNone/>
            </a:pPr>
            <a:endParaRPr lang="en-US" dirty="0"/>
          </a:p>
          <a:p>
            <a:pPr marL="173038" lvl="1" indent="0">
              <a:buNone/>
            </a:pPr>
            <a:r>
              <a:rPr lang="en-US" dirty="0"/>
              <a:t>User Frame Number</a:t>
            </a:r>
          </a:p>
          <a:p>
            <a:pPr marL="173038" lvl="1" indent="0">
              <a:buNone/>
            </a:pPr>
            <a:r>
              <a:rPr lang="en-US" dirty="0"/>
              <a:t>- If you desire to have the calculated shift amount saved to a User Frame format, you specify the User Frame # here =&gt; “SET LB007 (x)”</a:t>
            </a:r>
          </a:p>
        </p:txBody>
      </p:sp>
      <p:sp>
        <p:nvSpPr>
          <p:cNvPr id="4" name="Text Placeholder 3">
            <a:extLst>
              <a:ext uri="{FF2B5EF4-FFF2-40B4-BE49-F238E27FC236}">
                <a16:creationId xmlns:a16="http://schemas.microsoft.com/office/drawing/2014/main" id="{1434D7B1-D90B-4E0C-9225-6FA299848AE7}"/>
              </a:ext>
            </a:extLst>
          </p:cNvPr>
          <p:cNvSpPr>
            <a:spLocks noGrp="1"/>
          </p:cNvSpPr>
          <p:nvPr>
            <p:ph type="body" sz="quarter" idx="14"/>
          </p:nvPr>
        </p:nvSpPr>
        <p:spPr/>
        <p:txBody>
          <a:bodyPr/>
          <a:lstStyle/>
          <a:p>
            <a:r>
              <a:rPr lang="en-US" dirty="0"/>
              <a:t>Setup</a:t>
            </a:r>
          </a:p>
        </p:txBody>
      </p:sp>
      <p:grpSp>
        <p:nvGrpSpPr>
          <p:cNvPr id="5" name="Group 1">
            <a:extLst>
              <a:ext uri="{FF2B5EF4-FFF2-40B4-BE49-F238E27FC236}">
                <a16:creationId xmlns:a16="http://schemas.microsoft.com/office/drawing/2014/main" id="{01373081-0EEE-4D0D-B24E-6DE7D6E6C0E6}"/>
              </a:ext>
            </a:extLst>
          </p:cNvPr>
          <p:cNvGrpSpPr>
            <a:grpSpLocks/>
          </p:cNvGrpSpPr>
          <p:nvPr/>
        </p:nvGrpSpPr>
        <p:grpSpPr bwMode="auto">
          <a:xfrm>
            <a:off x="6585045" y="0"/>
            <a:ext cx="2558955" cy="5143500"/>
            <a:chOff x="5391805" y="157654"/>
            <a:chExt cx="3342293" cy="7110249"/>
          </a:xfrm>
        </p:grpSpPr>
        <p:pic>
          <p:nvPicPr>
            <p:cNvPr id="6" name="Picture 2">
              <a:extLst>
                <a:ext uri="{FF2B5EF4-FFF2-40B4-BE49-F238E27FC236}">
                  <a16:creationId xmlns:a16="http://schemas.microsoft.com/office/drawing/2014/main" id="{14A38E8F-27C8-4028-9260-E17751B3E5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1805" y="157654"/>
              <a:ext cx="3310759" cy="602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4E96F435-E093-4C77-8D07-6999629B0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508" t="21310" r="16338" b="63586"/>
            <a:stretch>
              <a:fillRect/>
            </a:stretch>
          </p:blipFill>
          <p:spPr bwMode="auto">
            <a:xfrm>
              <a:off x="5423338" y="6117020"/>
              <a:ext cx="3310760" cy="11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Oval 7">
            <a:extLst>
              <a:ext uri="{FF2B5EF4-FFF2-40B4-BE49-F238E27FC236}">
                <a16:creationId xmlns:a16="http://schemas.microsoft.com/office/drawing/2014/main" id="{7FF49F97-9830-4CE8-A8B8-C7417EF9C96E}"/>
              </a:ext>
            </a:extLst>
          </p:cNvPr>
          <p:cNvSpPr/>
          <p:nvPr/>
        </p:nvSpPr>
        <p:spPr>
          <a:xfrm>
            <a:off x="6789761" y="4005485"/>
            <a:ext cx="480989"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4664FD1-4D73-4183-B83B-E59D3603BC07}"/>
              </a:ext>
            </a:extLst>
          </p:cNvPr>
          <p:cNvSpPr/>
          <p:nvPr/>
        </p:nvSpPr>
        <p:spPr>
          <a:xfrm>
            <a:off x="6745311" y="4373785"/>
            <a:ext cx="413611"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992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EB60B-785B-4ECD-8D37-09E29FEE8BB0}"/>
              </a:ext>
            </a:extLst>
          </p:cNvPr>
          <p:cNvSpPr>
            <a:spLocks noGrp="1"/>
          </p:cNvSpPr>
          <p:nvPr>
            <p:ph type="subTitle" idx="1"/>
          </p:nvPr>
        </p:nvSpPr>
        <p:spPr/>
        <p:txBody>
          <a:bodyPr/>
          <a:lstStyle/>
          <a:p>
            <a:r>
              <a:rPr lang="en-US" dirty="0"/>
              <a:t>R*-TCH / R*-EDGE / R*CIRCLE</a:t>
            </a:r>
          </a:p>
        </p:txBody>
      </p:sp>
      <p:sp>
        <p:nvSpPr>
          <p:cNvPr id="3" name="Text Placeholder 2">
            <a:extLst>
              <a:ext uri="{FF2B5EF4-FFF2-40B4-BE49-F238E27FC236}">
                <a16:creationId xmlns:a16="http://schemas.microsoft.com/office/drawing/2014/main" id="{6B7C7C60-DD6C-44A4-B01F-2A8304095E26}"/>
              </a:ext>
            </a:extLst>
          </p:cNvPr>
          <p:cNvSpPr>
            <a:spLocks noGrp="1"/>
          </p:cNvSpPr>
          <p:nvPr>
            <p:ph type="body" sz="quarter" idx="13"/>
          </p:nvPr>
        </p:nvSpPr>
        <p:spPr>
          <a:xfrm>
            <a:off x="1163782" y="1472929"/>
            <a:ext cx="5625979" cy="3638158"/>
          </a:xfrm>
        </p:spPr>
        <p:txBody>
          <a:bodyPr>
            <a:normAutofit/>
          </a:bodyPr>
          <a:lstStyle/>
          <a:p>
            <a:pPr marL="173038" lvl="1" indent="0">
              <a:buNone/>
            </a:pPr>
            <a:r>
              <a:rPr lang="en-US" dirty="0" err="1"/>
              <a:t>Bvariable</a:t>
            </a:r>
            <a:r>
              <a:rPr lang="en-US" dirty="0"/>
              <a:t> # for status</a:t>
            </a:r>
          </a:p>
          <a:p>
            <a:pPr lvl="1">
              <a:buFontTx/>
              <a:buChar char="-"/>
            </a:pPr>
            <a:r>
              <a:rPr lang="en-US" dirty="0"/>
              <a:t>At the end of execution of each macro instruction, a value is set to a B variable.  The value written to this B variable is either 1 (successful search) or 0 (unsuccessful search).  In INFORM you can handle, programmatically, what the robot will do in the event of either situation (success or bad search).</a:t>
            </a:r>
          </a:p>
          <a:p>
            <a:pPr lvl="1">
              <a:buFontTx/>
              <a:buChar char="-"/>
            </a:pPr>
            <a:r>
              <a:rPr lang="en-US" dirty="0"/>
              <a:t>This parameter allows adjustment of which B variable # the status is written to =&gt; SET LB015 (x)</a:t>
            </a:r>
          </a:p>
        </p:txBody>
      </p:sp>
      <p:sp>
        <p:nvSpPr>
          <p:cNvPr id="4" name="Text Placeholder 3">
            <a:extLst>
              <a:ext uri="{FF2B5EF4-FFF2-40B4-BE49-F238E27FC236}">
                <a16:creationId xmlns:a16="http://schemas.microsoft.com/office/drawing/2014/main" id="{1434D7B1-D90B-4E0C-9225-6FA299848AE7}"/>
              </a:ext>
            </a:extLst>
          </p:cNvPr>
          <p:cNvSpPr>
            <a:spLocks noGrp="1"/>
          </p:cNvSpPr>
          <p:nvPr>
            <p:ph type="body" sz="quarter" idx="14"/>
          </p:nvPr>
        </p:nvSpPr>
        <p:spPr/>
        <p:txBody>
          <a:bodyPr/>
          <a:lstStyle/>
          <a:p>
            <a:r>
              <a:rPr lang="en-US" dirty="0"/>
              <a:t>Setup</a:t>
            </a:r>
          </a:p>
        </p:txBody>
      </p:sp>
      <p:sp>
        <p:nvSpPr>
          <p:cNvPr id="8" name="Rectangle 7">
            <a:extLst>
              <a:ext uri="{FF2B5EF4-FFF2-40B4-BE49-F238E27FC236}">
                <a16:creationId xmlns:a16="http://schemas.microsoft.com/office/drawing/2014/main" id="{F0D2D2E7-E261-41AC-864B-84E2191A3DA9}"/>
              </a:ext>
            </a:extLst>
          </p:cNvPr>
          <p:cNvSpPr/>
          <p:nvPr/>
        </p:nvSpPr>
        <p:spPr>
          <a:xfrm>
            <a:off x="7443571" y="-18928"/>
            <a:ext cx="1795964" cy="5262979"/>
          </a:xfrm>
          <a:prstGeom prst="rect">
            <a:avLst/>
          </a:prstGeom>
        </p:spPr>
        <p:txBody>
          <a:bodyPr wrap="square">
            <a:spAutoFit/>
          </a:bodyPr>
          <a:lstStyle/>
          <a:p>
            <a:r>
              <a:rPr lang="en-US" sz="700" dirty="0"/>
              <a:t>'--------------------------------</a:t>
            </a:r>
          </a:p>
          <a:p>
            <a:r>
              <a:rPr lang="en-US" sz="700" dirty="0"/>
              <a:t>'---- Setup Section ... begin ---</a:t>
            </a:r>
          </a:p>
          <a:p>
            <a:r>
              <a:rPr lang="en-US" sz="700" dirty="0"/>
              <a:t>'--------------------------------</a:t>
            </a:r>
          </a:p>
          <a:p>
            <a:r>
              <a:rPr lang="en-US" sz="700" dirty="0"/>
              <a:t>MSG ""</a:t>
            </a:r>
          </a:p>
          <a:p>
            <a:r>
              <a:rPr lang="en-US" sz="700" dirty="0"/>
              <a:t>' </a:t>
            </a:r>
          </a:p>
          <a:p>
            <a:r>
              <a:rPr lang="en-US" sz="700" dirty="0"/>
              <a:t>' Retry on/off</a:t>
            </a:r>
          </a:p>
          <a:p>
            <a:r>
              <a:rPr lang="en-US" sz="700" dirty="0"/>
              <a:t>SET LB013 0</a:t>
            </a:r>
          </a:p>
          <a:p>
            <a:r>
              <a:rPr lang="en-US" sz="700" dirty="0"/>
              <a:t>' </a:t>
            </a:r>
          </a:p>
          <a:p>
            <a:r>
              <a:rPr lang="en-US" sz="700" dirty="0"/>
              <a:t>' Flag status/alarm</a:t>
            </a:r>
          </a:p>
          <a:p>
            <a:r>
              <a:rPr lang="en-US" sz="700" dirty="0"/>
              <a:t>' 0=Alarm 1=</a:t>
            </a:r>
            <a:r>
              <a:rPr lang="en-US" sz="700" dirty="0" err="1"/>
              <a:t>NoAlarm</a:t>
            </a:r>
            <a:r>
              <a:rPr lang="en-US" sz="700" dirty="0"/>
              <a:t> w/status flag</a:t>
            </a:r>
          </a:p>
          <a:p>
            <a:r>
              <a:rPr lang="en-US" sz="700" dirty="0"/>
              <a:t>SET LB014 0</a:t>
            </a:r>
          </a:p>
          <a:p>
            <a:r>
              <a:rPr lang="en-US" sz="700" dirty="0"/>
              <a:t>' </a:t>
            </a:r>
          </a:p>
          <a:p>
            <a:r>
              <a:rPr lang="en-US" sz="700" dirty="0"/>
              <a:t>' global </a:t>
            </a:r>
            <a:r>
              <a:rPr lang="en-US" sz="700" dirty="0" err="1"/>
              <a:t>Bvar</a:t>
            </a:r>
            <a:r>
              <a:rPr lang="en-US" sz="700" dirty="0"/>
              <a:t> address for status</a:t>
            </a:r>
          </a:p>
          <a:p>
            <a:r>
              <a:rPr lang="en-US" sz="700" dirty="0"/>
              <a:t>SET LB015 99</a:t>
            </a:r>
          </a:p>
          <a:p>
            <a:r>
              <a:rPr lang="en-US" sz="700" dirty="0"/>
              <a:t>SET B[LB015] 0</a:t>
            </a:r>
          </a:p>
          <a:p>
            <a:r>
              <a:rPr lang="en-US" sz="700" dirty="0"/>
              <a:t>' </a:t>
            </a:r>
          </a:p>
          <a:p>
            <a:r>
              <a:rPr lang="en-US" sz="700" dirty="0"/>
              <a:t>' Manual setting for DX200</a:t>
            </a:r>
          </a:p>
          <a:p>
            <a:r>
              <a:rPr lang="en-US" sz="700" dirty="0"/>
              <a:t>' Max shift amount</a:t>
            </a:r>
          </a:p>
          <a:p>
            <a:r>
              <a:rPr lang="en-US" sz="700" dirty="0"/>
              <a:t>SET LR000 25</a:t>
            </a:r>
          </a:p>
          <a:p>
            <a:r>
              <a:rPr lang="en-US" sz="700" dirty="0"/>
              <a:t>' </a:t>
            </a:r>
          </a:p>
          <a:p>
            <a:r>
              <a:rPr lang="en-US" sz="700" dirty="0"/>
              <a:t>*RETRY</a:t>
            </a:r>
          </a:p>
          <a:p>
            <a:r>
              <a:rPr lang="en-US" sz="700" dirty="0"/>
              <a:t>' </a:t>
            </a:r>
          </a:p>
          <a:p>
            <a:r>
              <a:rPr lang="en-US" sz="700" dirty="0"/>
              <a:t>'LI8 = Robot Number (</a:t>
            </a:r>
            <a:r>
              <a:rPr lang="en-US" sz="700" dirty="0" err="1"/>
              <a:t>ie</a:t>
            </a:r>
            <a:r>
              <a:rPr lang="en-US" sz="700" dirty="0"/>
              <a:t>. R1)</a:t>
            </a:r>
          </a:p>
          <a:p>
            <a:r>
              <a:rPr lang="en-US" sz="700" dirty="0"/>
              <a:t>SET LI008 1</a:t>
            </a:r>
          </a:p>
          <a:p>
            <a:r>
              <a:rPr lang="en-US" sz="700" dirty="0"/>
              <a:t>' </a:t>
            </a:r>
          </a:p>
          <a:p>
            <a:r>
              <a:rPr lang="en-US" sz="700" dirty="0"/>
              <a:t>'If using a laser sensor instead</a:t>
            </a:r>
          </a:p>
          <a:p>
            <a:r>
              <a:rPr lang="en-US" sz="700" dirty="0"/>
              <a:t>' of touch sense, LI13 = rapid</a:t>
            </a:r>
          </a:p>
          <a:p>
            <a:r>
              <a:rPr lang="en-US" sz="700" dirty="0"/>
              <a:t>' input # for laser sensor. Set</a:t>
            </a:r>
          </a:p>
          <a:p>
            <a:r>
              <a:rPr lang="en-US" sz="700" dirty="0"/>
              <a:t>' LI13 to 0 if touch sensing is</a:t>
            </a:r>
          </a:p>
          <a:p>
            <a:r>
              <a:rPr lang="en-US" sz="700" dirty="0"/>
              <a:t>' used.</a:t>
            </a:r>
          </a:p>
          <a:p>
            <a:r>
              <a:rPr lang="en-US" sz="700" dirty="0"/>
              <a:t>SET LI013 0</a:t>
            </a:r>
          </a:p>
          <a:p>
            <a:r>
              <a:rPr lang="en-US" sz="700" dirty="0"/>
              <a:t>' </a:t>
            </a:r>
          </a:p>
          <a:p>
            <a:r>
              <a:rPr lang="en-US" sz="700" dirty="0"/>
              <a:t>' output laser is wired to</a:t>
            </a:r>
          </a:p>
          <a:p>
            <a:r>
              <a:rPr lang="en-US" sz="700" dirty="0"/>
              <a:t>SET LI014 5</a:t>
            </a:r>
          </a:p>
          <a:p>
            <a:r>
              <a:rPr lang="en-US" sz="700" dirty="0"/>
              <a:t>' </a:t>
            </a:r>
          </a:p>
          <a:p>
            <a:r>
              <a:rPr lang="en-US" sz="700" dirty="0"/>
              <a:t>'LI6 = auto teach offset</a:t>
            </a:r>
          </a:p>
          <a:p>
            <a:r>
              <a:rPr lang="en-US" sz="700" dirty="0"/>
              <a:t>SET LI006 10</a:t>
            </a:r>
          </a:p>
          <a:p>
            <a:r>
              <a:rPr lang="en-US" sz="700" dirty="0"/>
              <a:t>SET LD000 LI006</a:t>
            </a:r>
          </a:p>
          <a:p>
            <a:r>
              <a:rPr lang="en-US" sz="700" dirty="0"/>
              <a:t>' </a:t>
            </a:r>
          </a:p>
          <a:p>
            <a:r>
              <a:rPr lang="en-US" sz="700" dirty="0"/>
              <a:t>'LI0 = non search speed</a:t>
            </a:r>
          </a:p>
          <a:p>
            <a:r>
              <a:rPr lang="en-US" sz="700" dirty="0"/>
              <a:t>SET LI000 3000</a:t>
            </a:r>
          </a:p>
          <a:p>
            <a:r>
              <a:rPr lang="en-US" sz="700" dirty="0"/>
              <a:t>' </a:t>
            </a:r>
          </a:p>
          <a:p>
            <a:r>
              <a:rPr lang="en-US" sz="700" dirty="0"/>
              <a:t>'LB7 = </a:t>
            </a:r>
            <a:r>
              <a:rPr lang="en-US" sz="700" dirty="0" err="1"/>
              <a:t>userframe</a:t>
            </a:r>
            <a:r>
              <a:rPr lang="en-US" sz="700" dirty="0"/>
              <a:t> number</a:t>
            </a:r>
          </a:p>
          <a:p>
            <a:r>
              <a:rPr lang="en-US" sz="700" dirty="0"/>
              <a:t>SET LB007 0</a:t>
            </a:r>
          </a:p>
          <a:p>
            <a:r>
              <a:rPr lang="en-US" sz="700" dirty="0"/>
              <a:t>' </a:t>
            </a:r>
          </a:p>
          <a:p>
            <a:r>
              <a:rPr lang="en-US" sz="700" dirty="0"/>
              <a:t>'--------------------------------</a:t>
            </a:r>
          </a:p>
          <a:p>
            <a:r>
              <a:rPr lang="en-US" sz="700" dirty="0"/>
              <a:t>'-- Setup Section ... complete --</a:t>
            </a:r>
          </a:p>
          <a:p>
            <a:r>
              <a:rPr lang="en-US" sz="700" dirty="0"/>
              <a:t>'--------------------------------</a:t>
            </a:r>
          </a:p>
        </p:txBody>
      </p:sp>
      <p:sp>
        <p:nvSpPr>
          <p:cNvPr id="9" name="Oval 8">
            <a:extLst>
              <a:ext uri="{FF2B5EF4-FFF2-40B4-BE49-F238E27FC236}">
                <a16:creationId xmlns:a16="http://schemas.microsoft.com/office/drawing/2014/main" id="{14E8BFD3-324E-4FB2-ABE8-70F1AF46AABD}"/>
              </a:ext>
            </a:extLst>
          </p:cNvPr>
          <p:cNvSpPr/>
          <p:nvPr/>
        </p:nvSpPr>
        <p:spPr>
          <a:xfrm>
            <a:off x="7678761" y="1379820"/>
            <a:ext cx="500039"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604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EB60B-785B-4ECD-8D37-09E29FEE8BB0}"/>
              </a:ext>
            </a:extLst>
          </p:cNvPr>
          <p:cNvSpPr>
            <a:spLocks noGrp="1"/>
          </p:cNvSpPr>
          <p:nvPr>
            <p:ph type="subTitle" idx="1"/>
          </p:nvPr>
        </p:nvSpPr>
        <p:spPr/>
        <p:txBody>
          <a:bodyPr/>
          <a:lstStyle/>
          <a:p>
            <a:r>
              <a:rPr lang="en-US" dirty="0"/>
              <a:t>R*-TCH / R*-EDGE / R*CIRCLE</a:t>
            </a:r>
          </a:p>
        </p:txBody>
      </p:sp>
      <p:sp>
        <p:nvSpPr>
          <p:cNvPr id="3" name="Text Placeholder 2">
            <a:extLst>
              <a:ext uri="{FF2B5EF4-FFF2-40B4-BE49-F238E27FC236}">
                <a16:creationId xmlns:a16="http://schemas.microsoft.com/office/drawing/2014/main" id="{6B7C7C60-DD6C-44A4-B01F-2A8304095E26}"/>
              </a:ext>
            </a:extLst>
          </p:cNvPr>
          <p:cNvSpPr>
            <a:spLocks noGrp="1"/>
          </p:cNvSpPr>
          <p:nvPr>
            <p:ph type="body" sz="quarter" idx="13"/>
          </p:nvPr>
        </p:nvSpPr>
        <p:spPr>
          <a:xfrm>
            <a:off x="1163782" y="1472929"/>
            <a:ext cx="5625979" cy="3638158"/>
          </a:xfrm>
        </p:spPr>
        <p:txBody>
          <a:bodyPr>
            <a:normAutofit/>
          </a:bodyPr>
          <a:lstStyle/>
          <a:p>
            <a:pPr marL="173038" lvl="1" indent="0">
              <a:buNone/>
            </a:pPr>
            <a:r>
              <a:rPr lang="en-US" dirty="0"/>
              <a:t>Flag status/alarm (Alarm/no-alarm setting)</a:t>
            </a:r>
          </a:p>
          <a:p>
            <a:pPr lvl="1">
              <a:buFontTx/>
              <a:buChar char="-"/>
            </a:pPr>
            <a:r>
              <a:rPr lang="en-US" dirty="0"/>
              <a:t>If a Maximum Shift Amount Exceeded event occurs, an Alarm can be triggered.  You can adjust if the alarm is triggered or ignored by the following parameter =&gt; “SET LB014 (x)   where 0=alarm, 1=no alarm</a:t>
            </a:r>
          </a:p>
          <a:p>
            <a:pPr lvl="1">
              <a:buFontTx/>
              <a:buChar char="-"/>
            </a:pPr>
            <a:r>
              <a:rPr lang="en-US" dirty="0"/>
              <a:t>Caution!!  If ‘no alarm’ is set (SET LB014 1), make sure to collect the value of the Status B Variable and handle (</a:t>
            </a:r>
            <a:r>
              <a:rPr lang="en-US" dirty="0" err="1"/>
              <a:t>ie</a:t>
            </a:r>
            <a:r>
              <a:rPr lang="en-US" dirty="0"/>
              <a:t>. skip a weld job, etc.) in the event of unsuccessful search.</a:t>
            </a:r>
          </a:p>
        </p:txBody>
      </p:sp>
      <p:sp>
        <p:nvSpPr>
          <p:cNvPr id="4" name="Text Placeholder 3">
            <a:extLst>
              <a:ext uri="{FF2B5EF4-FFF2-40B4-BE49-F238E27FC236}">
                <a16:creationId xmlns:a16="http://schemas.microsoft.com/office/drawing/2014/main" id="{1434D7B1-D90B-4E0C-9225-6FA299848AE7}"/>
              </a:ext>
            </a:extLst>
          </p:cNvPr>
          <p:cNvSpPr>
            <a:spLocks noGrp="1"/>
          </p:cNvSpPr>
          <p:nvPr>
            <p:ph type="body" sz="quarter" idx="14"/>
          </p:nvPr>
        </p:nvSpPr>
        <p:spPr/>
        <p:txBody>
          <a:bodyPr/>
          <a:lstStyle/>
          <a:p>
            <a:r>
              <a:rPr lang="en-US" dirty="0"/>
              <a:t>Setup</a:t>
            </a:r>
          </a:p>
        </p:txBody>
      </p:sp>
      <p:sp>
        <p:nvSpPr>
          <p:cNvPr id="8" name="Rectangle 7">
            <a:extLst>
              <a:ext uri="{FF2B5EF4-FFF2-40B4-BE49-F238E27FC236}">
                <a16:creationId xmlns:a16="http://schemas.microsoft.com/office/drawing/2014/main" id="{F0D2D2E7-E261-41AC-864B-84E2191A3DA9}"/>
              </a:ext>
            </a:extLst>
          </p:cNvPr>
          <p:cNvSpPr/>
          <p:nvPr/>
        </p:nvSpPr>
        <p:spPr>
          <a:xfrm>
            <a:off x="7443571" y="-18928"/>
            <a:ext cx="1795964" cy="5262979"/>
          </a:xfrm>
          <a:prstGeom prst="rect">
            <a:avLst/>
          </a:prstGeom>
        </p:spPr>
        <p:txBody>
          <a:bodyPr wrap="square">
            <a:spAutoFit/>
          </a:bodyPr>
          <a:lstStyle/>
          <a:p>
            <a:r>
              <a:rPr lang="en-US" sz="700" dirty="0"/>
              <a:t>'--------------------------------</a:t>
            </a:r>
          </a:p>
          <a:p>
            <a:r>
              <a:rPr lang="en-US" sz="700" dirty="0"/>
              <a:t>'---- Setup Section ... begin ---</a:t>
            </a:r>
          </a:p>
          <a:p>
            <a:r>
              <a:rPr lang="en-US" sz="700" dirty="0"/>
              <a:t>'--------------------------------</a:t>
            </a:r>
          </a:p>
          <a:p>
            <a:r>
              <a:rPr lang="en-US" sz="700" dirty="0"/>
              <a:t>MSG ""</a:t>
            </a:r>
          </a:p>
          <a:p>
            <a:r>
              <a:rPr lang="en-US" sz="700" dirty="0"/>
              <a:t>' </a:t>
            </a:r>
          </a:p>
          <a:p>
            <a:r>
              <a:rPr lang="en-US" sz="700" dirty="0"/>
              <a:t>' Retry on/off</a:t>
            </a:r>
          </a:p>
          <a:p>
            <a:r>
              <a:rPr lang="en-US" sz="700" dirty="0"/>
              <a:t>SET LB013 0</a:t>
            </a:r>
          </a:p>
          <a:p>
            <a:r>
              <a:rPr lang="en-US" sz="700" dirty="0"/>
              <a:t>' </a:t>
            </a:r>
          </a:p>
          <a:p>
            <a:r>
              <a:rPr lang="en-US" sz="700" dirty="0"/>
              <a:t>' Flag status/alarm</a:t>
            </a:r>
          </a:p>
          <a:p>
            <a:r>
              <a:rPr lang="en-US" sz="700" dirty="0"/>
              <a:t>' 0=Alarm 1=</a:t>
            </a:r>
            <a:r>
              <a:rPr lang="en-US" sz="700" dirty="0" err="1"/>
              <a:t>NoAlarm</a:t>
            </a:r>
            <a:r>
              <a:rPr lang="en-US" sz="700" dirty="0"/>
              <a:t> w/status flag</a:t>
            </a:r>
          </a:p>
          <a:p>
            <a:r>
              <a:rPr lang="en-US" sz="700" dirty="0"/>
              <a:t>SET LB014 0</a:t>
            </a:r>
          </a:p>
          <a:p>
            <a:r>
              <a:rPr lang="en-US" sz="700" dirty="0"/>
              <a:t>' </a:t>
            </a:r>
          </a:p>
          <a:p>
            <a:r>
              <a:rPr lang="en-US" sz="700" dirty="0"/>
              <a:t>' global </a:t>
            </a:r>
            <a:r>
              <a:rPr lang="en-US" sz="700" dirty="0" err="1"/>
              <a:t>Bvar</a:t>
            </a:r>
            <a:r>
              <a:rPr lang="en-US" sz="700" dirty="0"/>
              <a:t> address for status</a:t>
            </a:r>
          </a:p>
          <a:p>
            <a:r>
              <a:rPr lang="en-US" sz="700" dirty="0"/>
              <a:t>SET LB015 99</a:t>
            </a:r>
          </a:p>
          <a:p>
            <a:r>
              <a:rPr lang="en-US" sz="700" dirty="0"/>
              <a:t>SET B[LB015] 0</a:t>
            </a:r>
          </a:p>
          <a:p>
            <a:r>
              <a:rPr lang="en-US" sz="700" dirty="0"/>
              <a:t>' </a:t>
            </a:r>
          </a:p>
          <a:p>
            <a:r>
              <a:rPr lang="en-US" sz="700" dirty="0"/>
              <a:t>' Manual setting for DX200</a:t>
            </a:r>
          </a:p>
          <a:p>
            <a:r>
              <a:rPr lang="en-US" sz="700" dirty="0"/>
              <a:t>' Max shift amount</a:t>
            </a:r>
          </a:p>
          <a:p>
            <a:r>
              <a:rPr lang="en-US" sz="700" dirty="0"/>
              <a:t>SET LR000 25</a:t>
            </a:r>
          </a:p>
          <a:p>
            <a:r>
              <a:rPr lang="en-US" sz="700" dirty="0"/>
              <a:t>' </a:t>
            </a:r>
          </a:p>
          <a:p>
            <a:r>
              <a:rPr lang="en-US" sz="700" dirty="0"/>
              <a:t>*RETRY</a:t>
            </a:r>
          </a:p>
          <a:p>
            <a:r>
              <a:rPr lang="en-US" sz="700" dirty="0"/>
              <a:t>' </a:t>
            </a:r>
          </a:p>
          <a:p>
            <a:r>
              <a:rPr lang="en-US" sz="700" dirty="0"/>
              <a:t>'LI8 = Robot Number (</a:t>
            </a:r>
            <a:r>
              <a:rPr lang="en-US" sz="700" dirty="0" err="1"/>
              <a:t>ie</a:t>
            </a:r>
            <a:r>
              <a:rPr lang="en-US" sz="700" dirty="0"/>
              <a:t>. R1)</a:t>
            </a:r>
          </a:p>
          <a:p>
            <a:r>
              <a:rPr lang="en-US" sz="700" dirty="0"/>
              <a:t>SET LI008 1</a:t>
            </a:r>
          </a:p>
          <a:p>
            <a:r>
              <a:rPr lang="en-US" sz="700" dirty="0"/>
              <a:t>' </a:t>
            </a:r>
          </a:p>
          <a:p>
            <a:r>
              <a:rPr lang="en-US" sz="700" dirty="0"/>
              <a:t>'If using a laser sensor instead</a:t>
            </a:r>
          </a:p>
          <a:p>
            <a:r>
              <a:rPr lang="en-US" sz="700" dirty="0"/>
              <a:t>' of touch sense, LI13 = rapid</a:t>
            </a:r>
          </a:p>
          <a:p>
            <a:r>
              <a:rPr lang="en-US" sz="700" dirty="0"/>
              <a:t>' input # for laser sensor. Set</a:t>
            </a:r>
          </a:p>
          <a:p>
            <a:r>
              <a:rPr lang="en-US" sz="700" dirty="0"/>
              <a:t>' LI13 to 0 if touch sensing is</a:t>
            </a:r>
          </a:p>
          <a:p>
            <a:r>
              <a:rPr lang="en-US" sz="700" dirty="0"/>
              <a:t>' used.</a:t>
            </a:r>
          </a:p>
          <a:p>
            <a:r>
              <a:rPr lang="en-US" sz="700" dirty="0"/>
              <a:t>SET LI013 0</a:t>
            </a:r>
          </a:p>
          <a:p>
            <a:r>
              <a:rPr lang="en-US" sz="700" dirty="0"/>
              <a:t>' </a:t>
            </a:r>
          </a:p>
          <a:p>
            <a:r>
              <a:rPr lang="en-US" sz="700" dirty="0"/>
              <a:t>' output laser is wired to</a:t>
            </a:r>
          </a:p>
          <a:p>
            <a:r>
              <a:rPr lang="en-US" sz="700" dirty="0"/>
              <a:t>SET LI014 5</a:t>
            </a:r>
          </a:p>
          <a:p>
            <a:r>
              <a:rPr lang="en-US" sz="700" dirty="0"/>
              <a:t>' </a:t>
            </a:r>
          </a:p>
          <a:p>
            <a:r>
              <a:rPr lang="en-US" sz="700" dirty="0"/>
              <a:t>'LI6 = auto teach offset</a:t>
            </a:r>
          </a:p>
          <a:p>
            <a:r>
              <a:rPr lang="en-US" sz="700" dirty="0"/>
              <a:t>SET LI006 10</a:t>
            </a:r>
          </a:p>
          <a:p>
            <a:r>
              <a:rPr lang="en-US" sz="700" dirty="0"/>
              <a:t>SET LD000 LI006</a:t>
            </a:r>
          </a:p>
          <a:p>
            <a:r>
              <a:rPr lang="en-US" sz="700" dirty="0"/>
              <a:t>' </a:t>
            </a:r>
          </a:p>
          <a:p>
            <a:r>
              <a:rPr lang="en-US" sz="700" dirty="0"/>
              <a:t>'LI0 = non search speed</a:t>
            </a:r>
          </a:p>
          <a:p>
            <a:r>
              <a:rPr lang="en-US" sz="700" dirty="0"/>
              <a:t>SET LI000 3000</a:t>
            </a:r>
          </a:p>
          <a:p>
            <a:r>
              <a:rPr lang="en-US" sz="700" dirty="0"/>
              <a:t>' </a:t>
            </a:r>
          </a:p>
          <a:p>
            <a:r>
              <a:rPr lang="en-US" sz="700" dirty="0"/>
              <a:t>'LB7 = </a:t>
            </a:r>
            <a:r>
              <a:rPr lang="en-US" sz="700" dirty="0" err="1"/>
              <a:t>userframe</a:t>
            </a:r>
            <a:r>
              <a:rPr lang="en-US" sz="700" dirty="0"/>
              <a:t> number</a:t>
            </a:r>
          </a:p>
          <a:p>
            <a:r>
              <a:rPr lang="en-US" sz="700" dirty="0"/>
              <a:t>SET LB007 0</a:t>
            </a:r>
          </a:p>
          <a:p>
            <a:r>
              <a:rPr lang="en-US" sz="700" dirty="0"/>
              <a:t>' </a:t>
            </a:r>
          </a:p>
          <a:p>
            <a:r>
              <a:rPr lang="en-US" sz="700" dirty="0"/>
              <a:t>'--------------------------------</a:t>
            </a:r>
          </a:p>
          <a:p>
            <a:r>
              <a:rPr lang="en-US" sz="700" dirty="0"/>
              <a:t>'-- Setup Section ... complete --</a:t>
            </a:r>
          </a:p>
          <a:p>
            <a:r>
              <a:rPr lang="en-US" sz="700" dirty="0"/>
              <a:t>'--------------------------------</a:t>
            </a:r>
          </a:p>
        </p:txBody>
      </p:sp>
      <p:sp>
        <p:nvSpPr>
          <p:cNvPr id="10" name="Oval 9">
            <a:extLst>
              <a:ext uri="{FF2B5EF4-FFF2-40B4-BE49-F238E27FC236}">
                <a16:creationId xmlns:a16="http://schemas.microsoft.com/office/drawing/2014/main" id="{6F5A593D-A4D5-4A7A-8D5A-72E96F409C06}"/>
              </a:ext>
            </a:extLst>
          </p:cNvPr>
          <p:cNvSpPr/>
          <p:nvPr/>
        </p:nvSpPr>
        <p:spPr>
          <a:xfrm>
            <a:off x="7691461" y="1053292"/>
            <a:ext cx="413611"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598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4EB60B-785B-4ECD-8D37-09E29FEE8BB0}"/>
              </a:ext>
            </a:extLst>
          </p:cNvPr>
          <p:cNvSpPr>
            <a:spLocks noGrp="1"/>
          </p:cNvSpPr>
          <p:nvPr>
            <p:ph type="subTitle" idx="1"/>
          </p:nvPr>
        </p:nvSpPr>
        <p:spPr/>
        <p:txBody>
          <a:bodyPr/>
          <a:lstStyle/>
          <a:p>
            <a:r>
              <a:rPr lang="en-US" dirty="0"/>
              <a:t>R*-TCH / R*-EDGE / R*CIRCLE</a:t>
            </a:r>
          </a:p>
        </p:txBody>
      </p:sp>
      <p:sp>
        <p:nvSpPr>
          <p:cNvPr id="3" name="Text Placeholder 2">
            <a:extLst>
              <a:ext uri="{FF2B5EF4-FFF2-40B4-BE49-F238E27FC236}">
                <a16:creationId xmlns:a16="http://schemas.microsoft.com/office/drawing/2014/main" id="{6B7C7C60-DD6C-44A4-B01F-2A8304095E26}"/>
              </a:ext>
            </a:extLst>
          </p:cNvPr>
          <p:cNvSpPr>
            <a:spLocks noGrp="1"/>
          </p:cNvSpPr>
          <p:nvPr>
            <p:ph type="body" sz="quarter" idx="13"/>
          </p:nvPr>
        </p:nvSpPr>
        <p:spPr>
          <a:xfrm>
            <a:off x="1163782" y="1431985"/>
            <a:ext cx="5625979" cy="3096883"/>
          </a:xfrm>
        </p:spPr>
        <p:txBody>
          <a:bodyPr>
            <a:normAutofit/>
          </a:bodyPr>
          <a:lstStyle/>
          <a:p>
            <a:pPr marL="173038" lvl="1" indent="0">
              <a:buNone/>
            </a:pPr>
            <a:r>
              <a:rPr lang="en-US" dirty="0"/>
              <a:t>Retry on/off (if first search missed detection)</a:t>
            </a:r>
          </a:p>
          <a:p>
            <a:pPr lvl="1">
              <a:buFontTx/>
              <a:buChar char="-"/>
            </a:pPr>
            <a:r>
              <a:rPr lang="en-US" dirty="0"/>
              <a:t>For those applications where occasional missed searches occur, a RETRY of the search motion may be desired.  One retry is possible.</a:t>
            </a:r>
          </a:p>
          <a:p>
            <a:pPr lvl="1">
              <a:buFontTx/>
              <a:buChar char="-"/>
            </a:pPr>
            <a:r>
              <a:rPr lang="en-US" dirty="0"/>
              <a:t>To enable a single Retry =&gt; “SET LB013 (x)”; where x=1 (up to two search routines / one retry)  or x=0 (one search routine / no retry)</a:t>
            </a:r>
          </a:p>
        </p:txBody>
      </p:sp>
      <p:sp>
        <p:nvSpPr>
          <p:cNvPr id="4" name="Text Placeholder 3">
            <a:extLst>
              <a:ext uri="{FF2B5EF4-FFF2-40B4-BE49-F238E27FC236}">
                <a16:creationId xmlns:a16="http://schemas.microsoft.com/office/drawing/2014/main" id="{1434D7B1-D90B-4E0C-9225-6FA299848AE7}"/>
              </a:ext>
            </a:extLst>
          </p:cNvPr>
          <p:cNvSpPr>
            <a:spLocks noGrp="1"/>
          </p:cNvSpPr>
          <p:nvPr>
            <p:ph type="body" sz="quarter" idx="14"/>
          </p:nvPr>
        </p:nvSpPr>
        <p:spPr/>
        <p:txBody>
          <a:bodyPr/>
          <a:lstStyle/>
          <a:p>
            <a:r>
              <a:rPr lang="en-US" dirty="0"/>
              <a:t>Setup</a:t>
            </a:r>
          </a:p>
        </p:txBody>
      </p:sp>
      <p:sp>
        <p:nvSpPr>
          <p:cNvPr id="8" name="Rectangle 7">
            <a:extLst>
              <a:ext uri="{FF2B5EF4-FFF2-40B4-BE49-F238E27FC236}">
                <a16:creationId xmlns:a16="http://schemas.microsoft.com/office/drawing/2014/main" id="{E2ED2DF5-CE36-4C1D-AA10-CAC5F901A09B}"/>
              </a:ext>
            </a:extLst>
          </p:cNvPr>
          <p:cNvSpPr/>
          <p:nvPr/>
        </p:nvSpPr>
        <p:spPr>
          <a:xfrm>
            <a:off x="7443571" y="-18928"/>
            <a:ext cx="1795964" cy="5262979"/>
          </a:xfrm>
          <a:prstGeom prst="rect">
            <a:avLst/>
          </a:prstGeom>
        </p:spPr>
        <p:txBody>
          <a:bodyPr wrap="square">
            <a:spAutoFit/>
          </a:bodyPr>
          <a:lstStyle/>
          <a:p>
            <a:r>
              <a:rPr lang="en-US" sz="700" dirty="0"/>
              <a:t>'--------------------------------</a:t>
            </a:r>
          </a:p>
          <a:p>
            <a:r>
              <a:rPr lang="en-US" sz="700" dirty="0"/>
              <a:t>'---- Setup Section ... begin ---</a:t>
            </a:r>
          </a:p>
          <a:p>
            <a:r>
              <a:rPr lang="en-US" sz="700" dirty="0"/>
              <a:t>'--------------------------------</a:t>
            </a:r>
          </a:p>
          <a:p>
            <a:r>
              <a:rPr lang="en-US" sz="700" dirty="0"/>
              <a:t>MSG ""</a:t>
            </a:r>
          </a:p>
          <a:p>
            <a:r>
              <a:rPr lang="en-US" sz="700" dirty="0"/>
              <a:t>' </a:t>
            </a:r>
          </a:p>
          <a:p>
            <a:r>
              <a:rPr lang="en-US" sz="700" dirty="0"/>
              <a:t>' Retry on/off</a:t>
            </a:r>
          </a:p>
          <a:p>
            <a:r>
              <a:rPr lang="en-US" sz="700" dirty="0"/>
              <a:t>SET LB013 0</a:t>
            </a:r>
          </a:p>
          <a:p>
            <a:r>
              <a:rPr lang="en-US" sz="700" dirty="0"/>
              <a:t>' </a:t>
            </a:r>
          </a:p>
          <a:p>
            <a:r>
              <a:rPr lang="en-US" sz="700" dirty="0"/>
              <a:t>' Flag status/alarm</a:t>
            </a:r>
          </a:p>
          <a:p>
            <a:r>
              <a:rPr lang="en-US" sz="700" dirty="0"/>
              <a:t>' 0=Alarm 1=</a:t>
            </a:r>
            <a:r>
              <a:rPr lang="en-US" sz="700" dirty="0" err="1"/>
              <a:t>NoAlarm</a:t>
            </a:r>
            <a:r>
              <a:rPr lang="en-US" sz="700" dirty="0"/>
              <a:t> w/status flag</a:t>
            </a:r>
          </a:p>
          <a:p>
            <a:r>
              <a:rPr lang="en-US" sz="700" dirty="0"/>
              <a:t>SET LB014 0</a:t>
            </a:r>
          </a:p>
          <a:p>
            <a:r>
              <a:rPr lang="en-US" sz="700" dirty="0"/>
              <a:t>' </a:t>
            </a:r>
          </a:p>
          <a:p>
            <a:r>
              <a:rPr lang="en-US" sz="700" dirty="0"/>
              <a:t>' global </a:t>
            </a:r>
            <a:r>
              <a:rPr lang="en-US" sz="700" dirty="0" err="1"/>
              <a:t>Bvar</a:t>
            </a:r>
            <a:r>
              <a:rPr lang="en-US" sz="700" dirty="0"/>
              <a:t> address for status</a:t>
            </a:r>
          </a:p>
          <a:p>
            <a:r>
              <a:rPr lang="en-US" sz="700" dirty="0"/>
              <a:t>SET LB015 99</a:t>
            </a:r>
          </a:p>
          <a:p>
            <a:r>
              <a:rPr lang="en-US" sz="700" dirty="0"/>
              <a:t>SET B[LB015] 0</a:t>
            </a:r>
          </a:p>
          <a:p>
            <a:r>
              <a:rPr lang="en-US" sz="700" dirty="0"/>
              <a:t>' </a:t>
            </a:r>
          </a:p>
          <a:p>
            <a:r>
              <a:rPr lang="en-US" sz="700" dirty="0"/>
              <a:t>' Manual setting for DX200</a:t>
            </a:r>
          </a:p>
          <a:p>
            <a:r>
              <a:rPr lang="en-US" sz="700" dirty="0"/>
              <a:t>' Max shift amount</a:t>
            </a:r>
          </a:p>
          <a:p>
            <a:r>
              <a:rPr lang="en-US" sz="700" dirty="0"/>
              <a:t>SET LR000 25</a:t>
            </a:r>
          </a:p>
          <a:p>
            <a:r>
              <a:rPr lang="en-US" sz="700" dirty="0"/>
              <a:t>' </a:t>
            </a:r>
          </a:p>
          <a:p>
            <a:r>
              <a:rPr lang="en-US" sz="700" dirty="0"/>
              <a:t>*RETRY</a:t>
            </a:r>
          </a:p>
          <a:p>
            <a:r>
              <a:rPr lang="en-US" sz="700" dirty="0"/>
              <a:t>' </a:t>
            </a:r>
          </a:p>
          <a:p>
            <a:r>
              <a:rPr lang="en-US" sz="700" dirty="0"/>
              <a:t>'LI8 = Robot Number (</a:t>
            </a:r>
            <a:r>
              <a:rPr lang="en-US" sz="700" dirty="0" err="1"/>
              <a:t>ie</a:t>
            </a:r>
            <a:r>
              <a:rPr lang="en-US" sz="700" dirty="0"/>
              <a:t>. R1)</a:t>
            </a:r>
          </a:p>
          <a:p>
            <a:r>
              <a:rPr lang="en-US" sz="700" dirty="0"/>
              <a:t>SET LI008 1</a:t>
            </a:r>
          </a:p>
          <a:p>
            <a:r>
              <a:rPr lang="en-US" sz="700" dirty="0"/>
              <a:t>' </a:t>
            </a:r>
          </a:p>
          <a:p>
            <a:r>
              <a:rPr lang="en-US" sz="700" dirty="0"/>
              <a:t>'If using a laser sensor instead</a:t>
            </a:r>
          </a:p>
          <a:p>
            <a:r>
              <a:rPr lang="en-US" sz="700" dirty="0"/>
              <a:t>' of touch sense, LI13 = rapid</a:t>
            </a:r>
          </a:p>
          <a:p>
            <a:r>
              <a:rPr lang="en-US" sz="700" dirty="0"/>
              <a:t>' input # for laser sensor. Set</a:t>
            </a:r>
          </a:p>
          <a:p>
            <a:r>
              <a:rPr lang="en-US" sz="700" dirty="0"/>
              <a:t>' LI13 to 0 if touch sensing is</a:t>
            </a:r>
          </a:p>
          <a:p>
            <a:r>
              <a:rPr lang="en-US" sz="700" dirty="0"/>
              <a:t>' used.</a:t>
            </a:r>
          </a:p>
          <a:p>
            <a:r>
              <a:rPr lang="en-US" sz="700" dirty="0"/>
              <a:t>SET LI013 0</a:t>
            </a:r>
          </a:p>
          <a:p>
            <a:r>
              <a:rPr lang="en-US" sz="700" dirty="0"/>
              <a:t>' </a:t>
            </a:r>
          </a:p>
          <a:p>
            <a:r>
              <a:rPr lang="en-US" sz="700" dirty="0"/>
              <a:t>' output laser is wired to</a:t>
            </a:r>
          </a:p>
          <a:p>
            <a:r>
              <a:rPr lang="en-US" sz="700" dirty="0"/>
              <a:t>SET LI014 5</a:t>
            </a:r>
          </a:p>
          <a:p>
            <a:r>
              <a:rPr lang="en-US" sz="700" dirty="0"/>
              <a:t>' </a:t>
            </a:r>
          </a:p>
          <a:p>
            <a:r>
              <a:rPr lang="en-US" sz="700" dirty="0"/>
              <a:t>'LI6 = auto teach offset</a:t>
            </a:r>
          </a:p>
          <a:p>
            <a:r>
              <a:rPr lang="en-US" sz="700" dirty="0"/>
              <a:t>SET LI006 10</a:t>
            </a:r>
          </a:p>
          <a:p>
            <a:r>
              <a:rPr lang="en-US" sz="700" dirty="0"/>
              <a:t>SET LD000 LI006</a:t>
            </a:r>
          </a:p>
          <a:p>
            <a:r>
              <a:rPr lang="en-US" sz="700" dirty="0"/>
              <a:t>' </a:t>
            </a:r>
          </a:p>
          <a:p>
            <a:r>
              <a:rPr lang="en-US" sz="700" dirty="0"/>
              <a:t>'LI0 = non search speed</a:t>
            </a:r>
          </a:p>
          <a:p>
            <a:r>
              <a:rPr lang="en-US" sz="700" dirty="0"/>
              <a:t>SET LI000 3000</a:t>
            </a:r>
          </a:p>
          <a:p>
            <a:r>
              <a:rPr lang="en-US" sz="700" dirty="0"/>
              <a:t>' </a:t>
            </a:r>
          </a:p>
          <a:p>
            <a:r>
              <a:rPr lang="en-US" sz="700" dirty="0"/>
              <a:t>'LB7 = </a:t>
            </a:r>
            <a:r>
              <a:rPr lang="en-US" sz="700" dirty="0" err="1"/>
              <a:t>userframe</a:t>
            </a:r>
            <a:r>
              <a:rPr lang="en-US" sz="700" dirty="0"/>
              <a:t> number</a:t>
            </a:r>
          </a:p>
          <a:p>
            <a:r>
              <a:rPr lang="en-US" sz="700" dirty="0"/>
              <a:t>SET LB007 0</a:t>
            </a:r>
          </a:p>
          <a:p>
            <a:r>
              <a:rPr lang="en-US" sz="700" dirty="0"/>
              <a:t>' </a:t>
            </a:r>
          </a:p>
          <a:p>
            <a:r>
              <a:rPr lang="en-US" sz="700" dirty="0"/>
              <a:t>'--------------------------------</a:t>
            </a:r>
          </a:p>
          <a:p>
            <a:r>
              <a:rPr lang="en-US" sz="700" dirty="0"/>
              <a:t>'-- Setup Section ... complete --</a:t>
            </a:r>
          </a:p>
          <a:p>
            <a:r>
              <a:rPr lang="en-US" sz="700" dirty="0"/>
              <a:t>'--------------------------------</a:t>
            </a:r>
          </a:p>
        </p:txBody>
      </p:sp>
      <p:sp>
        <p:nvSpPr>
          <p:cNvPr id="9" name="Oval 8">
            <a:extLst>
              <a:ext uri="{FF2B5EF4-FFF2-40B4-BE49-F238E27FC236}">
                <a16:creationId xmlns:a16="http://schemas.microsoft.com/office/drawing/2014/main" id="{99506ACF-1D20-413E-BBCC-BC0BB38159F1}"/>
              </a:ext>
            </a:extLst>
          </p:cNvPr>
          <p:cNvSpPr/>
          <p:nvPr/>
        </p:nvSpPr>
        <p:spPr>
          <a:xfrm>
            <a:off x="7691461" y="620935"/>
            <a:ext cx="413611"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412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8AD2371-6413-4D54-8558-E686FA476A9A}"/>
              </a:ext>
            </a:extLst>
          </p:cNvPr>
          <p:cNvSpPr>
            <a:spLocks noGrp="1"/>
          </p:cNvSpPr>
          <p:nvPr>
            <p:ph type="subTitle" idx="1"/>
          </p:nvPr>
        </p:nvSpPr>
        <p:spPr/>
        <p:txBody>
          <a:bodyPr/>
          <a:lstStyle/>
          <a:p>
            <a:r>
              <a:rPr lang="en-US" dirty="0"/>
              <a:t>R*-TCH; 2D mode</a:t>
            </a:r>
          </a:p>
        </p:txBody>
      </p:sp>
      <p:sp>
        <p:nvSpPr>
          <p:cNvPr id="4" name="Text Placeholder 3">
            <a:extLst>
              <a:ext uri="{FF2B5EF4-FFF2-40B4-BE49-F238E27FC236}">
                <a16:creationId xmlns:a16="http://schemas.microsoft.com/office/drawing/2014/main" id="{5AE82AF3-0104-47D9-9E9F-7D38D4445EB0}"/>
              </a:ext>
            </a:extLst>
          </p:cNvPr>
          <p:cNvSpPr>
            <a:spLocks noGrp="1"/>
          </p:cNvSpPr>
          <p:nvPr>
            <p:ph type="body" sz="quarter" idx="14"/>
          </p:nvPr>
        </p:nvSpPr>
        <p:spPr/>
        <p:txBody>
          <a:bodyPr/>
          <a:lstStyle/>
          <a:p>
            <a:r>
              <a:rPr lang="en-US" dirty="0"/>
              <a:t>Programming</a:t>
            </a:r>
          </a:p>
        </p:txBody>
      </p:sp>
      <p:pic>
        <p:nvPicPr>
          <p:cNvPr id="5" name="Picture 2">
            <a:extLst>
              <a:ext uri="{FF2B5EF4-FFF2-40B4-BE49-F238E27FC236}">
                <a16:creationId xmlns:a16="http://schemas.microsoft.com/office/drawing/2014/main" id="{0194A396-0790-4A8A-AC2D-FD23DCE4E1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202" y="2442853"/>
            <a:ext cx="4332798" cy="235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a:extLst>
              <a:ext uri="{FF2B5EF4-FFF2-40B4-BE49-F238E27FC236}">
                <a16:creationId xmlns:a16="http://schemas.microsoft.com/office/drawing/2014/main" id="{65D37564-4E15-4F7D-BE3B-C90DA6F5692E}"/>
              </a:ext>
            </a:extLst>
          </p:cNvPr>
          <p:cNvSpPr>
            <a:spLocks noGrp="1"/>
          </p:cNvSpPr>
          <p:nvPr>
            <p:ph type="body" sz="quarter" idx="13"/>
          </p:nvPr>
        </p:nvSpPr>
        <p:spPr>
          <a:xfrm>
            <a:off x="1163782" y="1431985"/>
            <a:ext cx="4814502" cy="3096883"/>
          </a:xfrm>
        </p:spPr>
        <p:txBody>
          <a:bodyPr>
            <a:normAutofit/>
          </a:bodyPr>
          <a:lstStyle/>
          <a:p>
            <a:pPr>
              <a:defRPr/>
            </a:pPr>
            <a:r>
              <a:rPr lang="en-US" dirty="0"/>
              <a:t>TCH macro with 2D mode.  </a:t>
            </a:r>
            <a:r>
              <a:rPr lang="en-US" dirty="0">
                <a:hlinkClick r:id="rId3" action="ppaction://hlinkfile"/>
              </a:rPr>
              <a:t>touch sensing  R1-TCH   2D</a:t>
            </a:r>
            <a:endParaRPr lang="en-US" dirty="0"/>
          </a:p>
          <a:p>
            <a:pPr lvl="1">
              <a:defRPr/>
            </a:pPr>
            <a:r>
              <a:rPr lang="en-US" dirty="0"/>
              <a:t>“Robot </a:t>
            </a:r>
            <a:r>
              <a:rPr lang="en-US" dirty="0" err="1"/>
              <a:t>Positon</a:t>
            </a:r>
            <a:r>
              <a:rPr lang="en-US" dirty="0"/>
              <a:t> 1” defines start position for searching motion</a:t>
            </a:r>
          </a:p>
          <a:p>
            <a:pPr lvl="1">
              <a:defRPr/>
            </a:pPr>
            <a:r>
              <a:rPr lang="en-US" dirty="0"/>
              <a:t>“Robot Positions 2 and 3” define location of Master Part</a:t>
            </a:r>
          </a:p>
          <a:p>
            <a:pPr lvl="1">
              <a:defRPr/>
            </a:pPr>
            <a:r>
              <a:rPr lang="en-US" dirty="0"/>
              <a:t>Seam Finding technology locates surfaces of deviated part and, comparing to Robot Positions 2 and 3, measures Shift Amount</a:t>
            </a:r>
          </a:p>
          <a:p>
            <a:pPr lvl="1" fontAlgn="auto">
              <a:spcAft>
                <a:spcPts val="0"/>
              </a:spcAft>
              <a:defRPr/>
            </a:pPr>
            <a:r>
              <a:rPr lang="en-US" dirty="0"/>
              <a:t>Recommended programming sequence:</a:t>
            </a:r>
          </a:p>
          <a:p>
            <a:pPr lvl="2" fontAlgn="auto">
              <a:spcAft>
                <a:spcPts val="0"/>
              </a:spcAft>
              <a:defRPr/>
            </a:pPr>
            <a:r>
              <a:rPr lang="en-US" dirty="0"/>
              <a:t>1</a:t>
            </a:r>
            <a:r>
              <a:rPr lang="en-US" baseline="30000" dirty="0"/>
              <a:t>st</a:t>
            </a:r>
            <a:r>
              <a:rPr lang="en-US" dirty="0"/>
              <a:t>: Robot Position 2</a:t>
            </a:r>
          </a:p>
          <a:p>
            <a:pPr lvl="2" fontAlgn="auto">
              <a:spcAft>
                <a:spcPts val="0"/>
              </a:spcAft>
              <a:defRPr/>
            </a:pPr>
            <a:r>
              <a:rPr lang="en-US" dirty="0"/>
              <a:t>2</a:t>
            </a:r>
            <a:r>
              <a:rPr lang="en-US" baseline="30000" dirty="0"/>
              <a:t>nd</a:t>
            </a:r>
            <a:r>
              <a:rPr lang="en-US" dirty="0"/>
              <a:t>: Robot Position 1</a:t>
            </a:r>
          </a:p>
          <a:p>
            <a:pPr lvl="2" fontAlgn="auto">
              <a:spcAft>
                <a:spcPts val="0"/>
              </a:spcAft>
              <a:defRPr/>
            </a:pPr>
            <a:r>
              <a:rPr lang="en-US" dirty="0"/>
              <a:t>3</a:t>
            </a:r>
            <a:r>
              <a:rPr lang="en-US" baseline="30000" dirty="0"/>
              <a:t>rd</a:t>
            </a:r>
            <a:r>
              <a:rPr lang="en-US" dirty="0"/>
              <a:t>:  Robot Position </a:t>
            </a:r>
          </a:p>
        </p:txBody>
      </p:sp>
      <p:pic>
        <p:nvPicPr>
          <p:cNvPr id="6" name="Picture 5">
            <a:extLst>
              <a:ext uri="{FF2B5EF4-FFF2-40B4-BE49-F238E27FC236}">
                <a16:creationId xmlns:a16="http://schemas.microsoft.com/office/drawing/2014/main" id="{1C5461CF-6E01-4690-9132-AFB9D19EF9BA}"/>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3832742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87951C4-DC3B-4619-9EC8-46F70BB5A4D2}"/>
              </a:ext>
            </a:extLst>
          </p:cNvPr>
          <p:cNvSpPr>
            <a:spLocks noGrp="1"/>
          </p:cNvSpPr>
          <p:nvPr>
            <p:ph type="subTitle" idx="1"/>
          </p:nvPr>
        </p:nvSpPr>
        <p:spPr/>
        <p:txBody>
          <a:bodyPr/>
          <a:lstStyle/>
          <a:p>
            <a:r>
              <a:rPr lang="en-US" dirty="0"/>
              <a:t>R*-TCH; 2D mode</a:t>
            </a:r>
          </a:p>
        </p:txBody>
      </p:sp>
      <p:sp>
        <p:nvSpPr>
          <p:cNvPr id="3" name="Text Placeholder 2">
            <a:extLst>
              <a:ext uri="{FF2B5EF4-FFF2-40B4-BE49-F238E27FC236}">
                <a16:creationId xmlns:a16="http://schemas.microsoft.com/office/drawing/2014/main" id="{4B06F8E9-F9A8-400B-9F96-F6B12719B869}"/>
              </a:ext>
            </a:extLst>
          </p:cNvPr>
          <p:cNvSpPr>
            <a:spLocks noGrp="1"/>
          </p:cNvSpPr>
          <p:nvPr>
            <p:ph type="body" sz="quarter" idx="13"/>
          </p:nvPr>
        </p:nvSpPr>
        <p:spPr>
          <a:xfrm>
            <a:off x="1163782" y="1431985"/>
            <a:ext cx="3292212" cy="3096883"/>
          </a:xfrm>
        </p:spPr>
        <p:txBody>
          <a:bodyPr/>
          <a:lstStyle/>
          <a:p>
            <a:r>
              <a:rPr lang="en-US" altLang="en-US" dirty="0"/>
              <a:t>TCH macro with 2D mode</a:t>
            </a:r>
          </a:p>
          <a:p>
            <a:pPr lvl="1"/>
            <a:r>
              <a:rPr lang="en-US" altLang="en-US" dirty="0">
                <a:hlinkClick r:id="rId2" action="ppaction://hlinkfile"/>
              </a:rPr>
              <a:t>2touch: </a:t>
            </a:r>
            <a:r>
              <a:rPr lang="en-US" altLang="en-US" dirty="0" err="1">
                <a:hlinkClick r:id="rId2" action="ppaction://hlinkfile"/>
              </a:rPr>
              <a:t>AutoTeach</a:t>
            </a:r>
            <a:endParaRPr lang="en-US" altLang="en-US" dirty="0"/>
          </a:p>
          <a:p>
            <a:pPr lvl="1"/>
            <a:r>
              <a:rPr lang="en-US" altLang="en-US" dirty="0">
                <a:hlinkClick r:id="rId3" action="ppaction://hlinkfile"/>
              </a:rPr>
              <a:t>2touch: Playback</a:t>
            </a:r>
            <a:endParaRPr lang="en-US" dirty="0"/>
          </a:p>
        </p:txBody>
      </p:sp>
      <p:sp>
        <p:nvSpPr>
          <p:cNvPr id="4" name="Text Placeholder 3">
            <a:extLst>
              <a:ext uri="{FF2B5EF4-FFF2-40B4-BE49-F238E27FC236}">
                <a16:creationId xmlns:a16="http://schemas.microsoft.com/office/drawing/2014/main" id="{6858AB1C-84DC-409F-9A62-84E13027AE20}"/>
              </a:ext>
            </a:extLst>
          </p:cNvPr>
          <p:cNvSpPr>
            <a:spLocks noGrp="1"/>
          </p:cNvSpPr>
          <p:nvPr>
            <p:ph type="body" sz="quarter" idx="14"/>
          </p:nvPr>
        </p:nvSpPr>
        <p:spPr/>
        <p:txBody>
          <a:bodyPr/>
          <a:lstStyle/>
          <a:p>
            <a:r>
              <a:rPr lang="en-US" dirty="0"/>
              <a:t>Programming</a:t>
            </a:r>
          </a:p>
        </p:txBody>
      </p:sp>
      <p:pic>
        <p:nvPicPr>
          <p:cNvPr id="5" name="Picture 2">
            <a:extLst>
              <a:ext uri="{FF2B5EF4-FFF2-40B4-BE49-F238E27FC236}">
                <a16:creationId xmlns:a16="http://schemas.microsoft.com/office/drawing/2014/main" id="{9CEF06A3-FD22-4D6E-95FC-6F697F5FE7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0489" y="741870"/>
            <a:ext cx="3344917" cy="419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122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0E35035-8100-4F9D-80E2-D3ADF11D4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42263" y="1324702"/>
            <a:ext cx="4801737" cy="2834501"/>
          </a:xfrm>
          <a:prstGeom prst="rect">
            <a:avLst/>
          </a:prstGeom>
        </p:spPr>
      </p:pic>
      <p:sp>
        <p:nvSpPr>
          <p:cNvPr id="2" name="Subtitle 1">
            <a:extLst>
              <a:ext uri="{FF2B5EF4-FFF2-40B4-BE49-F238E27FC236}">
                <a16:creationId xmlns:a16="http://schemas.microsoft.com/office/drawing/2014/main" id="{1EDB62E2-95F4-4CCA-A7EF-D7C80ACD1F9A}"/>
              </a:ext>
            </a:extLst>
          </p:cNvPr>
          <p:cNvSpPr>
            <a:spLocks noGrp="1"/>
          </p:cNvSpPr>
          <p:nvPr>
            <p:ph type="subTitle" idx="1"/>
          </p:nvPr>
        </p:nvSpPr>
        <p:spPr/>
        <p:txBody>
          <a:bodyPr/>
          <a:lstStyle/>
          <a:p>
            <a:r>
              <a:rPr lang="en-US" dirty="0"/>
              <a:t>R*-TCH; 2D mode</a:t>
            </a:r>
          </a:p>
        </p:txBody>
      </p:sp>
      <p:sp>
        <p:nvSpPr>
          <p:cNvPr id="3" name="Text Placeholder 2">
            <a:extLst>
              <a:ext uri="{FF2B5EF4-FFF2-40B4-BE49-F238E27FC236}">
                <a16:creationId xmlns:a16="http://schemas.microsoft.com/office/drawing/2014/main" id="{075A5C2F-765A-4BA8-AE74-321BD9DAE726}"/>
              </a:ext>
            </a:extLst>
          </p:cNvPr>
          <p:cNvSpPr>
            <a:spLocks noGrp="1"/>
          </p:cNvSpPr>
          <p:nvPr>
            <p:ph type="body" sz="quarter" idx="13"/>
          </p:nvPr>
        </p:nvSpPr>
        <p:spPr>
          <a:xfrm>
            <a:off x="1163782" y="1431985"/>
            <a:ext cx="4209106" cy="3096883"/>
          </a:xfrm>
        </p:spPr>
        <p:txBody>
          <a:bodyPr/>
          <a:lstStyle/>
          <a:p>
            <a:pPr>
              <a:buFont typeface="Arial" panose="020B0604020202020204" pitchFamily="34" charset="0"/>
              <a:buChar char="•"/>
            </a:pPr>
            <a:r>
              <a:rPr lang="en-US" dirty="0"/>
              <a:t>Search Type = 2</a:t>
            </a:r>
          </a:p>
          <a:p>
            <a:pPr>
              <a:buFont typeface="Arial" panose="020B0604020202020204" pitchFamily="34" charset="0"/>
              <a:buChar char="•"/>
            </a:pPr>
            <a:r>
              <a:rPr lang="en-US" dirty="0"/>
              <a:t>Exercise 1:  Adjust “Lap Offset” for different plate thickness</a:t>
            </a:r>
          </a:p>
          <a:p>
            <a:pPr>
              <a:buFont typeface="Arial" panose="020B0604020202020204" pitchFamily="34" charset="0"/>
              <a:buChar char="•"/>
            </a:pPr>
            <a:r>
              <a:rPr lang="en-US" dirty="0"/>
              <a:t>Exercise 2:  Adjust “</a:t>
            </a:r>
            <a:r>
              <a:rPr lang="en-US" dirty="0" err="1"/>
              <a:t>AutoTeach</a:t>
            </a:r>
            <a:r>
              <a:rPr lang="en-US" dirty="0"/>
              <a:t> Offset” for different lap joint sizes</a:t>
            </a:r>
          </a:p>
        </p:txBody>
      </p:sp>
      <p:sp>
        <p:nvSpPr>
          <p:cNvPr id="4" name="Text Placeholder 3">
            <a:extLst>
              <a:ext uri="{FF2B5EF4-FFF2-40B4-BE49-F238E27FC236}">
                <a16:creationId xmlns:a16="http://schemas.microsoft.com/office/drawing/2014/main" id="{FD0ACCE1-A0B7-4574-8BEC-D53A9F40B15E}"/>
              </a:ext>
            </a:extLst>
          </p:cNvPr>
          <p:cNvSpPr>
            <a:spLocks noGrp="1"/>
          </p:cNvSpPr>
          <p:nvPr>
            <p:ph type="body" sz="quarter" idx="14"/>
          </p:nvPr>
        </p:nvSpPr>
        <p:spPr/>
        <p:txBody>
          <a:bodyPr/>
          <a:lstStyle/>
          <a:p>
            <a:r>
              <a:rPr lang="en-US" dirty="0"/>
              <a:t>Setup</a:t>
            </a:r>
          </a:p>
        </p:txBody>
      </p:sp>
      <p:pic>
        <p:nvPicPr>
          <p:cNvPr id="6" name="Picture 5">
            <a:extLst>
              <a:ext uri="{FF2B5EF4-FFF2-40B4-BE49-F238E27FC236}">
                <a16:creationId xmlns:a16="http://schemas.microsoft.com/office/drawing/2014/main" id="{F7CE869C-A861-4B50-B258-85CE3981509E}"/>
              </a:ext>
            </a:extLst>
          </p:cNvPr>
          <p:cNvPicPr>
            <a:picLocks noChangeAspect="1"/>
          </p:cNvPicPr>
          <p:nvPr/>
        </p:nvPicPr>
        <p:blipFill>
          <a:blip r:embed="rId3"/>
          <a:stretch>
            <a:fillRect/>
          </a:stretch>
        </p:blipFill>
        <p:spPr>
          <a:xfrm>
            <a:off x="1067388" y="2801894"/>
            <a:ext cx="3224833" cy="1938524"/>
          </a:xfrm>
          <a:prstGeom prst="rect">
            <a:avLst/>
          </a:prstGeom>
        </p:spPr>
      </p:pic>
      <p:pic>
        <p:nvPicPr>
          <p:cNvPr id="7" name="Picture 6">
            <a:extLst>
              <a:ext uri="{FF2B5EF4-FFF2-40B4-BE49-F238E27FC236}">
                <a16:creationId xmlns:a16="http://schemas.microsoft.com/office/drawing/2014/main" id="{EDD7C0A7-B966-492D-81F2-1F2CBBA1AFA9}"/>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286305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DB62E2-95F4-4CCA-A7EF-D7C80ACD1F9A}"/>
              </a:ext>
            </a:extLst>
          </p:cNvPr>
          <p:cNvSpPr>
            <a:spLocks noGrp="1"/>
          </p:cNvSpPr>
          <p:nvPr>
            <p:ph type="subTitle" idx="1"/>
          </p:nvPr>
        </p:nvSpPr>
        <p:spPr/>
        <p:txBody>
          <a:bodyPr/>
          <a:lstStyle/>
          <a:p>
            <a:r>
              <a:rPr lang="en-US" dirty="0"/>
              <a:t>R*-TCH; 2D mode</a:t>
            </a:r>
          </a:p>
        </p:txBody>
      </p:sp>
      <p:sp>
        <p:nvSpPr>
          <p:cNvPr id="3" name="Text Placeholder 2">
            <a:extLst>
              <a:ext uri="{FF2B5EF4-FFF2-40B4-BE49-F238E27FC236}">
                <a16:creationId xmlns:a16="http://schemas.microsoft.com/office/drawing/2014/main" id="{075A5C2F-765A-4BA8-AE74-321BD9DAE726}"/>
              </a:ext>
            </a:extLst>
          </p:cNvPr>
          <p:cNvSpPr>
            <a:spLocks noGrp="1"/>
          </p:cNvSpPr>
          <p:nvPr>
            <p:ph type="body" sz="quarter" idx="13"/>
          </p:nvPr>
        </p:nvSpPr>
        <p:spPr>
          <a:xfrm>
            <a:off x="1163782" y="1431985"/>
            <a:ext cx="3897168" cy="3367038"/>
          </a:xfrm>
        </p:spPr>
        <p:txBody>
          <a:bodyPr>
            <a:normAutofit lnSpcReduction="10000"/>
          </a:bodyPr>
          <a:lstStyle/>
          <a:p>
            <a:pPr>
              <a:buFont typeface="Arial" panose="020B0604020202020204" pitchFamily="34" charset="0"/>
              <a:buChar char="•"/>
            </a:pPr>
            <a:r>
              <a:rPr lang="en-US" dirty="0"/>
              <a:t>Search Distance [argument of R*-TCH]:  used to define maximum amount of the calculated shift amount, which is based on the distance between “Robot Position 3” and the Detected Location of the seam.</a:t>
            </a:r>
          </a:p>
          <a:p>
            <a:pPr lvl="1">
              <a:buFont typeface="Arial" panose="020B0604020202020204" pitchFamily="34" charset="0"/>
              <a:buChar char="•"/>
            </a:pPr>
            <a:r>
              <a:rPr lang="en-US" dirty="0"/>
              <a:t>If the distance between RP3 and the Detected Location is greater than the value of “Search Distance,” the Maximum Shift Amount Exceeded is set.  An alarm may be generated, or can be disabled (see value of parameters in SETUP section of macro).</a:t>
            </a:r>
          </a:p>
          <a:p>
            <a:pPr>
              <a:buFont typeface="Arial" panose="020B0604020202020204" pitchFamily="34" charset="0"/>
              <a:buChar char="•"/>
            </a:pPr>
            <a:r>
              <a:rPr lang="en-US" dirty="0"/>
              <a:t>Exercise:  adjust and verify that Search Distance can be reduced to tolerate a maximum of +/- 6mm (1/4”) weld seam variation.</a:t>
            </a:r>
          </a:p>
          <a:p>
            <a:pPr lvl="1">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FD0ACCE1-A0B7-4574-8BEC-D53A9F40B15E}"/>
              </a:ext>
            </a:extLst>
          </p:cNvPr>
          <p:cNvSpPr>
            <a:spLocks noGrp="1"/>
          </p:cNvSpPr>
          <p:nvPr>
            <p:ph type="body" sz="quarter" idx="14"/>
          </p:nvPr>
        </p:nvSpPr>
        <p:spPr/>
        <p:txBody>
          <a:bodyPr/>
          <a:lstStyle/>
          <a:p>
            <a:r>
              <a:rPr lang="en-US" dirty="0"/>
              <a:t>Setup</a:t>
            </a:r>
          </a:p>
        </p:txBody>
      </p:sp>
      <p:pic>
        <p:nvPicPr>
          <p:cNvPr id="5" name="Picture 2">
            <a:extLst>
              <a:ext uri="{FF2B5EF4-FFF2-40B4-BE49-F238E27FC236}">
                <a16:creationId xmlns:a16="http://schemas.microsoft.com/office/drawing/2014/main" id="{60E35035-8100-4F9D-80E2-D3ADF11D4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22900" y="679891"/>
            <a:ext cx="3721100" cy="2196593"/>
          </a:xfrm>
          <a:prstGeom prst="rect">
            <a:avLst/>
          </a:prstGeom>
        </p:spPr>
      </p:pic>
      <p:pic>
        <p:nvPicPr>
          <p:cNvPr id="6" name="Picture 5">
            <a:extLst>
              <a:ext uri="{FF2B5EF4-FFF2-40B4-BE49-F238E27FC236}">
                <a16:creationId xmlns:a16="http://schemas.microsoft.com/office/drawing/2014/main" id="{F7CE869C-A861-4B50-B258-85CE3981509E}"/>
              </a:ext>
            </a:extLst>
          </p:cNvPr>
          <p:cNvPicPr>
            <a:picLocks noChangeAspect="1"/>
          </p:cNvPicPr>
          <p:nvPr/>
        </p:nvPicPr>
        <p:blipFill>
          <a:blip r:embed="rId3"/>
          <a:stretch>
            <a:fillRect/>
          </a:stretch>
        </p:blipFill>
        <p:spPr>
          <a:xfrm>
            <a:off x="5243396" y="2876484"/>
            <a:ext cx="3771296" cy="2267016"/>
          </a:xfrm>
          <a:prstGeom prst="rect">
            <a:avLst/>
          </a:prstGeom>
        </p:spPr>
      </p:pic>
      <p:pic>
        <p:nvPicPr>
          <p:cNvPr id="7" name="Picture 6">
            <a:extLst>
              <a:ext uri="{FF2B5EF4-FFF2-40B4-BE49-F238E27FC236}">
                <a16:creationId xmlns:a16="http://schemas.microsoft.com/office/drawing/2014/main" id="{EDD7C0A7-B966-492D-81F2-1F2CBBA1AFA9}"/>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169420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1F13C0ED-42D0-47C8-9718-5576A0E5FC11}"/>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86CEBD68-14B2-4BCD-A6B9-061307A3AD31}"/>
              </a:ext>
            </a:extLst>
          </p:cNvPr>
          <p:cNvSpPr>
            <a:spLocks noGrp="1"/>
          </p:cNvSpPr>
          <p:nvPr>
            <p:ph type="body" sz="quarter" idx="13"/>
          </p:nvPr>
        </p:nvSpPr>
        <p:spPr>
          <a:xfrm>
            <a:off x="1163782" y="1431985"/>
            <a:ext cx="7523018" cy="3162137"/>
          </a:xfrm>
        </p:spPr>
        <p:txBody>
          <a:bodyPr/>
          <a:lstStyle/>
          <a:p>
            <a:r>
              <a:rPr lang="en-US" altLang="en-US" dirty="0"/>
              <a:t>Theory: sensing technologies</a:t>
            </a:r>
          </a:p>
          <a:p>
            <a:pPr lvl="1"/>
            <a:r>
              <a:rPr lang="en-US" altLang="en-US" dirty="0"/>
              <a:t>Seam finding</a:t>
            </a:r>
          </a:p>
          <a:p>
            <a:r>
              <a:rPr lang="en-US" altLang="en-US" dirty="0"/>
              <a:t>Seam Finding</a:t>
            </a:r>
          </a:p>
          <a:p>
            <a:pPr lvl="1"/>
            <a:r>
              <a:rPr lang="en-US" altLang="en-US" dirty="0" err="1"/>
              <a:t>AccuFast</a:t>
            </a:r>
            <a:r>
              <a:rPr lang="en-US" altLang="en-US" dirty="0"/>
              <a:t> setup</a:t>
            </a:r>
          </a:p>
          <a:p>
            <a:pPr lvl="1"/>
            <a:r>
              <a:rPr lang="en-US" altLang="en-US" dirty="0"/>
              <a:t>Macro Job settings</a:t>
            </a:r>
          </a:p>
          <a:p>
            <a:pPr lvl="1"/>
            <a:r>
              <a:rPr lang="en-US" altLang="en-US" dirty="0"/>
              <a:t>Applications</a:t>
            </a:r>
          </a:p>
          <a:p>
            <a:r>
              <a:rPr lang="en-US" altLang="en-US" dirty="0"/>
              <a:t>Seam Tracking</a:t>
            </a:r>
          </a:p>
          <a:p>
            <a:pPr lvl="1"/>
            <a:r>
              <a:rPr lang="en-US" altLang="en-US" dirty="0" err="1"/>
              <a:t>Comarc</a:t>
            </a:r>
            <a:r>
              <a:rPr lang="en-US" altLang="en-US" dirty="0"/>
              <a:t> tuning</a:t>
            </a:r>
          </a:p>
        </p:txBody>
      </p:sp>
      <p:sp>
        <p:nvSpPr>
          <p:cNvPr id="6" name="Text Placeholder 5">
            <a:extLst>
              <a:ext uri="{FF2B5EF4-FFF2-40B4-BE49-F238E27FC236}">
                <a16:creationId xmlns:a16="http://schemas.microsoft.com/office/drawing/2014/main" id="{E13B469B-CB48-449F-AC75-A3F6AC26D07F}"/>
              </a:ext>
            </a:extLst>
          </p:cNvPr>
          <p:cNvSpPr>
            <a:spLocks noGrp="1"/>
          </p:cNvSpPr>
          <p:nvPr>
            <p:ph type="body" sz="quarter" idx="14"/>
          </p:nvPr>
        </p:nvSpPr>
        <p:spPr/>
        <p:txBody>
          <a:bodyPr/>
          <a:lstStyle/>
          <a:p>
            <a:r>
              <a:rPr lang="en-US" dirty="0"/>
              <a:t>Overview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DB62E2-95F4-4CCA-A7EF-D7C80ACD1F9A}"/>
              </a:ext>
            </a:extLst>
          </p:cNvPr>
          <p:cNvSpPr>
            <a:spLocks noGrp="1"/>
          </p:cNvSpPr>
          <p:nvPr>
            <p:ph type="subTitle" idx="1"/>
          </p:nvPr>
        </p:nvSpPr>
        <p:spPr/>
        <p:txBody>
          <a:bodyPr/>
          <a:lstStyle/>
          <a:p>
            <a:r>
              <a:rPr lang="en-US" dirty="0"/>
              <a:t>R*-TCH; 2D mode</a:t>
            </a:r>
          </a:p>
        </p:txBody>
      </p:sp>
      <p:sp>
        <p:nvSpPr>
          <p:cNvPr id="3" name="Text Placeholder 2">
            <a:extLst>
              <a:ext uri="{FF2B5EF4-FFF2-40B4-BE49-F238E27FC236}">
                <a16:creationId xmlns:a16="http://schemas.microsoft.com/office/drawing/2014/main" id="{075A5C2F-765A-4BA8-AE74-321BD9DAE726}"/>
              </a:ext>
            </a:extLst>
          </p:cNvPr>
          <p:cNvSpPr>
            <a:spLocks noGrp="1"/>
          </p:cNvSpPr>
          <p:nvPr>
            <p:ph type="body" sz="quarter" idx="13"/>
          </p:nvPr>
        </p:nvSpPr>
        <p:spPr>
          <a:xfrm>
            <a:off x="1163782" y="1431985"/>
            <a:ext cx="3954318" cy="3355915"/>
          </a:xfrm>
        </p:spPr>
        <p:txBody>
          <a:bodyPr>
            <a:normAutofit/>
          </a:bodyPr>
          <a:lstStyle/>
          <a:p>
            <a:pPr>
              <a:buFont typeface="Arial" panose="020B0604020202020204" pitchFamily="34" charset="0"/>
              <a:buChar char="•"/>
            </a:pPr>
            <a:r>
              <a:rPr lang="en-US" dirty="0"/>
              <a:t>Overall search window is defined by:</a:t>
            </a:r>
          </a:p>
          <a:p>
            <a:pPr lvl="1">
              <a:buFont typeface="Arial" panose="020B0604020202020204" pitchFamily="34" charset="0"/>
              <a:buChar char="•"/>
            </a:pPr>
            <a:r>
              <a:rPr lang="en-US" dirty="0"/>
              <a:t>Maximum vertical search = (Distance between Robot Position 1 and Robot Position 2) + Search Distance </a:t>
            </a:r>
          </a:p>
          <a:p>
            <a:pPr lvl="1">
              <a:buFont typeface="Arial" panose="020B0604020202020204" pitchFamily="34" charset="0"/>
              <a:buChar char="•"/>
            </a:pPr>
            <a:r>
              <a:rPr lang="en-US" dirty="0"/>
              <a:t>Maximum lateral search = (Lateral distance between Robot Position 1 and Robot Position 3) + Search Distance </a:t>
            </a:r>
          </a:p>
          <a:p>
            <a:pPr>
              <a:buFont typeface="Arial" panose="020B0604020202020204" pitchFamily="34" charset="0"/>
              <a:buChar char="•"/>
            </a:pPr>
            <a:r>
              <a:rPr lang="en-US" dirty="0"/>
              <a:t>Exercise 1:  move weld seam location until Max Shift Amount Exceeded is set, then adjust Search Distance so the alarm goes away.</a:t>
            </a:r>
          </a:p>
          <a:p>
            <a:pPr>
              <a:buFont typeface="Arial" panose="020B0604020202020204" pitchFamily="34" charset="0"/>
              <a:buChar char="•"/>
            </a:pPr>
            <a:r>
              <a:rPr lang="en-US" dirty="0"/>
              <a:t>Exercise 2:  use INFORM to skip a weld if Max Shift Exceeded is set. Use the status flag B variable (referenced in the SETUP section)</a:t>
            </a:r>
          </a:p>
        </p:txBody>
      </p:sp>
      <p:sp>
        <p:nvSpPr>
          <p:cNvPr id="4" name="Text Placeholder 3">
            <a:extLst>
              <a:ext uri="{FF2B5EF4-FFF2-40B4-BE49-F238E27FC236}">
                <a16:creationId xmlns:a16="http://schemas.microsoft.com/office/drawing/2014/main" id="{FD0ACCE1-A0B7-4574-8BEC-D53A9F40B15E}"/>
              </a:ext>
            </a:extLst>
          </p:cNvPr>
          <p:cNvSpPr>
            <a:spLocks noGrp="1"/>
          </p:cNvSpPr>
          <p:nvPr>
            <p:ph type="body" sz="quarter" idx="14"/>
          </p:nvPr>
        </p:nvSpPr>
        <p:spPr/>
        <p:txBody>
          <a:bodyPr/>
          <a:lstStyle/>
          <a:p>
            <a:r>
              <a:rPr lang="en-US" dirty="0"/>
              <a:t>Setup</a:t>
            </a:r>
          </a:p>
        </p:txBody>
      </p:sp>
      <p:pic>
        <p:nvPicPr>
          <p:cNvPr id="5" name="Picture 2">
            <a:extLst>
              <a:ext uri="{FF2B5EF4-FFF2-40B4-BE49-F238E27FC236}">
                <a16:creationId xmlns:a16="http://schemas.microsoft.com/office/drawing/2014/main" id="{60E35035-8100-4F9D-80E2-D3ADF11D4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22900" y="679891"/>
            <a:ext cx="3721100" cy="2196593"/>
          </a:xfrm>
          <a:prstGeom prst="rect">
            <a:avLst/>
          </a:prstGeom>
        </p:spPr>
      </p:pic>
      <p:pic>
        <p:nvPicPr>
          <p:cNvPr id="6" name="Picture 5">
            <a:extLst>
              <a:ext uri="{FF2B5EF4-FFF2-40B4-BE49-F238E27FC236}">
                <a16:creationId xmlns:a16="http://schemas.microsoft.com/office/drawing/2014/main" id="{F7CE869C-A861-4B50-B258-85CE3981509E}"/>
              </a:ext>
            </a:extLst>
          </p:cNvPr>
          <p:cNvPicPr>
            <a:picLocks noChangeAspect="1"/>
          </p:cNvPicPr>
          <p:nvPr/>
        </p:nvPicPr>
        <p:blipFill>
          <a:blip r:embed="rId3"/>
          <a:stretch>
            <a:fillRect/>
          </a:stretch>
        </p:blipFill>
        <p:spPr>
          <a:xfrm>
            <a:off x="5238932" y="2876484"/>
            <a:ext cx="3771296" cy="2267016"/>
          </a:xfrm>
          <a:prstGeom prst="rect">
            <a:avLst/>
          </a:prstGeom>
        </p:spPr>
      </p:pic>
      <p:pic>
        <p:nvPicPr>
          <p:cNvPr id="7" name="Picture 6">
            <a:extLst>
              <a:ext uri="{FF2B5EF4-FFF2-40B4-BE49-F238E27FC236}">
                <a16:creationId xmlns:a16="http://schemas.microsoft.com/office/drawing/2014/main" id="{EDD7C0A7-B966-492D-81F2-1F2CBBA1AFA9}"/>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1757916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73B6A91-5232-4753-AC44-805C39C19647}"/>
              </a:ext>
            </a:extLst>
          </p:cNvPr>
          <p:cNvSpPr>
            <a:spLocks noGrp="1"/>
          </p:cNvSpPr>
          <p:nvPr>
            <p:ph type="subTitle" idx="1"/>
          </p:nvPr>
        </p:nvSpPr>
        <p:spPr/>
        <p:txBody>
          <a:bodyPr/>
          <a:lstStyle/>
          <a:p>
            <a:r>
              <a:rPr lang="en-US" dirty="0"/>
              <a:t>R*-TCH; 2D mode</a:t>
            </a:r>
          </a:p>
          <a:p>
            <a:endParaRPr lang="en-US" dirty="0"/>
          </a:p>
        </p:txBody>
      </p:sp>
      <p:sp>
        <p:nvSpPr>
          <p:cNvPr id="3" name="Text Placeholder 2">
            <a:extLst>
              <a:ext uri="{FF2B5EF4-FFF2-40B4-BE49-F238E27FC236}">
                <a16:creationId xmlns:a16="http://schemas.microsoft.com/office/drawing/2014/main" id="{763043B4-FB9B-4489-8578-8ED1096DA346}"/>
              </a:ext>
            </a:extLst>
          </p:cNvPr>
          <p:cNvSpPr>
            <a:spLocks noGrp="1"/>
          </p:cNvSpPr>
          <p:nvPr>
            <p:ph type="body" sz="quarter" idx="13"/>
          </p:nvPr>
        </p:nvSpPr>
        <p:spPr/>
        <p:txBody>
          <a:bodyPr>
            <a:normAutofit lnSpcReduction="10000"/>
          </a:bodyPr>
          <a:lstStyle/>
          <a:p>
            <a:r>
              <a:rPr lang="en-US" dirty="0"/>
              <a:t>Touch Sensing examples:  </a:t>
            </a:r>
            <a:r>
              <a:rPr lang="en-US" dirty="0">
                <a:hlinkClick r:id="rId2" action="ppaction://hlinkfile"/>
              </a:rPr>
              <a:t>touch sensing  R1-TCH  2D w/ weld path</a:t>
            </a:r>
            <a:endParaRPr lang="en-US" dirty="0"/>
          </a:p>
          <a:p>
            <a:pPr lvl="1"/>
            <a:r>
              <a:rPr lang="en-US" dirty="0"/>
              <a:t>Flat surface – R1-TCH (1TCH mode)</a:t>
            </a:r>
          </a:p>
          <a:p>
            <a:pPr lvl="1"/>
            <a:r>
              <a:rPr lang="en-US" dirty="0"/>
              <a:t>T Joint – R1-TCH (2TCH mode).  </a:t>
            </a:r>
          </a:p>
          <a:p>
            <a:pPr lvl="1"/>
            <a:r>
              <a:rPr lang="en-US" dirty="0"/>
              <a:t>6mm Lap – R1-TCH</a:t>
            </a:r>
          </a:p>
          <a:p>
            <a:pPr lvl="1"/>
            <a:r>
              <a:rPr lang="en-US" dirty="0"/>
              <a:t>2mm Lap, galvanized – R1-TCH</a:t>
            </a:r>
          </a:p>
          <a:p>
            <a:pPr marL="173038" lvl="1" indent="0">
              <a:buNone/>
            </a:pPr>
            <a:endParaRPr lang="en-US" dirty="0"/>
          </a:p>
          <a:p>
            <a:r>
              <a:rPr lang="en-US" dirty="0" err="1"/>
              <a:t>AccuFast</a:t>
            </a:r>
            <a:r>
              <a:rPr lang="en-US" dirty="0"/>
              <a:t> examples:  </a:t>
            </a:r>
            <a:r>
              <a:rPr lang="en-US" dirty="0" err="1">
                <a:hlinkClick r:id="rId3" action="ppaction://hlinkfile"/>
              </a:rPr>
              <a:t>accufast</a:t>
            </a:r>
            <a:r>
              <a:rPr lang="en-US" dirty="0">
                <a:hlinkClick r:id="rId3" action="ppaction://hlinkfile"/>
              </a:rPr>
              <a:t>  R1-TCH</a:t>
            </a:r>
            <a:endParaRPr lang="en-US" dirty="0"/>
          </a:p>
          <a:p>
            <a:pPr lvl="1"/>
            <a:r>
              <a:rPr lang="en-US" dirty="0"/>
              <a:t>Edge of thin plate (</a:t>
            </a:r>
            <a:r>
              <a:rPr lang="en-US" dirty="0" err="1"/>
              <a:t>AutoTeach</a:t>
            </a:r>
            <a:r>
              <a:rPr lang="en-US" dirty="0"/>
              <a:t>=1) and Edge of thick plate (</a:t>
            </a:r>
            <a:r>
              <a:rPr lang="en-US" dirty="0" err="1"/>
              <a:t>AutoTeach</a:t>
            </a:r>
            <a:r>
              <a:rPr lang="en-US" dirty="0"/>
              <a:t>=2) – R1-TCH</a:t>
            </a:r>
          </a:p>
          <a:p>
            <a:pPr lvl="1"/>
            <a:r>
              <a:rPr lang="en-US" dirty="0"/>
              <a:t>Thin Lap – R1-TCH</a:t>
            </a:r>
          </a:p>
          <a:p>
            <a:pPr lvl="1"/>
            <a:r>
              <a:rPr lang="en-US" dirty="0"/>
              <a:t>Go/no-go, hole in plate – R1-TCH</a:t>
            </a:r>
          </a:p>
          <a:p>
            <a:pPr lvl="1"/>
            <a:r>
              <a:rPr lang="en-US" dirty="0"/>
              <a:t>Tube-to-tube, using side of laser beam – R1-TCH</a:t>
            </a:r>
          </a:p>
          <a:p>
            <a:endParaRPr lang="en-US" dirty="0"/>
          </a:p>
          <a:p>
            <a:endParaRPr lang="en-US" dirty="0"/>
          </a:p>
        </p:txBody>
      </p:sp>
      <p:sp>
        <p:nvSpPr>
          <p:cNvPr id="4" name="Text Placeholder 3">
            <a:extLst>
              <a:ext uri="{FF2B5EF4-FFF2-40B4-BE49-F238E27FC236}">
                <a16:creationId xmlns:a16="http://schemas.microsoft.com/office/drawing/2014/main" id="{25DB1A8D-B0D6-47A3-BD39-D39A37A963C4}"/>
              </a:ext>
            </a:extLst>
          </p:cNvPr>
          <p:cNvSpPr>
            <a:spLocks noGrp="1"/>
          </p:cNvSpPr>
          <p:nvPr>
            <p:ph type="body" sz="quarter" idx="14"/>
          </p:nvPr>
        </p:nvSpPr>
        <p:spPr/>
        <p:txBody>
          <a:bodyPr/>
          <a:lstStyle/>
          <a:p>
            <a:r>
              <a:rPr lang="en-US" dirty="0"/>
              <a:t>Programming; Application</a:t>
            </a:r>
          </a:p>
        </p:txBody>
      </p:sp>
      <p:pic>
        <p:nvPicPr>
          <p:cNvPr id="5" name="Picture 4">
            <a:extLst>
              <a:ext uri="{FF2B5EF4-FFF2-40B4-BE49-F238E27FC236}">
                <a16:creationId xmlns:a16="http://schemas.microsoft.com/office/drawing/2014/main" id="{5AE2A680-3745-44C5-BF1A-689A79B5928F}"/>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3514339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55E2B9-34A5-410B-95D6-F1F6E2160023}"/>
              </a:ext>
            </a:extLst>
          </p:cNvPr>
          <p:cNvSpPr>
            <a:spLocks noGrp="1"/>
          </p:cNvSpPr>
          <p:nvPr>
            <p:ph type="subTitle" idx="1"/>
          </p:nvPr>
        </p:nvSpPr>
        <p:spPr/>
        <p:txBody>
          <a:bodyPr/>
          <a:lstStyle/>
          <a:p>
            <a:r>
              <a:rPr lang="en-US" dirty="0"/>
              <a:t>R*-EDGE</a:t>
            </a:r>
          </a:p>
        </p:txBody>
      </p:sp>
      <p:sp>
        <p:nvSpPr>
          <p:cNvPr id="4" name="Text Placeholder 3">
            <a:extLst>
              <a:ext uri="{FF2B5EF4-FFF2-40B4-BE49-F238E27FC236}">
                <a16:creationId xmlns:a16="http://schemas.microsoft.com/office/drawing/2014/main" id="{E0E1A515-611C-4D16-8AE6-7A51147C2342}"/>
              </a:ext>
            </a:extLst>
          </p:cNvPr>
          <p:cNvSpPr>
            <a:spLocks noGrp="1"/>
          </p:cNvSpPr>
          <p:nvPr>
            <p:ph type="body" sz="quarter" idx="14"/>
          </p:nvPr>
        </p:nvSpPr>
        <p:spPr/>
        <p:txBody>
          <a:bodyPr/>
          <a:lstStyle/>
          <a:p>
            <a:r>
              <a:rPr lang="en-US" dirty="0"/>
              <a:t>Programming</a:t>
            </a:r>
          </a:p>
        </p:txBody>
      </p:sp>
      <p:pic>
        <p:nvPicPr>
          <p:cNvPr id="5" name="Picture 4">
            <a:extLst>
              <a:ext uri="{FF2B5EF4-FFF2-40B4-BE49-F238E27FC236}">
                <a16:creationId xmlns:a16="http://schemas.microsoft.com/office/drawing/2014/main" id="{9371B46B-F3CF-4011-B0FF-AADD9CBA343E}"/>
              </a:ext>
            </a:extLst>
          </p:cNvPr>
          <p:cNvPicPr>
            <a:picLocks noChangeAspect="1"/>
          </p:cNvPicPr>
          <p:nvPr/>
        </p:nvPicPr>
        <p:blipFill>
          <a:blip r:embed="rId2"/>
          <a:stretch>
            <a:fillRect/>
          </a:stretch>
        </p:blipFill>
        <p:spPr>
          <a:xfrm>
            <a:off x="1796757" y="3428738"/>
            <a:ext cx="6525150" cy="1714762"/>
          </a:xfrm>
          <a:prstGeom prst="rect">
            <a:avLst/>
          </a:prstGeom>
        </p:spPr>
      </p:pic>
      <p:pic>
        <p:nvPicPr>
          <p:cNvPr id="6" name="Picture 5">
            <a:extLst>
              <a:ext uri="{FF2B5EF4-FFF2-40B4-BE49-F238E27FC236}">
                <a16:creationId xmlns:a16="http://schemas.microsoft.com/office/drawing/2014/main" id="{ECA8C141-D2E6-4BD3-8220-C24D0829D710}"/>
              </a:ext>
            </a:extLst>
          </p:cNvPr>
          <p:cNvPicPr>
            <a:picLocks noChangeAspect="1"/>
          </p:cNvPicPr>
          <p:nvPr/>
        </p:nvPicPr>
        <p:blipFill>
          <a:blip r:embed="rId3"/>
          <a:stretch>
            <a:fillRect/>
          </a:stretch>
        </p:blipFill>
        <p:spPr>
          <a:xfrm>
            <a:off x="2994209" y="854418"/>
            <a:ext cx="3862164" cy="2318748"/>
          </a:xfrm>
          <a:prstGeom prst="rect">
            <a:avLst/>
          </a:prstGeom>
        </p:spPr>
      </p:pic>
    </p:spTree>
    <p:extLst>
      <p:ext uri="{BB962C8B-B14F-4D97-AF65-F5344CB8AC3E}">
        <p14:creationId xmlns:p14="http://schemas.microsoft.com/office/powerpoint/2010/main" val="2774177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55E2B9-34A5-410B-95D6-F1F6E2160023}"/>
              </a:ext>
            </a:extLst>
          </p:cNvPr>
          <p:cNvSpPr>
            <a:spLocks noGrp="1"/>
          </p:cNvSpPr>
          <p:nvPr>
            <p:ph type="subTitle" idx="1"/>
          </p:nvPr>
        </p:nvSpPr>
        <p:spPr/>
        <p:txBody>
          <a:bodyPr/>
          <a:lstStyle/>
          <a:p>
            <a:r>
              <a:rPr lang="en-US" dirty="0"/>
              <a:t>R*-EDGE</a:t>
            </a:r>
          </a:p>
        </p:txBody>
      </p:sp>
      <p:sp>
        <p:nvSpPr>
          <p:cNvPr id="4" name="Text Placeholder 3">
            <a:extLst>
              <a:ext uri="{FF2B5EF4-FFF2-40B4-BE49-F238E27FC236}">
                <a16:creationId xmlns:a16="http://schemas.microsoft.com/office/drawing/2014/main" id="{E0E1A515-611C-4D16-8AE6-7A51147C2342}"/>
              </a:ext>
            </a:extLst>
          </p:cNvPr>
          <p:cNvSpPr>
            <a:spLocks noGrp="1"/>
          </p:cNvSpPr>
          <p:nvPr>
            <p:ph type="body" sz="quarter" idx="14"/>
          </p:nvPr>
        </p:nvSpPr>
        <p:spPr/>
        <p:txBody>
          <a:bodyPr/>
          <a:lstStyle/>
          <a:p>
            <a:r>
              <a:rPr lang="en-US" dirty="0"/>
              <a:t>Programming</a:t>
            </a:r>
          </a:p>
        </p:txBody>
      </p:sp>
      <p:pic>
        <p:nvPicPr>
          <p:cNvPr id="5" name="Picture 5">
            <a:extLst>
              <a:ext uri="{FF2B5EF4-FFF2-40B4-BE49-F238E27FC236}">
                <a16:creationId xmlns:a16="http://schemas.microsoft.com/office/drawing/2014/main" id="{09DA96E8-D29F-421D-A07D-2E52FB9E84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824" t="28967" r="15475" b="26389"/>
          <a:stretch>
            <a:fillRect/>
          </a:stretch>
        </p:blipFill>
        <p:spPr bwMode="auto">
          <a:xfrm>
            <a:off x="4278740" y="799009"/>
            <a:ext cx="4865260" cy="218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E4646E84-1138-43A0-8D98-2BF105F2D6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73" t="37897" r="15179" b="21626"/>
          <a:stretch>
            <a:fillRect/>
          </a:stretch>
        </p:blipFill>
        <p:spPr bwMode="auto">
          <a:xfrm>
            <a:off x="1216632" y="2923945"/>
            <a:ext cx="5494738" cy="2219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870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55E2B9-34A5-410B-95D6-F1F6E2160023}"/>
              </a:ext>
            </a:extLst>
          </p:cNvPr>
          <p:cNvSpPr>
            <a:spLocks noGrp="1"/>
          </p:cNvSpPr>
          <p:nvPr>
            <p:ph type="subTitle" idx="1"/>
          </p:nvPr>
        </p:nvSpPr>
        <p:spPr/>
        <p:txBody>
          <a:bodyPr/>
          <a:lstStyle/>
          <a:p>
            <a:r>
              <a:rPr lang="en-US" dirty="0"/>
              <a:t>R*-EDGE</a:t>
            </a:r>
          </a:p>
        </p:txBody>
      </p:sp>
      <p:sp>
        <p:nvSpPr>
          <p:cNvPr id="3" name="Text Placeholder 2">
            <a:extLst>
              <a:ext uri="{FF2B5EF4-FFF2-40B4-BE49-F238E27FC236}">
                <a16:creationId xmlns:a16="http://schemas.microsoft.com/office/drawing/2014/main" id="{F3BF3F14-44AF-449A-8119-769AB63A37D6}"/>
              </a:ext>
            </a:extLst>
          </p:cNvPr>
          <p:cNvSpPr>
            <a:spLocks noGrp="1"/>
          </p:cNvSpPr>
          <p:nvPr>
            <p:ph type="body" sz="quarter" idx="13"/>
          </p:nvPr>
        </p:nvSpPr>
        <p:spPr/>
        <p:txBody>
          <a:bodyPr/>
          <a:lstStyle/>
          <a:p>
            <a:r>
              <a:rPr lang="en-US" altLang="en-US" dirty="0"/>
              <a:t>EDGE routine</a:t>
            </a:r>
          </a:p>
          <a:p>
            <a:pPr lvl="1"/>
            <a:r>
              <a:rPr lang="en-US" altLang="en-US" dirty="0"/>
              <a:t>Mode 0</a:t>
            </a:r>
          </a:p>
          <a:p>
            <a:pPr lvl="2"/>
            <a:r>
              <a:rPr lang="en-US" altLang="en-US" dirty="0"/>
              <a:t>Touch sensing</a:t>
            </a:r>
          </a:p>
          <a:p>
            <a:pPr lvl="2"/>
            <a:r>
              <a:rPr lang="en-US" altLang="en-US" dirty="0"/>
              <a:t>2D detection</a:t>
            </a:r>
          </a:p>
          <a:p>
            <a:endParaRPr lang="en-US" dirty="0"/>
          </a:p>
        </p:txBody>
      </p:sp>
      <p:sp>
        <p:nvSpPr>
          <p:cNvPr id="4" name="Text Placeholder 3">
            <a:extLst>
              <a:ext uri="{FF2B5EF4-FFF2-40B4-BE49-F238E27FC236}">
                <a16:creationId xmlns:a16="http://schemas.microsoft.com/office/drawing/2014/main" id="{E0E1A515-611C-4D16-8AE6-7A51147C2342}"/>
              </a:ext>
            </a:extLst>
          </p:cNvPr>
          <p:cNvSpPr>
            <a:spLocks noGrp="1"/>
          </p:cNvSpPr>
          <p:nvPr>
            <p:ph type="body" sz="quarter" idx="14"/>
          </p:nvPr>
        </p:nvSpPr>
        <p:spPr/>
        <p:txBody>
          <a:bodyPr/>
          <a:lstStyle/>
          <a:p>
            <a:r>
              <a:rPr lang="en-US" dirty="0"/>
              <a:t>Programming</a:t>
            </a:r>
          </a:p>
        </p:txBody>
      </p:sp>
      <p:pic>
        <p:nvPicPr>
          <p:cNvPr id="7" name="Picture 2">
            <a:extLst>
              <a:ext uri="{FF2B5EF4-FFF2-40B4-BE49-F238E27FC236}">
                <a16:creationId xmlns:a16="http://schemas.microsoft.com/office/drawing/2014/main" id="{332E0795-F002-4BB6-BD70-9E99D8677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778" y="763475"/>
            <a:ext cx="5112222" cy="343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a:extLst>
              <a:ext uri="{FF2B5EF4-FFF2-40B4-BE49-F238E27FC236}">
                <a16:creationId xmlns:a16="http://schemas.microsoft.com/office/drawing/2014/main" id="{FB5E04A1-E192-4F2B-B374-88EF567B5E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24" t="28967" r="15475" b="26389"/>
          <a:stretch>
            <a:fillRect/>
          </a:stretch>
        </p:blipFill>
        <p:spPr bwMode="auto">
          <a:xfrm>
            <a:off x="1487606" y="3419663"/>
            <a:ext cx="3486250" cy="156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0748881-58D4-44F9-BDC8-3D031D1B889E}"/>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4220171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55E2B9-34A5-410B-95D6-F1F6E2160023}"/>
              </a:ext>
            </a:extLst>
          </p:cNvPr>
          <p:cNvSpPr>
            <a:spLocks noGrp="1"/>
          </p:cNvSpPr>
          <p:nvPr>
            <p:ph type="subTitle" idx="1"/>
          </p:nvPr>
        </p:nvSpPr>
        <p:spPr/>
        <p:txBody>
          <a:bodyPr/>
          <a:lstStyle/>
          <a:p>
            <a:r>
              <a:rPr lang="en-US" dirty="0"/>
              <a:t>R*-EDGE</a:t>
            </a:r>
          </a:p>
        </p:txBody>
      </p:sp>
      <p:sp>
        <p:nvSpPr>
          <p:cNvPr id="3" name="Text Placeholder 2">
            <a:extLst>
              <a:ext uri="{FF2B5EF4-FFF2-40B4-BE49-F238E27FC236}">
                <a16:creationId xmlns:a16="http://schemas.microsoft.com/office/drawing/2014/main" id="{F3BF3F14-44AF-449A-8119-769AB63A37D6}"/>
              </a:ext>
            </a:extLst>
          </p:cNvPr>
          <p:cNvSpPr>
            <a:spLocks noGrp="1"/>
          </p:cNvSpPr>
          <p:nvPr>
            <p:ph type="body" sz="quarter" idx="13"/>
          </p:nvPr>
        </p:nvSpPr>
        <p:spPr/>
        <p:txBody>
          <a:bodyPr/>
          <a:lstStyle/>
          <a:p>
            <a:r>
              <a:rPr lang="en-US" altLang="en-US" dirty="0"/>
              <a:t>EDGE routine</a:t>
            </a:r>
          </a:p>
          <a:p>
            <a:pPr lvl="1"/>
            <a:r>
              <a:rPr lang="en-US" altLang="en-US" dirty="0"/>
              <a:t>Mode 1</a:t>
            </a:r>
          </a:p>
          <a:p>
            <a:pPr lvl="2"/>
            <a:r>
              <a:rPr lang="en-US" altLang="en-US" dirty="0" err="1"/>
              <a:t>AccuFast</a:t>
            </a:r>
            <a:endParaRPr lang="en-US" altLang="en-US" dirty="0"/>
          </a:p>
          <a:p>
            <a:pPr lvl="2"/>
            <a:r>
              <a:rPr lang="en-US" altLang="en-US" dirty="0"/>
              <a:t>2D detection</a:t>
            </a:r>
          </a:p>
          <a:p>
            <a:endParaRPr lang="en-US" dirty="0"/>
          </a:p>
        </p:txBody>
      </p:sp>
      <p:sp>
        <p:nvSpPr>
          <p:cNvPr id="4" name="Text Placeholder 3">
            <a:extLst>
              <a:ext uri="{FF2B5EF4-FFF2-40B4-BE49-F238E27FC236}">
                <a16:creationId xmlns:a16="http://schemas.microsoft.com/office/drawing/2014/main" id="{E0E1A515-611C-4D16-8AE6-7A51147C2342}"/>
              </a:ext>
            </a:extLst>
          </p:cNvPr>
          <p:cNvSpPr>
            <a:spLocks noGrp="1"/>
          </p:cNvSpPr>
          <p:nvPr>
            <p:ph type="body" sz="quarter" idx="14"/>
          </p:nvPr>
        </p:nvSpPr>
        <p:spPr/>
        <p:txBody>
          <a:bodyPr/>
          <a:lstStyle/>
          <a:p>
            <a:r>
              <a:rPr lang="en-US" dirty="0"/>
              <a:t>Programming</a:t>
            </a:r>
          </a:p>
        </p:txBody>
      </p:sp>
      <p:pic>
        <p:nvPicPr>
          <p:cNvPr id="5" name="Picture 2">
            <a:extLst>
              <a:ext uri="{FF2B5EF4-FFF2-40B4-BE49-F238E27FC236}">
                <a16:creationId xmlns:a16="http://schemas.microsoft.com/office/drawing/2014/main" id="{BA31013D-06F6-4EFE-8688-054495283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852" y="850481"/>
            <a:ext cx="4945148" cy="354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075C8AED-6AFB-45DC-B692-0FD847D59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673" t="37897" r="15179" b="21626"/>
          <a:stretch>
            <a:fillRect/>
          </a:stretch>
        </p:blipFill>
        <p:spPr bwMode="auto">
          <a:xfrm>
            <a:off x="1782038" y="3384645"/>
            <a:ext cx="3565807" cy="144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24391911-6D63-4147-90A9-29D0AE0A63F2}"/>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175393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55E2B9-34A5-410B-95D6-F1F6E2160023}"/>
              </a:ext>
            </a:extLst>
          </p:cNvPr>
          <p:cNvSpPr>
            <a:spLocks noGrp="1"/>
          </p:cNvSpPr>
          <p:nvPr>
            <p:ph type="subTitle" idx="1"/>
          </p:nvPr>
        </p:nvSpPr>
        <p:spPr/>
        <p:txBody>
          <a:bodyPr/>
          <a:lstStyle/>
          <a:p>
            <a:r>
              <a:rPr lang="en-US" dirty="0"/>
              <a:t>R*-EDGE</a:t>
            </a:r>
          </a:p>
        </p:txBody>
      </p:sp>
      <p:sp>
        <p:nvSpPr>
          <p:cNvPr id="3" name="Text Placeholder 2">
            <a:extLst>
              <a:ext uri="{FF2B5EF4-FFF2-40B4-BE49-F238E27FC236}">
                <a16:creationId xmlns:a16="http://schemas.microsoft.com/office/drawing/2014/main" id="{F3BF3F14-44AF-449A-8119-769AB63A37D6}"/>
              </a:ext>
            </a:extLst>
          </p:cNvPr>
          <p:cNvSpPr>
            <a:spLocks noGrp="1"/>
          </p:cNvSpPr>
          <p:nvPr>
            <p:ph type="body" sz="quarter" idx="13"/>
          </p:nvPr>
        </p:nvSpPr>
        <p:spPr/>
        <p:txBody>
          <a:bodyPr/>
          <a:lstStyle/>
          <a:p>
            <a:r>
              <a:rPr lang="en-US" altLang="en-US" dirty="0"/>
              <a:t>EDGE routine</a:t>
            </a:r>
          </a:p>
          <a:p>
            <a:pPr lvl="1"/>
            <a:r>
              <a:rPr lang="en-US" altLang="en-US" dirty="0"/>
              <a:t>Mode 2 (Mode 3 = </a:t>
            </a:r>
            <a:r>
              <a:rPr lang="en-US" altLang="en-US" dirty="0" err="1"/>
              <a:t>AccuFast</a:t>
            </a:r>
            <a:r>
              <a:rPr lang="en-US" altLang="en-US" dirty="0"/>
              <a:t>)</a:t>
            </a:r>
          </a:p>
          <a:p>
            <a:pPr lvl="2"/>
            <a:r>
              <a:rPr lang="en-US" altLang="en-US" dirty="0"/>
              <a:t>Touch sensing</a:t>
            </a:r>
          </a:p>
          <a:p>
            <a:pPr lvl="2"/>
            <a:r>
              <a:rPr lang="en-US" altLang="en-US" dirty="0"/>
              <a:t>Gap measurement mode</a:t>
            </a:r>
          </a:p>
          <a:p>
            <a:pPr lvl="2"/>
            <a:r>
              <a:rPr lang="en-US" altLang="en-US" dirty="0"/>
              <a:t>2D detection</a:t>
            </a:r>
          </a:p>
          <a:p>
            <a:pPr lvl="1"/>
            <a:r>
              <a:rPr lang="en-US" altLang="en-US" dirty="0"/>
              <a:t>Adaptive Welding</a:t>
            </a:r>
          </a:p>
          <a:p>
            <a:pPr lvl="2"/>
            <a:r>
              <a:rPr lang="en-US" altLang="en-US" dirty="0"/>
              <a:t>WVADJ instruction</a:t>
            </a:r>
          </a:p>
          <a:p>
            <a:endParaRPr lang="en-US" dirty="0"/>
          </a:p>
        </p:txBody>
      </p:sp>
      <p:sp>
        <p:nvSpPr>
          <p:cNvPr id="4" name="Text Placeholder 3">
            <a:extLst>
              <a:ext uri="{FF2B5EF4-FFF2-40B4-BE49-F238E27FC236}">
                <a16:creationId xmlns:a16="http://schemas.microsoft.com/office/drawing/2014/main" id="{E0E1A515-611C-4D16-8AE6-7A51147C2342}"/>
              </a:ext>
            </a:extLst>
          </p:cNvPr>
          <p:cNvSpPr>
            <a:spLocks noGrp="1"/>
          </p:cNvSpPr>
          <p:nvPr>
            <p:ph type="body" sz="quarter" idx="14"/>
          </p:nvPr>
        </p:nvSpPr>
        <p:spPr/>
        <p:txBody>
          <a:bodyPr/>
          <a:lstStyle/>
          <a:p>
            <a:r>
              <a:rPr lang="en-US" dirty="0"/>
              <a:t>Programming</a:t>
            </a:r>
          </a:p>
        </p:txBody>
      </p:sp>
      <p:pic>
        <p:nvPicPr>
          <p:cNvPr id="5" name="Picture 2">
            <a:extLst>
              <a:ext uri="{FF2B5EF4-FFF2-40B4-BE49-F238E27FC236}">
                <a16:creationId xmlns:a16="http://schemas.microsoft.com/office/drawing/2014/main" id="{A251BA3D-A839-4A2D-92E4-F67DC153A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029" y="954836"/>
            <a:ext cx="4838971" cy="36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780C25AF-C269-49CF-A81A-C9EFB579FC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262" t="32541" r="28125" b="23215"/>
          <a:stretch>
            <a:fillRect/>
          </a:stretch>
        </p:blipFill>
        <p:spPr bwMode="auto">
          <a:xfrm>
            <a:off x="2239757" y="3294623"/>
            <a:ext cx="2816793" cy="171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10FCD35-B15D-4ADC-B8CB-6B05231E65F9}"/>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25282479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55E2B9-34A5-410B-95D6-F1F6E2160023}"/>
              </a:ext>
            </a:extLst>
          </p:cNvPr>
          <p:cNvSpPr>
            <a:spLocks noGrp="1"/>
          </p:cNvSpPr>
          <p:nvPr>
            <p:ph type="subTitle" idx="1"/>
          </p:nvPr>
        </p:nvSpPr>
        <p:spPr/>
        <p:txBody>
          <a:bodyPr/>
          <a:lstStyle/>
          <a:p>
            <a:r>
              <a:rPr lang="en-US" dirty="0"/>
              <a:t>R*-EDGE</a:t>
            </a:r>
          </a:p>
        </p:txBody>
      </p:sp>
      <p:sp>
        <p:nvSpPr>
          <p:cNvPr id="3" name="Text Placeholder 2">
            <a:extLst>
              <a:ext uri="{FF2B5EF4-FFF2-40B4-BE49-F238E27FC236}">
                <a16:creationId xmlns:a16="http://schemas.microsoft.com/office/drawing/2014/main" id="{F3BF3F14-44AF-449A-8119-769AB63A37D6}"/>
              </a:ext>
            </a:extLst>
          </p:cNvPr>
          <p:cNvSpPr>
            <a:spLocks noGrp="1"/>
          </p:cNvSpPr>
          <p:nvPr>
            <p:ph type="body" sz="quarter" idx="13"/>
          </p:nvPr>
        </p:nvSpPr>
        <p:spPr/>
        <p:txBody>
          <a:bodyPr/>
          <a:lstStyle/>
          <a:p>
            <a:r>
              <a:rPr lang="en-US" altLang="en-US" dirty="0"/>
              <a:t>EDGE routine</a:t>
            </a:r>
          </a:p>
          <a:p>
            <a:pPr lvl="1"/>
            <a:r>
              <a:rPr lang="en-US" altLang="en-US" dirty="0"/>
              <a:t>Mode 4 (Mode 5 = </a:t>
            </a:r>
            <a:r>
              <a:rPr lang="en-US" altLang="en-US" dirty="0" err="1"/>
              <a:t>AccuFast</a:t>
            </a:r>
            <a:r>
              <a:rPr lang="en-US" altLang="en-US" dirty="0"/>
              <a:t>)</a:t>
            </a:r>
          </a:p>
          <a:p>
            <a:pPr lvl="2"/>
            <a:r>
              <a:rPr lang="en-US" altLang="en-US" dirty="0"/>
              <a:t>Touch sensing</a:t>
            </a:r>
          </a:p>
          <a:p>
            <a:pPr lvl="2"/>
            <a:r>
              <a:rPr lang="en-US" altLang="en-US" dirty="0"/>
              <a:t>2D w/ Plane-detection mode</a:t>
            </a:r>
            <a:endParaRPr lang="en-US" dirty="0"/>
          </a:p>
        </p:txBody>
      </p:sp>
      <p:sp>
        <p:nvSpPr>
          <p:cNvPr id="4" name="Text Placeholder 3">
            <a:extLst>
              <a:ext uri="{FF2B5EF4-FFF2-40B4-BE49-F238E27FC236}">
                <a16:creationId xmlns:a16="http://schemas.microsoft.com/office/drawing/2014/main" id="{E0E1A515-611C-4D16-8AE6-7A51147C2342}"/>
              </a:ext>
            </a:extLst>
          </p:cNvPr>
          <p:cNvSpPr>
            <a:spLocks noGrp="1"/>
          </p:cNvSpPr>
          <p:nvPr>
            <p:ph type="body" sz="quarter" idx="14"/>
          </p:nvPr>
        </p:nvSpPr>
        <p:spPr/>
        <p:txBody>
          <a:bodyPr/>
          <a:lstStyle/>
          <a:p>
            <a:r>
              <a:rPr lang="en-US" dirty="0"/>
              <a:t>Programming</a:t>
            </a:r>
          </a:p>
        </p:txBody>
      </p:sp>
      <p:pic>
        <p:nvPicPr>
          <p:cNvPr id="5" name="Picture 2">
            <a:extLst>
              <a:ext uri="{FF2B5EF4-FFF2-40B4-BE49-F238E27FC236}">
                <a16:creationId xmlns:a16="http://schemas.microsoft.com/office/drawing/2014/main" id="{F4628576-DF57-4870-9329-734634281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75" y="763475"/>
            <a:ext cx="4365625" cy="3860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AA8D2D2A-6A6D-4CCE-B786-DE7D4A8EA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32" t="31944" r="19940" b="30556"/>
          <a:stretch>
            <a:fillRect/>
          </a:stretch>
        </p:blipFill>
        <p:spPr bwMode="auto">
          <a:xfrm>
            <a:off x="1692592" y="3268639"/>
            <a:ext cx="3486631" cy="15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7A40AFD-2C3F-470E-B690-DE3FB2398009}"/>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1394983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DB62E2-95F4-4CCA-A7EF-D7C80ACD1F9A}"/>
              </a:ext>
            </a:extLst>
          </p:cNvPr>
          <p:cNvSpPr>
            <a:spLocks noGrp="1"/>
          </p:cNvSpPr>
          <p:nvPr>
            <p:ph type="subTitle" idx="1"/>
          </p:nvPr>
        </p:nvSpPr>
        <p:spPr/>
        <p:txBody>
          <a:bodyPr/>
          <a:lstStyle/>
          <a:p>
            <a:r>
              <a:rPr lang="en-US"/>
              <a:t>R*-EDGE</a:t>
            </a:r>
            <a:endParaRPr lang="en-US" dirty="0"/>
          </a:p>
        </p:txBody>
      </p:sp>
      <p:sp>
        <p:nvSpPr>
          <p:cNvPr id="3" name="Text Placeholder 2">
            <a:extLst>
              <a:ext uri="{FF2B5EF4-FFF2-40B4-BE49-F238E27FC236}">
                <a16:creationId xmlns:a16="http://schemas.microsoft.com/office/drawing/2014/main" id="{075A5C2F-765A-4BA8-AE74-321BD9DAE726}"/>
              </a:ext>
            </a:extLst>
          </p:cNvPr>
          <p:cNvSpPr>
            <a:spLocks noGrp="1"/>
          </p:cNvSpPr>
          <p:nvPr>
            <p:ph type="body" sz="quarter" idx="13"/>
          </p:nvPr>
        </p:nvSpPr>
        <p:spPr>
          <a:xfrm>
            <a:off x="1163782" y="1431985"/>
            <a:ext cx="4240637" cy="3096883"/>
          </a:xfrm>
        </p:spPr>
        <p:txBody>
          <a:bodyPr/>
          <a:lstStyle/>
          <a:p>
            <a:r>
              <a:rPr lang="en-US" dirty="0"/>
              <a:t>Step Offset [argument of R*-EDGE]:  </a:t>
            </a:r>
          </a:p>
          <a:p>
            <a:pPr lvl="1"/>
            <a:r>
              <a:rPr lang="en-US" dirty="0"/>
              <a:t>Used for Pattern Types 0, 2, and 4</a:t>
            </a:r>
          </a:p>
          <a:p>
            <a:pPr lvl="1"/>
            <a:r>
              <a:rPr lang="en-US" dirty="0"/>
              <a:t>Defines step size (vertical and horizontal)</a:t>
            </a:r>
          </a:p>
          <a:p>
            <a:pPr lvl="1"/>
            <a:r>
              <a:rPr lang="en-US" dirty="0"/>
              <a:t>Larger steps = faster cycle time</a:t>
            </a:r>
          </a:p>
          <a:p>
            <a:pPr lvl="1"/>
            <a:r>
              <a:rPr lang="en-US" dirty="0"/>
              <a:t>Smaller steps = use smaller values if a small gap is to be detected (Pattern Type=2)</a:t>
            </a:r>
          </a:p>
          <a:p>
            <a:r>
              <a:rPr lang="en-US" dirty="0"/>
              <a:t>Exercise:  adjust Step Offset value to detect a 6mm butt joint</a:t>
            </a:r>
          </a:p>
          <a:p>
            <a:endParaRPr lang="en-US" dirty="0"/>
          </a:p>
        </p:txBody>
      </p:sp>
      <p:sp>
        <p:nvSpPr>
          <p:cNvPr id="4" name="Text Placeholder 3">
            <a:extLst>
              <a:ext uri="{FF2B5EF4-FFF2-40B4-BE49-F238E27FC236}">
                <a16:creationId xmlns:a16="http://schemas.microsoft.com/office/drawing/2014/main" id="{FD0ACCE1-A0B7-4574-8BEC-D53A9F40B15E}"/>
              </a:ext>
            </a:extLst>
          </p:cNvPr>
          <p:cNvSpPr>
            <a:spLocks noGrp="1"/>
          </p:cNvSpPr>
          <p:nvPr>
            <p:ph type="body" sz="quarter" idx="14"/>
          </p:nvPr>
        </p:nvSpPr>
        <p:spPr/>
        <p:txBody>
          <a:bodyPr/>
          <a:lstStyle/>
          <a:p>
            <a:r>
              <a:rPr lang="en-US" dirty="0"/>
              <a:t>Setup</a:t>
            </a:r>
          </a:p>
        </p:txBody>
      </p:sp>
      <p:pic>
        <p:nvPicPr>
          <p:cNvPr id="7" name="Picture 6">
            <a:extLst>
              <a:ext uri="{FF2B5EF4-FFF2-40B4-BE49-F238E27FC236}">
                <a16:creationId xmlns:a16="http://schemas.microsoft.com/office/drawing/2014/main" id="{EDD7C0A7-B966-492D-81F2-1F2CBBA1AFA9}"/>
              </a:ext>
            </a:extLst>
          </p:cNvPr>
          <p:cNvPicPr>
            <a:picLocks noChangeAspect="1"/>
          </p:cNvPicPr>
          <p:nvPr/>
        </p:nvPicPr>
        <p:blipFill>
          <a:blip r:embed="rId2"/>
          <a:stretch>
            <a:fillRect/>
          </a:stretch>
        </p:blipFill>
        <p:spPr>
          <a:xfrm>
            <a:off x="1008989" y="4698408"/>
            <a:ext cx="1871634" cy="646232"/>
          </a:xfrm>
          <a:prstGeom prst="rect">
            <a:avLst/>
          </a:prstGeom>
        </p:spPr>
      </p:pic>
      <p:pic>
        <p:nvPicPr>
          <p:cNvPr id="8" name="Picture 5">
            <a:extLst>
              <a:ext uri="{FF2B5EF4-FFF2-40B4-BE49-F238E27FC236}">
                <a16:creationId xmlns:a16="http://schemas.microsoft.com/office/drawing/2014/main" id="{D43D1944-1BDC-470A-9E5E-176445D3C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24" t="28967" r="15475" b="26389"/>
          <a:stretch>
            <a:fillRect/>
          </a:stretch>
        </p:blipFill>
        <p:spPr bwMode="auto">
          <a:xfrm>
            <a:off x="5499100" y="753659"/>
            <a:ext cx="3644900" cy="16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A4F716F-9764-4181-99DA-16B94B771F42}"/>
              </a:ext>
            </a:extLst>
          </p:cNvPr>
          <p:cNvPicPr>
            <a:picLocks noChangeAspect="1"/>
          </p:cNvPicPr>
          <p:nvPr/>
        </p:nvPicPr>
        <p:blipFill>
          <a:blip r:embed="rId4"/>
          <a:stretch>
            <a:fillRect/>
          </a:stretch>
        </p:blipFill>
        <p:spPr>
          <a:xfrm>
            <a:off x="5230782" y="2767039"/>
            <a:ext cx="3862164" cy="2318748"/>
          </a:xfrm>
          <a:prstGeom prst="rect">
            <a:avLst/>
          </a:prstGeom>
        </p:spPr>
      </p:pic>
    </p:spTree>
    <p:extLst>
      <p:ext uri="{BB962C8B-B14F-4D97-AF65-F5344CB8AC3E}">
        <p14:creationId xmlns:p14="http://schemas.microsoft.com/office/powerpoint/2010/main" val="2385197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DB62E2-95F4-4CCA-A7EF-D7C80ACD1F9A}"/>
              </a:ext>
            </a:extLst>
          </p:cNvPr>
          <p:cNvSpPr>
            <a:spLocks noGrp="1"/>
          </p:cNvSpPr>
          <p:nvPr>
            <p:ph type="subTitle" idx="1"/>
          </p:nvPr>
        </p:nvSpPr>
        <p:spPr/>
        <p:txBody>
          <a:bodyPr/>
          <a:lstStyle/>
          <a:p>
            <a:r>
              <a:rPr lang="en-US"/>
              <a:t>R*-EDGE</a:t>
            </a:r>
            <a:endParaRPr lang="en-US" dirty="0"/>
          </a:p>
        </p:txBody>
      </p:sp>
      <p:sp>
        <p:nvSpPr>
          <p:cNvPr id="3" name="Text Placeholder 2">
            <a:extLst>
              <a:ext uri="{FF2B5EF4-FFF2-40B4-BE49-F238E27FC236}">
                <a16:creationId xmlns:a16="http://schemas.microsoft.com/office/drawing/2014/main" id="{075A5C2F-765A-4BA8-AE74-321BD9DAE726}"/>
              </a:ext>
            </a:extLst>
          </p:cNvPr>
          <p:cNvSpPr>
            <a:spLocks noGrp="1"/>
          </p:cNvSpPr>
          <p:nvPr>
            <p:ph type="body" sz="quarter" idx="13"/>
          </p:nvPr>
        </p:nvSpPr>
        <p:spPr>
          <a:xfrm>
            <a:off x="1163782" y="1431985"/>
            <a:ext cx="4067000" cy="3481209"/>
          </a:xfrm>
        </p:spPr>
        <p:txBody>
          <a:bodyPr>
            <a:normAutofit lnSpcReduction="10000"/>
          </a:bodyPr>
          <a:lstStyle/>
          <a:p>
            <a:r>
              <a:rPr lang="en-US" dirty="0"/>
              <a:t>Depth [argument of R*-EDGE]:  </a:t>
            </a:r>
          </a:p>
          <a:p>
            <a:pPr lvl="1"/>
            <a:r>
              <a:rPr lang="en-US" dirty="0"/>
              <a:t>For Pattern Types 0, 2, and 4 …</a:t>
            </a:r>
          </a:p>
          <a:p>
            <a:pPr lvl="2"/>
            <a:r>
              <a:rPr lang="en-US" dirty="0"/>
              <a:t>Defines distance to move past horizontal surface  before moving back to find edge of plate</a:t>
            </a:r>
          </a:p>
          <a:p>
            <a:pPr lvl="1"/>
            <a:r>
              <a:rPr lang="en-US" dirty="0"/>
              <a:t>For Pattern Types 1, 3, and 5 …</a:t>
            </a:r>
          </a:p>
          <a:p>
            <a:pPr lvl="2"/>
            <a:r>
              <a:rPr lang="en-US" dirty="0"/>
              <a:t>Defines distance the laser sensor moves into surface before searching for edge of surface</a:t>
            </a:r>
          </a:p>
          <a:p>
            <a:pPr lvl="1"/>
            <a:r>
              <a:rPr lang="en-US" dirty="0"/>
              <a:t>Larger depth = typically better accuracy for </a:t>
            </a:r>
            <a:r>
              <a:rPr lang="en-US" dirty="0" err="1"/>
              <a:t>AccuFast</a:t>
            </a:r>
            <a:endParaRPr lang="en-US" dirty="0"/>
          </a:p>
          <a:p>
            <a:pPr lvl="1"/>
            <a:r>
              <a:rPr lang="en-US" dirty="0"/>
              <a:t>Smaller depth = use smaller values for thinner plate</a:t>
            </a:r>
          </a:p>
          <a:p>
            <a:r>
              <a:rPr lang="en-US" dirty="0"/>
              <a:t>Exercise:  with </a:t>
            </a:r>
            <a:r>
              <a:rPr lang="en-US" dirty="0" err="1"/>
              <a:t>AccuFast</a:t>
            </a:r>
            <a:r>
              <a:rPr lang="en-US" dirty="0"/>
              <a:t> sensor, adjust Depth value to detect the edge of 6mm sandblasted steel.  See how small of a value that can be used before false readings occur</a:t>
            </a:r>
          </a:p>
          <a:p>
            <a:endParaRPr lang="en-US" dirty="0"/>
          </a:p>
        </p:txBody>
      </p:sp>
      <p:sp>
        <p:nvSpPr>
          <p:cNvPr id="4" name="Text Placeholder 3">
            <a:extLst>
              <a:ext uri="{FF2B5EF4-FFF2-40B4-BE49-F238E27FC236}">
                <a16:creationId xmlns:a16="http://schemas.microsoft.com/office/drawing/2014/main" id="{FD0ACCE1-A0B7-4574-8BEC-D53A9F40B15E}"/>
              </a:ext>
            </a:extLst>
          </p:cNvPr>
          <p:cNvSpPr>
            <a:spLocks noGrp="1"/>
          </p:cNvSpPr>
          <p:nvPr>
            <p:ph type="body" sz="quarter" idx="14"/>
          </p:nvPr>
        </p:nvSpPr>
        <p:spPr/>
        <p:txBody>
          <a:bodyPr/>
          <a:lstStyle/>
          <a:p>
            <a:r>
              <a:rPr lang="en-US" dirty="0"/>
              <a:t>Setup</a:t>
            </a:r>
          </a:p>
        </p:txBody>
      </p:sp>
      <p:pic>
        <p:nvPicPr>
          <p:cNvPr id="7" name="Picture 6">
            <a:extLst>
              <a:ext uri="{FF2B5EF4-FFF2-40B4-BE49-F238E27FC236}">
                <a16:creationId xmlns:a16="http://schemas.microsoft.com/office/drawing/2014/main" id="{EDD7C0A7-B966-492D-81F2-1F2CBBA1AFA9}"/>
              </a:ext>
            </a:extLst>
          </p:cNvPr>
          <p:cNvPicPr>
            <a:picLocks noChangeAspect="1"/>
          </p:cNvPicPr>
          <p:nvPr/>
        </p:nvPicPr>
        <p:blipFill>
          <a:blip r:embed="rId2"/>
          <a:stretch>
            <a:fillRect/>
          </a:stretch>
        </p:blipFill>
        <p:spPr>
          <a:xfrm>
            <a:off x="1008989" y="4698408"/>
            <a:ext cx="1871634" cy="646232"/>
          </a:xfrm>
          <a:prstGeom prst="rect">
            <a:avLst/>
          </a:prstGeom>
        </p:spPr>
      </p:pic>
      <p:pic>
        <p:nvPicPr>
          <p:cNvPr id="8" name="Picture 5">
            <a:extLst>
              <a:ext uri="{FF2B5EF4-FFF2-40B4-BE49-F238E27FC236}">
                <a16:creationId xmlns:a16="http://schemas.microsoft.com/office/drawing/2014/main" id="{D43D1944-1BDC-470A-9E5E-176445D3C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24" t="28967" r="15475" b="26389"/>
          <a:stretch>
            <a:fillRect/>
          </a:stretch>
        </p:blipFill>
        <p:spPr bwMode="auto">
          <a:xfrm>
            <a:off x="5499100" y="753659"/>
            <a:ext cx="3644900" cy="16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A4F716F-9764-4181-99DA-16B94B771F42}"/>
              </a:ext>
            </a:extLst>
          </p:cNvPr>
          <p:cNvPicPr>
            <a:picLocks noChangeAspect="1"/>
          </p:cNvPicPr>
          <p:nvPr/>
        </p:nvPicPr>
        <p:blipFill>
          <a:blip r:embed="rId4"/>
          <a:stretch>
            <a:fillRect/>
          </a:stretch>
        </p:blipFill>
        <p:spPr>
          <a:xfrm>
            <a:off x="5230782" y="2767039"/>
            <a:ext cx="3862164" cy="2318748"/>
          </a:xfrm>
          <a:prstGeom prst="rect">
            <a:avLst/>
          </a:prstGeom>
        </p:spPr>
      </p:pic>
    </p:spTree>
    <p:extLst>
      <p:ext uri="{BB962C8B-B14F-4D97-AF65-F5344CB8AC3E}">
        <p14:creationId xmlns:p14="http://schemas.microsoft.com/office/powerpoint/2010/main" val="290589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0898BBC-811D-4016-A330-CC0B1F7AFFCC}"/>
              </a:ext>
            </a:extLst>
          </p:cNvPr>
          <p:cNvGrpSpPr/>
          <p:nvPr/>
        </p:nvGrpSpPr>
        <p:grpSpPr>
          <a:xfrm>
            <a:off x="1058241" y="16794"/>
            <a:ext cx="7942459" cy="5116355"/>
            <a:chOff x="369885" y="836712"/>
            <a:chExt cx="8873869" cy="5444766"/>
          </a:xfrm>
        </p:grpSpPr>
        <p:sp>
          <p:nvSpPr>
            <p:cNvPr id="3" name="Line 3">
              <a:extLst>
                <a:ext uri="{FF2B5EF4-FFF2-40B4-BE49-F238E27FC236}">
                  <a16:creationId xmlns:a16="http://schemas.microsoft.com/office/drawing/2014/main" id="{152C99BD-1362-4F41-AC1B-E9D7E6D6879A}"/>
                </a:ext>
              </a:extLst>
            </p:cNvPr>
            <p:cNvSpPr>
              <a:spLocks noChangeShapeType="1"/>
            </p:cNvSpPr>
            <p:nvPr/>
          </p:nvSpPr>
          <p:spPr bwMode="auto">
            <a:xfrm flipV="1">
              <a:off x="1170781" y="3712740"/>
              <a:ext cx="1816100" cy="127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chemeClr val="bg2"/>
                </a:solidFill>
              </a:endParaRPr>
            </a:p>
          </p:txBody>
        </p:sp>
        <p:sp>
          <p:nvSpPr>
            <p:cNvPr id="4" name="Line 4">
              <a:extLst>
                <a:ext uri="{FF2B5EF4-FFF2-40B4-BE49-F238E27FC236}">
                  <a16:creationId xmlns:a16="http://schemas.microsoft.com/office/drawing/2014/main" id="{DE51C8CB-10E8-4117-89E3-0B2F49FD415E}"/>
                </a:ext>
              </a:extLst>
            </p:cNvPr>
            <p:cNvSpPr>
              <a:spLocks noChangeShapeType="1"/>
            </p:cNvSpPr>
            <p:nvPr/>
          </p:nvSpPr>
          <p:spPr bwMode="auto">
            <a:xfrm flipV="1">
              <a:off x="2961481" y="3306340"/>
              <a:ext cx="1816100" cy="127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chemeClr val="bg2"/>
                </a:solidFill>
              </a:endParaRPr>
            </a:p>
          </p:txBody>
        </p:sp>
        <p:sp>
          <p:nvSpPr>
            <p:cNvPr id="5" name="Line 5">
              <a:extLst>
                <a:ext uri="{FF2B5EF4-FFF2-40B4-BE49-F238E27FC236}">
                  <a16:creationId xmlns:a16="http://schemas.microsoft.com/office/drawing/2014/main" id="{8F1A58E2-21E3-4523-8645-D9539EFD4270}"/>
                </a:ext>
              </a:extLst>
            </p:cNvPr>
            <p:cNvSpPr>
              <a:spLocks noChangeShapeType="1"/>
            </p:cNvSpPr>
            <p:nvPr/>
          </p:nvSpPr>
          <p:spPr bwMode="auto">
            <a:xfrm flipV="1">
              <a:off x="4739481" y="2861840"/>
              <a:ext cx="1816100" cy="127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chemeClr val="bg2"/>
                </a:solidFill>
              </a:endParaRPr>
            </a:p>
          </p:txBody>
        </p:sp>
        <p:sp>
          <p:nvSpPr>
            <p:cNvPr id="6" name="Line 6">
              <a:extLst>
                <a:ext uri="{FF2B5EF4-FFF2-40B4-BE49-F238E27FC236}">
                  <a16:creationId xmlns:a16="http://schemas.microsoft.com/office/drawing/2014/main" id="{7514E7E8-A40C-401D-A54E-1A6EB3C4EE89}"/>
                </a:ext>
              </a:extLst>
            </p:cNvPr>
            <p:cNvSpPr>
              <a:spLocks noChangeShapeType="1"/>
            </p:cNvSpPr>
            <p:nvPr/>
          </p:nvSpPr>
          <p:spPr bwMode="auto">
            <a:xfrm flipV="1">
              <a:off x="6542881" y="2442740"/>
              <a:ext cx="1816100" cy="127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chemeClr val="bg2"/>
                </a:solidFill>
              </a:endParaRPr>
            </a:p>
          </p:txBody>
        </p:sp>
        <p:sp>
          <p:nvSpPr>
            <p:cNvPr id="7" name="Line 7">
              <a:extLst>
                <a:ext uri="{FF2B5EF4-FFF2-40B4-BE49-F238E27FC236}">
                  <a16:creationId xmlns:a16="http://schemas.microsoft.com/office/drawing/2014/main" id="{75297214-D6B3-4494-A306-9FC40A0E2103}"/>
                </a:ext>
              </a:extLst>
            </p:cNvPr>
            <p:cNvSpPr>
              <a:spLocks noChangeShapeType="1"/>
            </p:cNvSpPr>
            <p:nvPr/>
          </p:nvSpPr>
          <p:spPr bwMode="auto">
            <a:xfrm flipV="1">
              <a:off x="2974181" y="3331740"/>
              <a:ext cx="12700" cy="3937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chemeClr val="bg2"/>
                </a:solidFill>
              </a:endParaRPr>
            </a:p>
          </p:txBody>
        </p:sp>
        <p:sp>
          <p:nvSpPr>
            <p:cNvPr id="8" name="Line 8">
              <a:extLst>
                <a:ext uri="{FF2B5EF4-FFF2-40B4-BE49-F238E27FC236}">
                  <a16:creationId xmlns:a16="http://schemas.microsoft.com/office/drawing/2014/main" id="{C19E3CF0-1A32-431B-8DD2-36A5D5510FED}"/>
                </a:ext>
              </a:extLst>
            </p:cNvPr>
            <p:cNvSpPr>
              <a:spLocks noChangeShapeType="1"/>
            </p:cNvSpPr>
            <p:nvPr/>
          </p:nvSpPr>
          <p:spPr bwMode="auto">
            <a:xfrm flipV="1">
              <a:off x="4752181" y="2887240"/>
              <a:ext cx="12700" cy="3937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chemeClr val="bg2"/>
                </a:solidFill>
              </a:endParaRPr>
            </a:p>
          </p:txBody>
        </p:sp>
        <p:sp>
          <p:nvSpPr>
            <p:cNvPr id="9" name="Line 9">
              <a:extLst>
                <a:ext uri="{FF2B5EF4-FFF2-40B4-BE49-F238E27FC236}">
                  <a16:creationId xmlns:a16="http://schemas.microsoft.com/office/drawing/2014/main" id="{83BF4F80-68C7-4EEA-8684-0EF25A39A1ED}"/>
                </a:ext>
              </a:extLst>
            </p:cNvPr>
            <p:cNvSpPr>
              <a:spLocks noChangeShapeType="1"/>
            </p:cNvSpPr>
            <p:nvPr/>
          </p:nvSpPr>
          <p:spPr bwMode="auto">
            <a:xfrm flipV="1">
              <a:off x="6542881" y="2468140"/>
              <a:ext cx="12700" cy="3937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chemeClr val="bg2"/>
                </a:solidFill>
              </a:endParaRPr>
            </a:p>
          </p:txBody>
        </p:sp>
        <p:sp>
          <p:nvSpPr>
            <p:cNvPr id="10" name="Text Box 10">
              <a:extLst>
                <a:ext uri="{FF2B5EF4-FFF2-40B4-BE49-F238E27FC236}">
                  <a16:creationId xmlns:a16="http://schemas.microsoft.com/office/drawing/2014/main" id="{F7716A96-C02A-4E5F-94DC-0712E4944F71}"/>
                </a:ext>
              </a:extLst>
            </p:cNvPr>
            <p:cNvSpPr txBox="1">
              <a:spLocks noChangeArrowheads="1"/>
            </p:cNvSpPr>
            <p:nvPr/>
          </p:nvSpPr>
          <p:spPr bwMode="auto">
            <a:xfrm>
              <a:off x="930245" y="2830472"/>
              <a:ext cx="1752600" cy="29477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buClr>
                  <a:srgbClr val="3366FF"/>
                </a:buClr>
                <a:buSzPct val="75000"/>
                <a:buFont typeface="Wingdings" pitchFamily="2" charset="2"/>
                <a:buNone/>
              </a:pPr>
              <a:r>
                <a:rPr kumimoji="1" lang="en-US" sz="1200" dirty="0">
                  <a:solidFill>
                    <a:schemeClr val="tx1">
                      <a:lumMod val="50000"/>
                      <a:lumOff val="50000"/>
                    </a:schemeClr>
                  </a:solidFill>
                  <a:latin typeface="Arial" charset="0"/>
                  <a:ea typeface="ＭＳ Ｐゴシック" pitchFamily="34" charset="-128"/>
                </a:rPr>
                <a:t>Touch Sensing</a:t>
              </a:r>
            </a:p>
          </p:txBody>
        </p:sp>
        <p:sp>
          <p:nvSpPr>
            <p:cNvPr id="11" name="Text Box 12">
              <a:extLst>
                <a:ext uri="{FF2B5EF4-FFF2-40B4-BE49-F238E27FC236}">
                  <a16:creationId xmlns:a16="http://schemas.microsoft.com/office/drawing/2014/main" id="{4C191E60-10A7-42CC-A46E-F974518FBDFC}"/>
                </a:ext>
              </a:extLst>
            </p:cNvPr>
            <p:cNvSpPr txBox="1">
              <a:spLocks noChangeArrowheads="1"/>
            </p:cNvSpPr>
            <p:nvPr/>
          </p:nvSpPr>
          <p:spPr bwMode="auto">
            <a:xfrm>
              <a:off x="3121208" y="2558410"/>
              <a:ext cx="1219199" cy="29477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228600" indent="-228600"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buClr>
                  <a:srgbClr val="3366FF"/>
                </a:buClr>
                <a:buSzPct val="75000"/>
                <a:buFont typeface="Wingdings" pitchFamily="2" charset="2"/>
                <a:buNone/>
              </a:pPr>
              <a:r>
                <a:rPr kumimoji="1" lang="en-US" sz="1200" dirty="0" err="1">
                  <a:solidFill>
                    <a:schemeClr val="tx1">
                      <a:lumMod val="50000"/>
                      <a:lumOff val="50000"/>
                    </a:schemeClr>
                  </a:solidFill>
                  <a:latin typeface="Arial" charset="0"/>
                  <a:ea typeface="ＭＳ Ｐゴシック" pitchFamily="34" charset="-128"/>
                </a:rPr>
                <a:t>AccuFast</a:t>
              </a:r>
              <a:endParaRPr kumimoji="1" lang="en-US" sz="1200" dirty="0">
                <a:solidFill>
                  <a:schemeClr val="tx1">
                    <a:lumMod val="50000"/>
                    <a:lumOff val="50000"/>
                  </a:schemeClr>
                </a:solidFill>
                <a:latin typeface="Arial" charset="0"/>
                <a:ea typeface="ＭＳ Ｐゴシック" pitchFamily="34" charset="-128"/>
              </a:endParaRPr>
            </a:p>
          </p:txBody>
        </p:sp>
        <p:sp>
          <p:nvSpPr>
            <p:cNvPr id="12" name="Text Box 13">
              <a:extLst>
                <a:ext uri="{FF2B5EF4-FFF2-40B4-BE49-F238E27FC236}">
                  <a16:creationId xmlns:a16="http://schemas.microsoft.com/office/drawing/2014/main" id="{D775F15A-E08E-43FD-B2A8-F19673AA636B}"/>
                </a:ext>
              </a:extLst>
            </p:cNvPr>
            <p:cNvSpPr txBox="1">
              <a:spLocks noChangeArrowheads="1"/>
            </p:cNvSpPr>
            <p:nvPr/>
          </p:nvSpPr>
          <p:spPr bwMode="auto">
            <a:xfrm>
              <a:off x="4637881" y="2112540"/>
              <a:ext cx="1752600" cy="29477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buClr>
                  <a:srgbClr val="3366FF"/>
                </a:buClr>
                <a:buSzPct val="75000"/>
                <a:buFont typeface="Wingdings" pitchFamily="2" charset="2"/>
                <a:buNone/>
              </a:pPr>
              <a:r>
                <a:rPr kumimoji="1" lang="en-US" sz="1200">
                  <a:solidFill>
                    <a:schemeClr val="tx1">
                      <a:lumMod val="50000"/>
                      <a:lumOff val="50000"/>
                    </a:schemeClr>
                  </a:solidFill>
                  <a:latin typeface="Arial" charset="0"/>
                  <a:ea typeface="ＭＳ Ｐゴシック" pitchFamily="34" charset="-128"/>
                </a:rPr>
                <a:t>MotoSight 2D</a:t>
              </a:r>
            </a:p>
          </p:txBody>
        </p:sp>
        <p:sp>
          <p:nvSpPr>
            <p:cNvPr id="13" name="Text Box 14">
              <a:extLst>
                <a:ext uri="{FF2B5EF4-FFF2-40B4-BE49-F238E27FC236}">
                  <a16:creationId xmlns:a16="http://schemas.microsoft.com/office/drawing/2014/main" id="{52C01237-68FA-46F9-9C2A-8E83E504FB4D}"/>
                </a:ext>
              </a:extLst>
            </p:cNvPr>
            <p:cNvSpPr txBox="1">
              <a:spLocks noChangeArrowheads="1"/>
            </p:cNvSpPr>
            <p:nvPr/>
          </p:nvSpPr>
          <p:spPr bwMode="auto">
            <a:xfrm>
              <a:off x="6365079" y="1772816"/>
              <a:ext cx="2695694" cy="4912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228600" indent="-228600"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buClr>
                  <a:srgbClr val="3366FF"/>
                </a:buClr>
                <a:buSzPct val="75000"/>
                <a:buFont typeface="Wingdings" pitchFamily="2" charset="2"/>
                <a:buNone/>
              </a:pPr>
              <a:r>
                <a:rPr kumimoji="1" lang="en-US" sz="1200" dirty="0" err="1">
                  <a:solidFill>
                    <a:schemeClr val="tx1">
                      <a:lumMod val="50000"/>
                      <a:lumOff val="50000"/>
                    </a:schemeClr>
                  </a:solidFill>
                  <a:latin typeface="Arial" charset="0"/>
                  <a:ea typeface="ＭＳ Ｐゴシック" pitchFamily="34" charset="-128"/>
                </a:rPr>
                <a:t>Motoeye</a:t>
              </a:r>
              <a:r>
                <a:rPr kumimoji="1" lang="en-US" sz="1200" dirty="0">
                  <a:solidFill>
                    <a:schemeClr val="tx1">
                      <a:lumMod val="50000"/>
                      <a:lumOff val="50000"/>
                    </a:schemeClr>
                  </a:solidFill>
                  <a:latin typeface="Arial" charset="0"/>
                  <a:ea typeface="ＭＳ Ｐゴシック" pitchFamily="34" charset="-128"/>
                </a:rPr>
                <a:t> SF w/ Servo-Robot </a:t>
              </a:r>
              <a:r>
                <a:rPr kumimoji="1" lang="en-US" sz="1200" dirty="0" err="1">
                  <a:solidFill>
                    <a:schemeClr val="tx1">
                      <a:lumMod val="50000"/>
                      <a:lumOff val="50000"/>
                    </a:schemeClr>
                  </a:solidFill>
                  <a:latin typeface="Arial" charset="0"/>
                  <a:ea typeface="ＭＳ Ｐゴシック" pitchFamily="34" charset="-128"/>
                </a:rPr>
                <a:t>iCube</a:t>
              </a:r>
              <a:endParaRPr kumimoji="1" lang="en-US" sz="1200" dirty="0">
                <a:solidFill>
                  <a:schemeClr val="tx1">
                    <a:lumMod val="50000"/>
                    <a:lumOff val="50000"/>
                  </a:schemeClr>
                </a:solidFill>
                <a:latin typeface="Arial" charset="0"/>
                <a:ea typeface="ＭＳ Ｐゴシック" pitchFamily="34" charset="-128"/>
              </a:endParaRPr>
            </a:p>
          </p:txBody>
        </p:sp>
        <p:sp>
          <p:nvSpPr>
            <p:cNvPr id="14" name="Text Box 15">
              <a:extLst>
                <a:ext uri="{FF2B5EF4-FFF2-40B4-BE49-F238E27FC236}">
                  <a16:creationId xmlns:a16="http://schemas.microsoft.com/office/drawing/2014/main" id="{6E607C3B-CA9B-49F4-9F36-4E5B46F900CF}"/>
                </a:ext>
              </a:extLst>
            </p:cNvPr>
            <p:cNvSpPr txBox="1">
              <a:spLocks noChangeArrowheads="1"/>
            </p:cNvSpPr>
            <p:nvPr/>
          </p:nvSpPr>
          <p:spPr bwMode="auto">
            <a:xfrm>
              <a:off x="1370806" y="4044528"/>
              <a:ext cx="1562886" cy="29477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28600" indent="-228600"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buClr>
                  <a:srgbClr val="3366FF"/>
                </a:buClr>
                <a:buSzPct val="75000"/>
                <a:buFont typeface="Wingdings" pitchFamily="2" charset="2"/>
                <a:buChar char="n"/>
              </a:pPr>
              <a:r>
                <a:rPr kumimoji="1" lang="en-US" sz="1200" dirty="0" err="1">
                  <a:solidFill>
                    <a:schemeClr val="tx1">
                      <a:lumMod val="50000"/>
                      <a:lumOff val="50000"/>
                    </a:schemeClr>
                  </a:solidFill>
                  <a:latin typeface="Arial" charset="0"/>
                  <a:ea typeface="ＭＳ Ｐゴシック" pitchFamily="34" charset="-128"/>
                </a:rPr>
                <a:t>SeamTracking</a:t>
              </a:r>
              <a:endParaRPr kumimoji="1" lang="en-US" sz="1200" dirty="0">
                <a:solidFill>
                  <a:schemeClr val="tx1">
                    <a:lumMod val="50000"/>
                    <a:lumOff val="50000"/>
                  </a:schemeClr>
                </a:solidFill>
                <a:latin typeface="Arial" charset="0"/>
                <a:ea typeface="ＭＳ Ｐゴシック" pitchFamily="34" charset="-128"/>
              </a:endParaRPr>
            </a:p>
          </p:txBody>
        </p:sp>
        <p:sp>
          <p:nvSpPr>
            <p:cNvPr id="15" name="Text Box 16">
              <a:extLst>
                <a:ext uri="{FF2B5EF4-FFF2-40B4-BE49-F238E27FC236}">
                  <a16:creationId xmlns:a16="http://schemas.microsoft.com/office/drawing/2014/main" id="{04FCCE89-BA3D-415F-B54A-CFD5D238C15D}"/>
                </a:ext>
              </a:extLst>
            </p:cNvPr>
            <p:cNvSpPr txBox="1">
              <a:spLocks noChangeArrowheads="1"/>
            </p:cNvSpPr>
            <p:nvPr/>
          </p:nvSpPr>
          <p:spPr bwMode="auto">
            <a:xfrm>
              <a:off x="1420017" y="4370336"/>
              <a:ext cx="2811464" cy="29477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228600" indent="-228600"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buClr>
                  <a:srgbClr val="3366FF"/>
                </a:buClr>
                <a:buSzPct val="75000"/>
                <a:buFont typeface="Wingdings" pitchFamily="2" charset="2"/>
                <a:buNone/>
              </a:pPr>
              <a:r>
                <a:rPr kumimoji="1" lang="en-US" sz="1200" dirty="0">
                  <a:solidFill>
                    <a:schemeClr val="tx1">
                      <a:lumMod val="50000"/>
                      <a:lumOff val="50000"/>
                    </a:schemeClr>
                  </a:solidFill>
                  <a:latin typeface="Arial" charset="0"/>
                  <a:ea typeface="ＭＳ Ｐゴシック" pitchFamily="34" charset="-128"/>
                </a:rPr>
                <a:t>Com-Arc (thru-the-arc)</a:t>
              </a:r>
            </a:p>
          </p:txBody>
        </p:sp>
        <p:sp>
          <p:nvSpPr>
            <p:cNvPr id="16" name="Text Box 17">
              <a:extLst>
                <a:ext uri="{FF2B5EF4-FFF2-40B4-BE49-F238E27FC236}">
                  <a16:creationId xmlns:a16="http://schemas.microsoft.com/office/drawing/2014/main" id="{37650D38-22CD-4AD7-B95F-CE3B58977C88}"/>
                </a:ext>
              </a:extLst>
            </p:cNvPr>
            <p:cNvSpPr txBox="1">
              <a:spLocks noChangeArrowheads="1"/>
            </p:cNvSpPr>
            <p:nvPr/>
          </p:nvSpPr>
          <p:spPr bwMode="auto">
            <a:xfrm>
              <a:off x="5907882" y="3631777"/>
              <a:ext cx="3335872" cy="4912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marL="228600" indent="-228600"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buClr>
                  <a:srgbClr val="3366FF"/>
                </a:buClr>
                <a:buSzPct val="75000"/>
                <a:buFont typeface="Wingdings" pitchFamily="2" charset="2"/>
                <a:buNone/>
              </a:pPr>
              <a:r>
                <a:rPr kumimoji="1" lang="en-US" sz="1200" dirty="0" err="1">
                  <a:solidFill>
                    <a:schemeClr val="tx1">
                      <a:lumMod val="50000"/>
                      <a:lumOff val="50000"/>
                    </a:schemeClr>
                  </a:solidFill>
                  <a:latin typeface="Arial" charset="0"/>
                  <a:ea typeface="ＭＳ Ｐゴシック" pitchFamily="34" charset="-128"/>
                </a:rPr>
                <a:t>MotoEye</a:t>
              </a:r>
              <a:r>
                <a:rPr kumimoji="1" lang="en-US" sz="1200" dirty="0">
                  <a:solidFill>
                    <a:schemeClr val="tx1">
                      <a:lumMod val="50000"/>
                      <a:lumOff val="50000"/>
                    </a:schemeClr>
                  </a:solidFill>
                  <a:latin typeface="Arial" charset="0"/>
                  <a:ea typeface="ＭＳ Ｐゴシック" pitchFamily="34" charset="-128"/>
                </a:rPr>
                <a:t> LT w/ Servo-Robot tracking Cameras</a:t>
              </a:r>
            </a:p>
          </p:txBody>
        </p:sp>
        <p:pic>
          <p:nvPicPr>
            <p:cNvPr id="17" name="Picture 18" descr="AccuFast">
              <a:extLst>
                <a:ext uri="{FF2B5EF4-FFF2-40B4-BE49-F238E27FC236}">
                  <a16:creationId xmlns:a16="http://schemas.microsoft.com/office/drawing/2014/main" id="{2513ACBF-4B15-49AE-990C-811DBC5E9433}"/>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999581" y="1455315"/>
              <a:ext cx="1231900" cy="10445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9" descr="ComArc">
              <a:extLst>
                <a:ext uri="{FF2B5EF4-FFF2-40B4-BE49-F238E27FC236}">
                  <a16:creationId xmlns:a16="http://schemas.microsoft.com/office/drawing/2014/main" id="{0DBC68B4-D44F-4493-AE0A-F8F4725DCAB7}"/>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67594" y="4759065"/>
              <a:ext cx="2800350" cy="15224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ServoRobot SF">
              <a:extLst>
                <a:ext uri="{FF2B5EF4-FFF2-40B4-BE49-F238E27FC236}">
                  <a16:creationId xmlns:a16="http://schemas.microsoft.com/office/drawing/2014/main" id="{E599C27A-63C9-40DA-B2C7-1B9F56CB6D4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479381" y="836712"/>
              <a:ext cx="19621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1" descr="MotoSight2D">
              <a:extLst>
                <a:ext uri="{FF2B5EF4-FFF2-40B4-BE49-F238E27FC236}">
                  <a16:creationId xmlns:a16="http://schemas.microsoft.com/office/drawing/2014/main" id="{8D32BD4C-154A-44D9-8B56-67094AA9EF8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836319" y="867940"/>
              <a:ext cx="1211262" cy="120808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2" descr="ServoRobot_Digital">
              <a:extLst>
                <a:ext uri="{FF2B5EF4-FFF2-40B4-BE49-F238E27FC236}">
                  <a16:creationId xmlns:a16="http://schemas.microsoft.com/office/drawing/2014/main" id="{EA5869A6-41D1-4273-9D17-F3F89FAEC837}"/>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226174" y="4365202"/>
              <a:ext cx="2652713" cy="17541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3" descr="Thru-Wire">
              <a:extLst>
                <a:ext uri="{FF2B5EF4-FFF2-40B4-BE49-F238E27FC236}">
                  <a16:creationId xmlns:a16="http://schemas.microsoft.com/office/drawing/2014/main" id="{6AFC370D-B0AD-4033-B4F5-9D40E8525EA8}"/>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18381" y="1701378"/>
              <a:ext cx="1536700" cy="1052512"/>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24">
              <a:extLst>
                <a:ext uri="{FF2B5EF4-FFF2-40B4-BE49-F238E27FC236}">
                  <a16:creationId xmlns:a16="http://schemas.microsoft.com/office/drawing/2014/main" id="{FFD87E6F-2A41-4479-A616-F5FD75300A89}"/>
                </a:ext>
              </a:extLst>
            </p:cNvPr>
            <p:cNvSpPr txBox="1">
              <a:spLocks noChangeArrowheads="1"/>
            </p:cNvSpPr>
            <p:nvPr/>
          </p:nvSpPr>
          <p:spPr bwMode="auto">
            <a:xfrm rot="20934755">
              <a:off x="4305892" y="3301437"/>
              <a:ext cx="2019300" cy="29477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buClr>
                  <a:srgbClr val="3366FF"/>
                </a:buClr>
                <a:buSzPct val="75000"/>
                <a:buFont typeface="Wingdings" pitchFamily="2" charset="2"/>
                <a:buNone/>
              </a:pPr>
              <a:r>
                <a:rPr kumimoji="1" lang="en-US" sz="1200" dirty="0">
                  <a:solidFill>
                    <a:schemeClr val="tx1">
                      <a:lumMod val="50000"/>
                      <a:lumOff val="50000"/>
                    </a:schemeClr>
                  </a:solidFill>
                  <a:latin typeface="Arial" charset="0"/>
                  <a:ea typeface="ＭＳ Ｐゴシック" pitchFamily="34" charset="-128"/>
                </a:rPr>
                <a:t>Adaptive Welding</a:t>
              </a:r>
            </a:p>
          </p:txBody>
        </p:sp>
        <p:sp>
          <p:nvSpPr>
            <p:cNvPr id="24" name="Line 25">
              <a:extLst>
                <a:ext uri="{FF2B5EF4-FFF2-40B4-BE49-F238E27FC236}">
                  <a16:creationId xmlns:a16="http://schemas.microsoft.com/office/drawing/2014/main" id="{6475D1C7-697F-418F-A6C9-4EF44E9FA64A}"/>
                </a:ext>
              </a:extLst>
            </p:cNvPr>
            <p:cNvSpPr>
              <a:spLocks noChangeShapeType="1"/>
            </p:cNvSpPr>
            <p:nvPr/>
          </p:nvSpPr>
          <p:spPr bwMode="auto">
            <a:xfrm flipV="1">
              <a:off x="2999581" y="3712740"/>
              <a:ext cx="1079500" cy="215900"/>
            </a:xfrm>
            <a:prstGeom prst="line">
              <a:avLst/>
            </a:prstGeom>
            <a:noFill/>
            <a:ln w="38100">
              <a:solidFill>
                <a:schemeClr val="hlink"/>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chemeClr val="bg2"/>
                </a:solidFill>
              </a:endParaRPr>
            </a:p>
          </p:txBody>
        </p:sp>
        <p:sp>
          <p:nvSpPr>
            <p:cNvPr id="25" name="Line 26">
              <a:extLst>
                <a:ext uri="{FF2B5EF4-FFF2-40B4-BE49-F238E27FC236}">
                  <a16:creationId xmlns:a16="http://schemas.microsoft.com/office/drawing/2014/main" id="{7CDD826B-8C1B-4CC1-A234-EBDD1ECFEEFE}"/>
                </a:ext>
              </a:extLst>
            </p:cNvPr>
            <p:cNvSpPr>
              <a:spLocks noChangeShapeType="1"/>
            </p:cNvSpPr>
            <p:nvPr/>
          </p:nvSpPr>
          <p:spPr bwMode="auto">
            <a:xfrm flipH="1">
              <a:off x="6072981" y="2988840"/>
              <a:ext cx="1371600" cy="330200"/>
            </a:xfrm>
            <a:prstGeom prst="line">
              <a:avLst/>
            </a:prstGeom>
            <a:noFill/>
            <a:ln w="38100">
              <a:solidFill>
                <a:schemeClr val="hlink"/>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schemeClr val="bg2"/>
                </a:solidFill>
              </a:endParaRPr>
            </a:p>
          </p:txBody>
        </p:sp>
        <p:sp>
          <p:nvSpPr>
            <p:cNvPr id="26" name="Text Box 27">
              <a:extLst>
                <a:ext uri="{FF2B5EF4-FFF2-40B4-BE49-F238E27FC236}">
                  <a16:creationId xmlns:a16="http://schemas.microsoft.com/office/drawing/2014/main" id="{F41E195B-9C8E-44BC-B720-25B2304AED4D}"/>
                </a:ext>
              </a:extLst>
            </p:cNvPr>
            <p:cNvSpPr txBox="1">
              <a:spLocks noChangeArrowheads="1"/>
            </p:cNvSpPr>
            <p:nvPr/>
          </p:nvSpPr>
          <p:spPr bwMode="auto">
            <a:xfrm>
              <a:off x="3890863" y="4855740"/>
              <a:ext cx="2374900" cy="29477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28600" indent="-228600"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buClr>
                  <a:srgbClr val="3366FF"/>
                </a:buClr>
                <a:buSzPct val="75000"/>
                <a:buFont typeface="Wingdings" pitchFamily="2" charset="2"/>
                <a:buNone/>
              </a:pPr>
              <a:r>
                <a:rPr kumimoji="1" lang="en-US" sz="1200" dirty="0">
                  <a:solidFill>
                    <a:schemeClr val="tx1">
                      <a:lumMod val="50000"/>
                      <a:lumOff val="50000"/>
                    </a:schemeClr>
                  </a:solidFill>
                  <a:latin typeface="Arial" charset="0"/>
                  <a:ea typeface="ＭＳ Ｐゴシック" pitchFamily="34" charset="-128"/>
                </a:rPr>
                <a:t>Multi-Layer Welding</a:t>
              </a:r>
            </a:p>
          </p:txBody>
        </p:sp>
        <p:sp>
          <p:nvSpPr>
            <p:cNvPr id="27" name="Text Box 15">
              <a:extLst>
                <a:ext uri="{FF2B5EF4-FFF2-40B4-BE49-F238E27FC236}">
                  <a16:creationId xmlns:a16="http://schemas.microsoft.com/office/drawing/2014/main" id="{8D5BB001-844D-4E14-9DD0-9902C41CCC4A}"/>
                </a:ext>
              </a:extLst>
            </p:cNvPr>
            <p:cNvSpPr txBox="1">
              <a:spLocks noChangeArrowheads="1"/>
            </p:cNvSpPr>
            <p:nvPr/>
          </p:nvSpPr>
          <p:spPr bwMode="auto">
            <a:xfrm>
              <a:off x="369885" y="998115"/>
              <a:ext cx="2231701" cy="46166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228600" indent="-228600" algn="l">
                <a:defRPr sz="2400">
                  <a:solidFill>
                    <a:schemeClr val="tx1"/>
                  </a:solidFill>
                  <a:latin typeface="Times" pitchFamily="18" charset="0"/>
                </a:defRPr>
              </a:lvl1pPr>
              <a:lvl2pPr algn="l">
                <a:defRPr sz="2400">
                  <a:solidFill>
                    <a:schemeClr val="tx1"/>
                  </a:solidFill>
                  <a:latin typeface="Times" pitchFamily="18" charset="0"/>
                </a:defRPr>
              </a:lvl2pPr>
              <a:lvl3pPr algn="l">
                <a:defRPr sz="2400">
                  <a:solidFill>
                    <a:schemeClr val="tx1"/>
                  </a:solidFill>
                  <a:latin typeface="Times" pitchFamily="18" charset="0"/>
                </a:defRPr>
              </a:lvl3pPr>
              <a:lvl4pPr algn="l">
                <a:defRPr sz="2400">
                  <a:solidFill>
                    <a:schemeClr val="tx1"/>
                  </a:solidFill>
                  <a:latin typeface="Times" pitchFamily="18" charset="0"/>
                </a:defRPr>
              </a:lvl4pPr>
              <a:lvl5pPr algn="l">
                <a:defRPr sz="2400">
                  <a:solidFill>
                    <a:schemeClr val="tx1"/>
                  </a:solidFill>
                  <a:latin typeface="Times" pitchFamily="18" charset="0"/>
                </a:defRPr>
              </a:lvl5pPr>
              <a:lvl6pPr eaLnBrk="0" fontAlgn="base" hangingPunct="0">
                <a:spcBef>
                  <a:spcPct val="0"/>
                </a:spcBef>
                <a:spcAft>
                  <a:spcPct val="0"/>
                </a:spcAft>
                <a:defRPr sz="2400">
                  <a:solidFill>
                    <a:schemeClr val="tx1"/>
                  </a:solidFill>
                  <a:latin typeface="Times" pitchFamily="18" charset="0"/>
                </a:defRPr>
              </a:lvl6pPr>
              <a:lvl7pPr eaLnBrk="0" fontAlgn="base" hangingPunct="0">
                <a:spcBef>
                  <a:spcPct val="0"/>
                </a:spcBef>
                <a:spcAft>
                  <a:spcPct val="0"/>
                </a:spcAft>
                <a:defRPr sz="2400">
                  <a:solidFill>
                    <a:schemeClr val="tx1"/>
                  </a:solidFill>
                  <a:latin typeface="Times" pitchFamily="18" charset="0"/>
                </a:defRPr>
              </a:lvl7pPr>
              <a:lvl8pPr eaLnBrk="0" fontAlgn="base" hangingPunct="0">
                <a:spcBef>
                  <a:spcPct val="0"/>
                </a:spcBef>
                <a:spcAft>
                  <a:spcPct val="0"/>
                </a:spcAft>
                <a:defRPr sz="2400">
                  <a:solidFill>
                    <a:schemeClr val="tx1"/>
                  </a:solidFill>
                  <a:latin typeface="Times" pitchFamily="18" charset="0"/>
                </a:defRPr>
              </a:lvl8pPr>
              <a:lvl9pPr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buClr>
                  <a:srgbClr val="3366FF"/>
                </a:buClr>
                <a:buSzPct val="75000"/>
                <a:buFont typeface="Wingdings" pitchFamily="2" charset="2"/>
                <a:buChar char="n"/>
              </a:pPr>
              <a:r>
                <a:rPr kumimoji="1" lang="en-US" dirty="0" err="1">
                  <a:solidFill>
                    <a:schemeClr val="tx1">
                      <a:lumMod val="50000"/>
                      <a:lumOff val="50000"/>
                    </a:schemeClr>
                  </a:solidFill>
                  <a:latin typeface="Arial" charset="0"/>
                  <a:ea typeface="ＭＳ Ｐゴシック" pitchFamily="34" charset="-128"/>
                </a:rPr>
                <a:t>SeamFinding</a:t>
              </a:r>
              <a:endParaRPr kumimoji="1" lang="en-US" dirty="0">
                <a:solidFill>
                  <a:schemeClr val="tx1">
                    <a:lumMod val="50000"/>
                    <a:lumOff val="50000"/>
                  </a:schemeClr>
                </a:solidFill>
                <a:latin typeface="Arial" charset="0"/>
                <a:ea typeface="ＭＳ Ｐゴシック" pitchFamily="34" charset="-128"/>
              </a:endParaRPr>
            </a:p>
          </p:txBody>
        </p:sp>
      </p:grpSp>
    </p:spTree>
    <p:extLst>
      <p:ext uri="{BB962C8B-B14F-4D97-AF65-F5344CB8AC3E}">
        <p14:creationId xmlns:p14="http://schemas.microsoft.com/office/powerpoint/2010/main" val="1076629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DB62E2-95F4-4CCA-A7EF-D7C80ACD1F9A}"/>
              </a:ext>
            </a:extLst>
          </p:cNvPr>
          <p:cNvSpPr>
            <a:spLocks noGrp="1"/>
          </p:cNvSpPr>
          <p:nvPr>
            <p:ph type="subTitle" idx="1"/>
          </p:nvPr>
        </p:nvSpPr>
        <p:spPr/>
        <p:txBody>
          <a:bodyPr/>
          <a:lstStyle/>
          <a:p>
            <a:r>
              <a:rPr lang="en-US"/>
              <a:t>R*-EDGE</a:t>
            </a:r>
            <a:endParaRPr lang="en-US" dirty="0"/>
          </a:p>
        </p:txBody>
      </p:sp>
      <p:sp>
        <p:nvSpPr>
          <p:cNvPr id="3" name="Text Placeholder 2">
            <a:extLst>
              <a:ext uri="{FF2B5EF4-FFF2-40B4-BE49-F238E27FC236}">
                <a16:creationId xmlns:a16="http://schemas.microsoft.com/office/drawing/2014/main" id="{075A5C2F-765A-4BA8-AE74-321BD9DAE726}"/>
              </a:ext>
            </a:extLst>
          </p:cNvPr>
          <p:cNvSpPr>
            <a:spLocks noGrp="1"/>
          </p:cNvSpPr>
          <p:nvPr>
            <p:ph type="body" sz="quarter" idx="13"/>
          </p:nvPr>
        </p:nvSpPr>
        <p:spPr>
          <a:xfrm>
            <a:off x="1163782" y="1452457"/>
            <a:ext cx="4152021" cy="3096883"/>
          </a:xfrm>
        </p:spPr>
        <p:txBody>
          <a:bodyPr>
            <a:normAutofit lnSpcReduction="10000"/>
          </a:bodyPr>
          <a:lstStyle/>
          <a:p>
            <a:r>
              <a:rPr lang="en-US" dirty="0"/>
              <a:t>Search Distance [argument of R*-EDGE]:  used to define maximum amount of the calculated shift amount, which is based on the distance between “Robot Position 3” and the Detected Location of the seam.</a:t>
            </a:r>
          </a:p>
          <a:p>
            <a:pPr lvl="1"/>
            <a:r>
              <a:rPr lang="en-US" dirty="0"/>
              <a:t>If the distance between RP3 and the Detected Location is greater than the value of “Search Distance,” the Maximum Shift Amount Exceeded is set.  An alarm may be generated, or can be disabled (see value of parameters in SETUP section of macro).</a:t>
            </a:r>
          </a:p>
          <a:p>
            <a:r>
              <a:rPr lang="en-US" dirty="0"/>
              <a:t>Exercise:  allow for part variation of +/- 6mm.  Move the weld seam 8mm and note Maximum Shift Amount Exceeded state.</a:t>
            </a:r>
          </a:p>
          <a:p>
            <a:pPr lvl="1"/>
            <a:endParaRPr lang="en-US" dirty="0"/>
          </a:p>
        </p:txBody>
      </p:sp>
      <p:sp>
        <p:nvSpPr>
          <p:cNvPr id="4" name="Text Placeholder 3">
            <a:extLst>
              <a:ext uri="{FF2B5EF4-FFF2-40B4-BE49-F238E27FC236}">
                <a16:creationId xmlns:a16="http://schemas.microsoft.com/office/drawing/2014/main" id="{FD0ACCE1-A0B7-4574-8BEC-D53A9F40B15E}"/>
              </a:ext>
            </a:extLst>
          </p:cNvPr>
          <p:cNvSpPr>
            <a:spLocks noGrp="1"/>
          </p:cNvSpPr>
          <p:nvPr>
            <p:ph type="body" sz="quarter" idx="14"/>
          </p:nvPr>
        </p:nvSpPr>
        <p:spPr/>
        <p:txBody>
          <a:bodyPr/>
          <a:lstStyle/>
          <a:p>
            <a:r>
              <a:rPr lang="en-US" dirty="0"/>
              <a:t>Setup</a:t>
            </a:r>
          </a:p>
        </p:txBody>
      </p:sp>
      <p:pic>
        <p:nvPicPr>
          <p:cNvPr id="7" name="Picture 6">
            <a:extLst>
              <a:ext uri="{FF2B5EF4-FFF2-40B4-BE49-F238E27FC236}">
                <a16:creationId xmlns:a16="http://schemas.microsoft.com/office/drawing/2014/main" id="{EDD7C0A7-B966-492D-81F2-1F2CBBA1AFA9}"/>
              </a:ext>
            </a:extLst>
          </p:cNvPr>
          <p:cNvPicPr>
            <a:picLocks noChangeAspect="1"/>
          </p:cNvPicPr>
          <p:nvPr/>
        </p:nvPicPr>
        <p:blipFill>
          <a:blip r:embed="rId2"/>
          <a:stretch>
            <a:fillRect/>
          </a:stretch>
        </p:blipFill>
        <p:spPr>
          <a:xfrm>
            <a:off x="1008989" y="4698408"/>
            <a:ext cx="1871634" cy="646232"/>
          </a:xfrm>
          <a:prstGeom prst="rect">
            <a:avLst/>
          </a:prstGeom>
        </p:spPr>
      </p:pic>
      <p:pic>
        <p:nvPicPr>
          <p:cNvPr id="8" name="Picture 5">
            <a:extLst>
              <a:ext uri="{FF2B5EF4-FFF2-40B4-BE49-F238E27FC236}">
                <a16:creationId xmlns:a16="http://schemas.microsoft.com/office/drawing/2014/main" id="{D43D1944-1BDC-470A-9E5E-176445D3C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24" t="28967" r="15475" b="26389"/>
          <a:stretch>
            <a:fillRect/>
          </a:stretch>
        </p:blipFill>
        <p:spPr bwMode="auto">
          <a:xfrm>
            <a:off x="5499100" y="753659"/>
            <a:ext cx="3644900" cy="16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A4F716F-9764-4181-99DA-16B94B771F42}"/>
              </a:ext>
            </a:extLst>
          </p:cNvPr>
          <p:cNvPicPr>
            <a:picLocks noChangeAspect="1"/>
          </p:cNvPicPr>
          <p:nvPr/>
        </p:nvPicPr>
        <p:blipFill>
          <a:blip r:embed="rId4"/>
          <a:stretch>
            <a:fillRect/>
          </a:stretch>
        </p:blipFill>
        <p:spPr>
          <a:xfrm>
            <a:off x="5230782" y="2767039"/>
            <a:ext cx="3862164" cy="2318748"/>
          </a:xfrm>
          <a:prstGeom prst="rect">
            <a:avLst/>
          </a:prstGeom>
        </p:spPr>
      </p:pic>
    </p:spTree>
    <p:extLst>
      <p:ext uri="{BB962C8B-B14F-4D97-AF65-F5344CB8AC3E}">
        <p14:creationId xmlns:p14="http://schemas.microsoft.com/office/powerpoint/2010/main" val="924988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DB62E2-95F4-4CCA-A7EF-D7C80ACD1F9A}"/>
              </a:ext>
            </a:extLst>
          </p:cNvPr>
          <p:cNvSpPr>
            <a:spLocks noGrp="1"/>
          </p:cNvSpPr>
          <p:nvPr>
            <p:ph type="subTitle" idx="1"/>
          </p:nvPr>
        </p:nvSpPr>
        <p:spPr/>
        <p:txBody>
          <a:bodyPr/>
          <a:lstStyle/>
          <a:p>
            <a:r>
              <a:rPr lang="en-US"/>
              <a:t>R*-EDGE</a:t>
            </a:r>
            <a:endParaRPr lang="en-US" dirty="0"/>
          </a:p>
        </p:txBody>
      </p:sp>
      <p:sp>
        <p:nvSpPr>
          <p:cNvPr id="3" name="Text Placeholder 2">
            <a:extLst>
              <a:ext uri="{FF2B5EF4-FFF2-40B4-BE49-F238E27FC236}">
                <a16:creationId xmlns:a16="http://schemas.microsoft.com/office/drawing/2014/main" id="{075A5C2F-765A-4BA8-AE74-321BD9DAE726}"/>
              </a:ext>
            </a:extLst>
          </p:cNvPr>
          <p:cNvSpPr>
            <a:spLocks noGrp="1"/>
          </p:cNvSpPr>
          <p:nvPr>
            <p:ph type="body" sz="quarter" idx="13"/>
          </p:nvPr>
        </p:nvSpPr>
        <p:spPr>
          <a:xfrm>
            <a:off x="1163782" y="1431985"/>
            <a:ext cx="4067000" cy="3096883"/>
          </a:xfrm>
        </p:spPr>
        <p:txBody>
          <a:bodyPr/>
          <a:lstStyle/>
          <a:p>
            <a:r>
              <a:rPr lang="en-US" dirty="0"/>
              <a:t>Gap Size Output [argument of R*-EDGE]:  sets the D variable # that receives the detected Gap amount</a:t>
            </a:r>
          </a:p>
          <a:p>
            <a:r>
              <a:rPr lang="en-US" dirty="0"/>
              <a:t>Exercise 1:  using </a:t>
            </a:r>
            <a:r>
              <a:rPr lang="en-US" dirty="0" err="1"/>
              <a:t>AccuFast</a:t>
            </a:r>
            <a:r>
              <a:rPr lang="en-US" dirty="0"/>
              <a:t> on a 6mm steel butt joint, note the gap distance (placed into a D variable you choose) as the actual gap amount is varied from 2mm to 6mm.</a:t>
            </a:r>
          </a:p>
          <a:p>
            <a:r>
              <a:rPr lang="en-US" dirty="0"/>
              <a:t>Exercise 2:  Call two different Arc Start Files; one if gap is less than 2mm, the other if gap is greater than 2mm.</a:t>
            </a:r>
          </a:p>
          <a:p>
            <a:pPr lvl="1"/>
            <a:endParaRPr lang="en-US" dirty="0"/>
          </a:p>
        </p:txBody>
      </p:sp>
      <p:sp>
        <p:nvSpPr>
          <p:cNvPr id="4" name="Text Placeholder 3">
            <a:extLst>
              <a:ext uri="{FF2B5EF4-FFF2-40B4-BE49-F238E27FC236}">
                <a16:creationId xmlns:a16="http://schemas.microsoft.com/office/drawing/2014/main" id="{FD0ACCE1-A0B7-4574-8BEC-D53A9F40B15E}"/>
              </a:ext>
            </a:extLst>
          </p:cNvPr>
          <p:cNvSpPr>
            <a:spLocks noGrp="1"/>
          </p:cNvSpPr>
          <p:nvPr>
            <p:ph type="body" sz="quarter" idx="14"/>
          </p:nvPr>
        </p:nvSpPr>
        <p:spPr/>
        <p:txBody>
          <a:bodyPr/>
          <a:lstStyle/>
          <a:p>
            <a:r>
              <a:rPr lang="en-US" dirty="0"/>
              <a:t>Setup</a:t>
            </a:r>
          </a:p>
        </p:txBody>
      </p:sp>
      <p:pic>
        <p:nvPicPr>
          <p:cNvPr id="7" name="Picture 6">
            <a:extLst>
              <a:ext uri="{FF2B5EF4-FFF2-40B4-BE49-F238E27FC236}">
                <a16:creationId xmlns:a16="http://schemas.microsoft.com/office/drawing/2014/main" id="{EDD7C0A7-B966-492D-81F2-1F2CBBA1AFA9}"/>
              </a:ext>
            </a:extLst>
          </p:cNvPr>
          <p:cNvPicPr>
            <a:picLocks noChangeAspect="1"/>
          </p:cNvPicPr>
          <p:nvPr/>
        </p:nvPicPr>
        <p:blipFill>
          <a:blip r:embed="rId2"/>
          <a:stretch>
            <a:fillRect/>
          </a:stretch>
        </p:blipFill>
        <p:spPr>
          <a:xfrm>
            <a:off x="1008989" y="4698408"/>
            <a:ext cx="1871634" cy="646232"/>
          </a:xfrm>
          <a:prstGeom prst="rect">
            <a:avLst/>
          </a:prstGeom>
        </p:spPr>
      </p:pic>
      <p:pic>
        <p:nvPicPr>
          <p:cNvPr id="8" name="Picture 5">
            <a:extLst>
              <a:ext uri="{FF2B5EF4-FFF2-40B4-BE49-F238E27FC236}">
                <a16:creationId xmlns:a16="http://schemas.microsoft.com/office/drawing/2014/main" id="{D43D1944-1BDC-470A-9E5E-176445D3CD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824" t="28967" r="15475" b="26389"/>
          <a:stretch>
            <a:fillRect/>
          </a:stretch>
        </p:blipFill>
        <p:spPr bwMode="auto">
          <a:xfrm>
            <a:off x="5499100" y="753659"/>
            <a:ext cx="3644900" cy="163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A4F716F-9764-4181-99DA-16B94B771F42}"/>
              </a:ext>
            </a:extLst>
          </p:cNvPr>
          <p:cNvPicPr>
            <a:picLocks noChangeAspect="1"/>
          </p:cNvPicPr>
          <p:nvPr/>
        </p:nvPicPr>
        <p:blipFill>
          <a:blip r:embed="rId4"/>
          <a:stretch>
            <a:fillRect/>
          </a:stretch>
        </p:blipFill>
        <p:spPr>
          <a:xfrm>
            <a:off x="5230782" y="2767039"/>
            <a:ext cx="3862164" cy="2318748"/>
          </a:xfrm>
          <a:prstGeom prst="rect">
            <a:avLst/>
          </a:prstGeom>
        </p:spPr>
      </p:pic>
    </p:spTree>
    <p:extLst>
      <p:ext uri="{BB962C8B-B14F-4D97-AF65-F5344CB8AC3E}">
        <p14:creationId xmlns:p14="http://schemas.microsoft.com/office/powerpoint/2010/main" val="2492474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55E2B9-34A5-410B-95D6-F1F6E2160023}"/>
              </a:ext>
            </a:extLst>
          </p:cNvPr>
          <p:cNvSpPr>
            <a:spLocks noGrp="1"/>
          </p:cNvSpPr>
          <p:nvPr>
            <p:ph type="subTitle" idx="1"/>
          </p:nvPr>
        </p:nvSpPr>
        <p:spPr/>
        <p:txBody>
          <a:bodyPr/>
          <a:lstStyle/>
          <a:p>
            <a:r>
              <a:rPr lang="en-US"/>
              <a:t>R*-EDGE</a:t>
            </a:r>
            <a:endParaRPr lang="en-US" dirty="0"/>
          </a:p>
        </p:txBody>
      </p:sp>
      <p:sp>
        <p:nvSpPr>
          <p:cNvPr id="3" name="Text Placeholder 2">
            <a:extLst>
              <a:ext uri="{FF2B5EF4-FFF2-40B4-BE49-F238E27FC236}">
                <a16:creationId xmlns:a16="http://schemas.microsoft.com/office/drawing/2014/main" id="{F3BF3F14-44AF-449A-8119-769AB63A37D6}"/>
              </a:ext>
            </a:extLst>
          </p:cNvPr>
          <p:cNvSpPr>
            <a:spLocks noGrp="1"/>
          </p:cNvSpPr>
          <p:nvPr>
            <p:ph type="body" sz="quarter" idx="13"/>
          </p:nvPr>
        </p:nvSpPr>
        <p:spPr/>
        <p:txBody>
          <a:bodyPr/>
          <a:lstStyle/>
          <a:p>
            <a:r>
              <a:rPr lang="en-US" dirty="0"/>
              <a:t>Touch Sensing examples: </a:t>
            </a:r>
            <a:r>
              <a:rPr lang="en-US" dirty="0">
                <a:hlinkClick r:id="rId3" action="ppaction://hlinkfile"/>
              </a:rPr>
              <a:t>touch sensing  R1-EDGE</a:t>
            </a:r>
            <a:endParaRPr lang="en-US" dirty="0"/>
          </a:p>
          <a:p>
            <a:pPr lvl="1"/>
            <a:r>
              <a:rPr lang="en-US" dirty="0"/>
              <a:t>Edge, thick plate; Pattern Type 0 – R1-EDGE</a:t>
            </a:r>
          </a:p>
          <a:p>
            <a:pPr lvl="1"/>
            <a:r>
              <a:rPr lang="en-US" dirty="0"/>
              <a:t>Edge, variable gap on thick plate; Pattern Type 2 – R1-EDGE</a:t>
            </a:r>
          </a:p>
          <a:p>
            <a:pPr lvl="1"/>
            <a:r>
              <a:rPr lang="en-US" dirty="0"/>
              <a:t>T-joint, oblique angle, variable angle;  Pattern Type 4 – R1-EDGE</a:t>
            </a:r>
          </a:p>
          <a:p>
            <a:pPr lvl="1"/>
            <a:endParaRPr lang="en-US" dirty="0"/>
          </a:p>
          <a:p>
            <a:r>
              <a:rPr lang="en-US" dirty="0" err="1"/>
              <a:t>AccuFast</a:t>
            </a:r>
            <a:r>
              <a:rPr lang="en-US" dirty="0"/>
              <a:t> examples: </a:t>
            </a:r>
            <a:r>
              <a:rPr lang="en-US" dirty="0" err="1">
                <a:hlinkClick r:id="rId4" action="ppaction://hlinkfile"/>
              </a:rPr>
              <a:t>accufast</a:t>
            </a:r>
            <a:r>
              <a:rPr lang="en-US" dirty="0">
                <a:hlinkClick r:id="rId4" action="ppaction://hlinkfile"/>
              </a:rPr>
              <a:t>  R1-EDGE</a:t>
            </a:r>
            <a:endParaRPr lang="en-US" dirty="0"/>
          </a:p>
          <a:p>
            <a:pPr lvl="1"/>
            <a:r>
              <a:rPr lang="en-US" dirty="0"/>
              <a:t>Narrow Butt Joint; Pattern Type 3 – R1-EDGE</a:t>
            </a:r>
          </a:p>
          <a:p>
            <a:pPr lvl="1"/>
            <a:r>
              <a:rPr lang="en-US" dirty="0"/>
              <a:t>Edge, outside corner; Pattern Type 1 – R1-EDGE</a:t>
            </a:r>
          </a:p>
          <a:p>
            <a:pPr lvl="1"/>
            <a:r>
              <a:rPr lang="en-US" dirty="0"/>
              <a:t>NSRCH</a:t>
            </a:r>
          </a:p>
          <a:p>
            <a:pPr lvl="1"/>
            <a:endParaRPr lang="en-US" dirty="0"/>
          </a:p>
          <a:p>
            <a:pPr lvl="1"/>
            <a:endParaRPr lang="en-US" dirty="0"/>
          </a:p>
        </p:txBody>
      </p:sp>
      <p:sp>
        <p:nvSpPr>
          <p:cNvPr id="4" name="Text Placeholder 3">
            <a:extLst>
              <a:ext uri="{FF2B5EF4-FFF2-40B4-BE49-F238E27FC236}">
                <a16:creationId xmlns:a16="http://schemas.microsoft.com/office/drawing/2014/main" id="{E0E1A515-611C-4D16-8AE6-7A51147C2342}"/>
              </a:ext>
            </a:extLst>
          </p:cNvPr>
          <p:cNvSpPr>
            <a:spLocks noGrp="1"/>
          </p:cNvSpPr>
          <p:nvPr>
            <p:ph type="body" sz="quarter" idx="14"/>
          </p:nvPr>
        </p:nvSpPr>
        <p:spPr/>
        <p:txBody>
          <a:bodyPr/>
          <a:lstStyle/>
          <a:p>
            <a:r>
              <a:rPr lang="en-US"/>
              <a:t>Programming; Applications</a:t>
            </a:r>
            <a:endParaRPr lang="en-US" dirty="0"/>
          </a:p>
        </p:txBody>
      </p:sp>
      <p:graphicFrame>
        <p:nvGraphicFramePr>
          <p:cNvPr id="5" name="Object 4">
            <a:extLst>
              <a:ext uri="{FF2B5EF4-FFF2-40B4-BE49-F238E27FC236}">
                <a16:creationId xmlns:a16="http://schemas.microsoft.com/office/drawing/2014/main" id="{78032007-CB42-49B4-937D-1D5F7CD9A96D}"/>
              </a:ext>
            </a:extLst>
          </p:cNvPr>
          <p:cNvGraphicFramePr>
            <a:graphicFrameLocks noChangeAspect="1"/>
          </p:cNvGraphicFramePr>
          <p:nvPr>
            <p:extLst>
              <p:ext uri="{D42A27DB-BD31-4B8C-83A1-F6EECF244321}">
                <p14:modId xmlns:p14="http://schemas.microsoft.com/office/powerpoint/2010/main" val="1060482670"/>
              </p:ext>
            </p:extLst>
          </p:nvPr>
        </p:nvGraphicFramePr>
        <p:xfrm>
          <a:off x="2992270" y="3913714"/>
          <a:ext cx="1030407" cy="784694"/>
        </p:xfrm>
        <a:graphic>
          <a:graphicData uri="http://schemas.openxmlformats.org/presentationml/2006/ole">
            <mc:AlternateContent xmlns:mc="http://schemas.openxmlformats.org/markup-compatibility/2006">
              <mc:Choice xmlns:v="urn:schemas-microsoft-com:vml" Requires="v">
                <p:oleObj spid="_x0000_s1064" name="Acrobat Document" showAsIcon="1" r:id="rId5" imgW="914400" imgH="771480" progId="AcroExch.Document.DC">
                  <p:link updateAutomatic="1"/>
                </p:oleObj>
              </mc:Choice>
              <mc:Fallback>
                <p:oleObj name="Acrobat Document" showAsIcon="1" r:id="rId5" imgW="914400" imgH="771480" progId="AcroExch.Document.DC">
                  <p:link updateAutomatic="1"/>
                  <p:pic>
                    <p:nvPicPr>
                      <p:cNvPr id="7" name="Object 6"/>
                      <p:cNvPicPr/>
                      <p:nvPr/>
                    </p:nvPicPr>
                    <p:blipFill>
                      <a:blip r:embed="rId6"/>
                      <a:stretch>
                        <a:fillRect/>
                      </a:stretch>
                    </p:blipFill>
                    <p:spPr>
                      <a:xfrm>
                        <a:off x="2992270" y="3913714"/>
                        <a:ext cx="1030407" cy="784694"/>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9AB857BC-4712-4F90-98CE-C75E77AAF631}"/>
              </a:ext>
            </a:extLst>
          </p:cNvPr>
          <p:cNvPicPr>
            <a:picLocks noChangeAspect="1"/>
          </p:cNvPicPr>
          <p:nvPr/>
        </p:nvPicPr>
        <p:blipFill>
          <a:blip r:embed="rId7"/>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3876785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0BEC39-681E-4BF2-964D-89C9B0F7A274}"/>
              </a:ext>
            </a:extLst>
          </p:cNvPr>
          <p:cNvSpPr>
            <a:spLocks noGrp="1"/>
          </p:cNvSpPr>
          <p:nvPr>
            <p:ph type="subTitle" idx="1"/>
          </p:nvPr>
        </p:nvSpPr>
        <p:spPr/>
        <p:txBody>
          <a:bodyPr/>
          <a:lstStyle/>
          <a:p>
            <a:r>
              <a:rPr lang="en-US" dirty="0"/>
              <a:t>R*CIRCLE</a:t>
            </a:r>
          </a:p>
        </p:txBody>
      </p:sp>
      <p:sp>
        <p:nvSpPr>
          <p:cNvPr id="3" name="Text Placeholder 2">
            <a:extLst>
              <a:ext uri="{FF2B5EF4-FFF2-40B4-BE49-F238E27FC236}">
                <a16:creationId xmlns:a16="http://schemas.microsoft.com/office/drawing/2014/main" id="{2D295AC8-04C7-46BF-B886-A9EAC27BBC36}"/>
              </a:ext>
            </a:extLst>
          </p:cNvPr>
          <p:cNvSpPr>
            <a:spLocks noGrp="1"/>
          </p:cNvSpPr>
          <p:nvPr>
            <p:ph type="body" sz="quarter" idx="13"/>
          </p:nvPr>
        </p:nvSpPr>
        <p:spPr>
          <a:xfrm>
            <a:off x="1163782" y="1431985"/>
            <a:ext cx="4254379" cy="3096883"/>
          </a:xfrm>
        </p:spPr>
        <p:txBody>
          <a:bodyPr/>
          <a:lstStyle/>
          <a:p>
            <a:r>
              <a:rPr lang="en-US" dirty="0" err="1"/>
              <a:t>RxCIRCLE</a:t>
            </a:r>
            <a:endParaRPr lang="en-US" dirty="0"/>
          </a:p>
          <a:p>
            <a:pPr lvl="1"/>
            <a:r>
              <a:rPr lang="en-US" dirty="0"/>
              <a:t>3 positions: where RIN turns ON</a:t>
            </a:r>
          </a:p>
          <a:p>
            <a:pPr lvl="1"/>
            <a:r>
              <a:rPr lang="en-US" dirty="0"/>
              <a:t>3 positions: same Z height (see arguments)</a:t>
            </a:r>
          </a:p>
          <a:p>
            <a:pPr lvl="1"/>
            <a:r>
              <a:rPr lang="en-US" dirty="0"/>
              <a:t>Circle diameter </a:t>
            </a:r>
            <a:r>
              <a:rPr lang="en-US" dirty="0">
                <a:sym typeface="Wingdings" panose="05000000000000000000" pitchFamily="2" charset="2"/>
              </a:rPr>
              <a:t> D099</a:t>
            </a:r>
          </a:p>
          <a:p>
            <a:pPr lvl="1"/>
            <a:r>
              <a:rPr lang="en-US" dirty="0">
                <a:sym typeface="Wingdings" panose="05000000000000000000" pitchFamily="2" charset="2"/>
              </a:rPr>
              <a:t>For curved surfaces with ~2” and larger diameters</a:t>
            </a:r>
            <a:endParaRPr lang="en-US" dirty="0"/>
          </a:p>
          <a:p>
            <a:endParaRPr lang="en-US" dirty="0"/>
          </a:p>
        </p:txBody>
      </p:sp>
      <p:sp>
        <p:nvSpPr>
          <p:cNvPr id="4" name="Text Placeholder 3">
            <a:extLst>
              <a:ext uri="{FF2B5EF4-FFF2-40B4-BE49-F238E27FC236}">
                <a16:creationId xmlns:a16="http://schemas.microsoft.com/office/drawing/2014/main" id="{CB32A0C0-8E5B-4890-9BAA-4B30A23F93E7}"/>
              </a:ext>
            </a:extLst>
          </p:cNvPr>
          <p:cNvSpPr>
            <a:spLocks noGrp="1"/>
          </p:cNvSpPr>
          <p:nvPr>
            <p:ph type="body" sz="quarter" idx="14"/>
          </p:nvPr>
        </p:nvSpPr>
        <p:spPr/>
        <p:txBody>
          <a:bodyPr/>
          <a:lstStyle/>
          <a:p>
            <a:r>
              <a:rPr lang="en-US" dirty="0"/>
              <a:t>Programming</a:t>
            </a:r>
          </a:p>
        </p:txBody>
      </p:sp>
      <p:pic>
        <p:nvPicPr>
          <p:cNvPr id="6" name="Picture 2">
            <a:extLst>
              <a:ext uri="{FF2B5EF4-FFF2-40B4-BE49-F238E27FC236}">
                <a16:creationId xmlns:a16="http://schemas.microsoft.com/office/drawing/2014/main" id="{A101F2F1-F622-4E6D-9711-581C34908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15" t="13786" r="9421" b="12868"/>
          <a:stretch>
            <a:fillRect/>
          </a:stretch>
        </p:blipFill>
        <p:spPr bwMode="auto">
          <a:xfrm>
            <a:off x="5258528" y="824828"/>
            <a:ext cx="3885472" cy="258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015DC01-178F-4A1B-8648-2AAA770133CC}"/>
              </a:ext>
            </a:extLst>
          </p:cNvPr>
          <p:cNvPicPr>
            <a:picLocks noChangeAspect="1"/>
          </p:cNvPicPr>
          <p:nvPr/>
        </p:nvPicPr>
        <p:blipFill>
          <a:blip r:embed="rId3"/>
          <a:stretch>
            <a:fillRect/>
          </a:stretch>
        </p:blipFill>
        <p:spPr>
          <a:xfrm>
            <a:off x="2995682" y="3002464"/>
            <a:ext cx="3441745" cy="2072796"/>
          </a:xfrm>
          <a:prstGeom prst="rect">
            <a:avLst/>
          </a:prstGeom>
        </p:spPr>
      </p:pic>
    </p:spTree>
    <p:extLst>
      <p:ext uri="{BB962C8B-B14F-4D97-AF65-F5344CB8AC3E}">
        <p14:creationId xmlns:p14="http://schemas.microsoft.com/office/powerpoint/2010/main" val="1327345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0BEC39-681E-4BF2-964D-89C9B0F7A274}"/>
              </a:ext>
            </a:extLst>
          </p:cNvPr>
          <p:cNvSpPr>
            <a:spLocks noGrp="1"/>
          </p:cNvSpPr>
          <p:nvPr>
            <p:ph type="subTitle" idx="1"/>
          </p:nvPr>
        </p:nvSpPr>
        <p:spPr/>
        <p:txBody>
          <a:bodyPr/>
          <a:lstStyle/>
          <a:p>
            <a:r>
              <a:rPr lang="en-US"/>
              <a:t>R*CIRCLE</a:t>
            </a:r>
            <a:endParaRPr lang="en-US" dirty="0"/>
          </a:p>
        </p:txBody>
      </p:sp>
      <p:sp>
        <p:nvSpPr>
          <p:cNvPr id="3" name="Text Placeholder 2">
            <a:extLst>
              <a:ext uri="{FF2B5EF4-FFF2-40B4-BE49-F238E27FC236}">
                <a16:creationId xmlns:a16="http://schemas.microsoft.com/office/drawing/2014/main" id="{2D295AC8-04C7-46BF-B886-A9EAC27BBC36}"/>
              </a:ext>
            </a:extLst>
          </p:cNvPr>
          <p:cNvSpPr>
            <a:spLocks noGrp="1"/>
          </p:cNvSpPr>
          <p:nvPr>
            <p:ph type="body" sz="quarter" idx="13"/>
          </p:nvPr>
        </p:nvSpPr>
        <p:spPr>
          <a:xfrm>
            <a:off x="1163782" y="1431985"/>
            <a:ext cx="4390857" cy="3096883"/>
          </a:xfrm>
        </p:spPr>
        <p:txBody>
          <a:bodyPr/>
          <a:lstStyle/>
          <a:p>
            <a:r>
              <a:rPr lang="en-US" dirty="0" err="1"/>
              <a:t>StartSrch</a:t>
            </a:r>
            <a:r>
              <a:rPr lang="en-US" dirty="0"/>
              <a:t> Offset [argument of R*CIRCLE]</a:t>
            </a:r>
          </a:p>
          <a:p>
            <a:pPr lvl="1"/>
            <a:r>
              <a:rPr lang="en-US" dirty="0"/>
              <a:t>Robot Position 1, 2, and 3 represent locations on (location that are touching) the part surface. Approach positions – location used to begin search motion towards Robot Position – are calculated by the macro job…</a:t>
            </a:r>
          </a:p>
          <a:p>
            <a:pPr lvl="1"/>
            <a:r>
              <a:rPr lang="en-US" dirty="0"/>
              <a:t>This parameter sets the distance between each Robot Position and its approach position</a:t>
            </a:r>
          </a:p>
          <a:p>
            <a:pPr lvl="1"/>
            <a:r>
              <a:rPr lang="en-US" dirty="0"/>
              <a:t>Exercise: With Touch Sensing, attempt </a:t>
            </a:r>
            <a:r>
              <a:rPr lang="en-US" dirty="0" err="1"/>
              <a:t>AutoTeach</a:t>
            </a:r>
            <a:r>
              <a:rPr lang="en-US" dirty="0"/>
              <a:t> twice, once with “</a:t>
            </a:r>
            <a:r>
              <a:rPr lang="en-US" dirty="0" err="1"/>
              <a:t>StartSrch</a:t>
            </a:r>
            <a:r>
              <a:rPr lang="en-US" dirty="0"/>
              <a:t> Offset” = 5, and again with = 25.</a:t>
            </a:r>
          </a:p>
          <a:p>
            <a:pPr lvl="1"/>
            <a:endParaRPr lang="en-US" dirty="0"/>
          </a:p>
          <a:p>
            <a:endParaRPr lang="en-US" dirty="0"/>
          </a:p>
        </p:txBody>
      </p:sp>
      <p:sp>
        <p:nvSpPr>
          <p:cNvPr id="4" name="Text Placeholder 3">
            <a:extLst>
              <a:ext uri="{FF2B5EF4-FFF2-40B4-BE49-F238E27FC236}">
                <a16:creationId xmlns:a16="http://schemas.microsoft.com/office/drawing/2014/main" id="{CB32A0C0-8E5B-4890-9BAA-4B30A23F93E7}"/>
              </a:ext>
            </a:extLst>
          </p:cNvPr>
          <p:cNvSpPr>
            <a:spLocks noGrp="1"/>
          </p:cNvSpPr>
          <p:nvPr>
            <p:ph type="body" sz="quarter" idx="14"/>
          </p:nvPr>
        </p:nvSpPr>
        <p:spPr/>
        <p:txBody>
          <a:bodyPr/>
          <a:lstStyle/>
          <a:p>
            <a:r>
              <a:rPr lang="en-US" dirty="0"/>
              <a:t>Setup</a:t>
            </a:r>
          </a:p>
        </p:txBody>
      </p:sp>
      <p:pic>
        <p:nvPicPr>
          <p:cNvPr id="6" name="Picture 2">
            <a:extLst>
              <a:ext uri="{FF2B5EF4-FFF2-40B4-BE49-F238E27FC236}">
                <a16:creationId xmlns:a16="http://schemas.microsoft.com/office/drawing/2014/main" id="{A101F2F1-F622-4E6D-9711-581C34908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15" t="13786" r="9421" b="12868"/>
          <a:stretch>
            <a:fillRect/>
          </a:stretch>
        </p:blipFill>
        <p:spPr bwMode="auto">
          <a:xfrm>
            <a:off x="5684292" y="698680"/>
            <a:ext cx="3459707" cy="230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015DC01-178F-4A1B-8648-2AAA770133CC}"/>
              </a:ext>
            </a:extLst>
          </p:cNvPr>
          <p:cNvPicPr>
            <a:picLocks noChangeAspect="1"/>
          </p:cNvPicPr>
          <p:nvPr/>
        </p:nvPicPr>
        <p:blipFill>
          <a:blip r:embed="rId3"/>
          <a:stretch>
            <a:fillRect/>
          </a:stretch>
        </p:blipFill>
        <p:spPr>
          <a:xfrm>
            <a:off x="5616061" y="3016112"/>
            <a:ext cx="3441745" cy="2072796"/>
          </a:xfrm>
          <a:prstGeom prst="rect">
            <a:avLst/>
          </a:prstGeom>
        </p:spPr>
      </p:pic>
      <p:pic>
        <p:nvPicPr>
          <p:cNvPr id="10" name="Picture 9">
            <a:extLst>
              <a:ext uri="{FF2B5EF4-FFF2-40B4-BE49-F238E27FC236}">
                <a16:creationId xmlns:a16="http://schemas.microsoft.com/office/drawing/2014/main" id="{5561F690-E6CC-4450-81DD-8B36787871DE}"/>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2066987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0BEC39-681E-4BF2-964D-89C9B0F7A274}"/>
              </a:ext>
            </a:extLst>
          </p:cNvPr>
          <p:cNvSpPr>
            <a:spLocks noGrp="1"/>
          </p:cNvSpPr>
          <p:nvPr>
            <p:ph type="subTitle" idx="1"/>
          </p:nvPr>
        </p:nvSpPr>
        <p:spPr/>
        <p:txBody>
          <a:bodyPr/>
          <a:lstStyle/>
          <a:p>
            <a:r>
              <a:rPr lang="en-US"/>
              <a:t>R*CIRCLE</a:t>
            </a:r>
            <a:endParaRPr lang="en-US" dirty="0"/>
          </a:p>
        </p:txBody>
      </p:sp>
      <p:sp>
        <p:nvSpPr>
          <p:cNvPr id="3" name="Text Placeholder 2">
            <a:extLst>
              <a:ext uri="{FF2B5EF4-FFF2-40B4-BE49-F238E27FC236}">
                <a16:creationId xmlns:a16="http://schemas.microsoft.com/office/drawing/2014/main" id="{2D295AC8-04C7-46BF-B886-A9EAC27BBC36}"/>
              </a:ext>
            </a:extLst>
          </p:cNvPr>
          <p:cNvSpPr>
            <a:spLocks noGrp="1"/>
          </p:cNvSpPr>
          <p:nvPr>
            <p:ph type="body" sz="quarter" idx="13"/>
          </p:nvPr>
        </p:nvSpPr>
        <p:spPr>
          <a:xfrm>
            <a:off x="1163782" y="1431986"/>
            <a:ext cx="4452279" cy="3480550"/>
          </a:xfrm>
        </p:spPr>
        <p:txBody>
          <a:bodyPr>
            <a:normAutofit fontScale="92500" lnSpcReduction="10000"/>
          </a:bodyPr>
          <a:lstStyle/>
          <a:p>
            <a:r>
              <a:rPr lang="en-US" dirty="0"/>
              <a:t>Teach Offset [argument of R*CIRCLE]</a:t>
            </a:r>
          </a:p>
          <a:p>
            <a:pPr lvl="1"/>
            <a:r>
              <a:rPr lang="en-US" dirty="0"/>
              <a:t>During initial teaching of Robot Position 1, 2, and 3, these locations are roughed in by the user.  The exact, proper location of these positions are detected by the macro job via </a:t>
            </a:r>
            <a:r>
              <a:rPr lang="en-US" dirty="0" err="1"/>
              <a:t>AutoTeach</a:t>
            </a:r>
            <a:r>
              <a:rPr lang="en-US" dirty="0"/>
              <a:t>.</a:t>
            </a:r>
          </a:p>
          <a:p>
            <a:pPr lvl="1"/>
            <a:r>
              <a:rPr lang="en-US" dirty="0"/>
              <a:t>The distance between Robot Position 1 and Robot Positions 2/3 – this distance </a:t>
            </a:r>
            <a:r>
              <a:rPr lang="en-US" dirty="0" err="1"/>
              <a:t>AutoTeach</a:t>
            </a:r>
            <a:r>
              <a:rPr lang="en-US" dirty="0"/>
              <a:t> uses – is defined by this parameter.</a:t>
            </a:r>
          </a:p>
          <a:p>
            <a:pPr lvl="1"/>
            <a:r>
              <a:rPr lang="en-US" dirty="0"/>
              <a:t>Specified in a percentage of the radius of the curved surface.  A larger value = better accuracy</a:t>
            </a:r>
          </a:p>
          <a:p>
            <a:pPr lvl="1"/>
            <a:r>
              <a:rPr lang="en-US" dirty="0"/>
              <a:t>Typical values are in the 25% to 50% range</a:t>
            </a:r>
          </a:p>
          <a:p>
            <a:pPr lvl="1"/>
            <a:r>
              <a:rPr lang="en-US" dirty="0"/>
              <a:t>Small diameter curved surface =&gt; smaller % value</a:t>
            </a:r>
          </a:p>
          <a:p>
            <a:pPr lvl="1"/>
            <a:r>
              <a:rPr lang="en-US" dirty="0"/>
              <a:t>Larger diameter curved surface =&gt; larger % value</a:t>
            </a:r>
          </a:p>
          <a:p>
            <a:pPr lvl="1"/>
            <a:r>
              <a:rPr lang="en-US" dirty="0"/>
              <a:t>Exercise:  Attempt </a:t>
            </a:r>
            <a:r>
              <a:rPr lang="en-US" dirty="0" err="1"/>
              <a:t>AutoTeach</a:t>
            </a:r>
            <a:r>
              <a:rPr lang="en-US" dirty="0"/>
              <a:t> twice, with “Teach Offset” values 10 and 50</a:t>
            </a:r>
          </a:p>
          <a:p>
            <a:pPr lvl="1"/>
            <a:endParaRPr lang="en-US" dirty="0"/>
          </a:p>
          <a:p>
            <a:endParaRPr lang="en-US" dirty="0"/>
          </a:p>
        </p:txBody>
      </p:sp>
      <p:sp>
        <p:nvSpPr>
          <p:cNvPr id="4" name="Text Placeholder 3">
            <a:extLst>
              <a:ext uri="{FF2B5EF4-FFF2-40B4-BE49-F238E27FC236}">
                <a16:creationId xmlns:a16="http://schemas.microsoft.com/office/drawing/2014/main" id="{CB32A0C0-8E5B-4890-9BAA-4B30A23F93E7}"/>
              </a:ext>
            </a:extLst>
          </p:cNvPr>
          <p:cNvSpPr>
            <a:spLocks noGrp="1"/>
          </p:cNvSpPr>
          <p:nvPr>
            <p:ph type="body" sz="quarter" idx="14"/>
          </p:nvPr>
        </p:nvSpPr>
        <p:spPr/>
        <p:txBody>
          <a:bodyPr/>
          <a:lstStyle/>
          <a:p>
            <a:r>
              <a:rPr lang="en-US" dirty="0"/>
              <a:t>Setup</a:t>
            </a:r>
          </a:p>
        </p:txBody>
      </p:sp>
      <p:pic>
        <p:nvPicPr>
          <p:cNvPr id="6" name="Picture 2">
            <a:extLst>
              <a:ext uri="{FF2B5EF4-FFF2-40B4-BE49-F238E27FC236}">
                <a16:creationId xmlns:a16="http://schemas.microsoft.com/office/drawing/2014/main" id="{A101F2F1-F622-4E6D-9711-581C34908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15" t="13786" r="9421" b="12868"/>
          <a:stretch>
            <a:fillRect/>
          </a:stretch>
        </p:blipFill>
        <p:spPr bwMode="auto">
          <a:xfrm>
            <a:off x="5684292" y="698680"/>
            <a:ext cx="3459707" cy="230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015DC01-178F-4A1B-8648-2AAA770133CC}"/>
              </a:ext>
            </a:extLst>
          </p:cNvPr>
          <p:cNvPicPr>
            <a:picLocks noChangeAspect="1"/>
          </p:cNvPicPr>
          <p:nvPr/>
        </p:nvPicPr>
        <p:blipFill>
          <a:blip r:embed="rId3"/>
          <a:stretch>
            <a:fillRect/>
          </a:stretch>
        </p:blipFill>
        <p:spPr>
          <a:xfrm>
            <a:off x="5616061" y="3016112"/>
            <a:ext cx="3441745" cy="2072796"/>
          </a:xfrm>
          <a:prstGeom prst="rect">
            <a:avLst/>
          </a:prstGeom>
        </p:spPr>
      </p:pic>
      <p:pic>
        <p:nvPicPr>
          <p:cNvPr id="8" name="Picture 7">
            <a:extLst>
              <a:ext uri="{FF2B5EF4-FFF2-40B4-BE49-F238E27FC236}">
                <a16:creationId xmlns:a16="http://schemas.microsoft.com/office/drawing/2014/main" id="{8A5C118B-4CB2-4D40-9A71-6F31E5C36D9E}"/>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182383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0BEC39-681E-4BF2-964D-89C9B0F7A274}"/>
              </a:ext>
            </a:extLst>
          </p:cNvPr>
          <p:cNvSpPr>
            <a:spLocks noGrp="1"/>
          </p:cNvSpPr>
          <p:nvPr>
            <p:ph type="subTitle" idx="1"/>
          </p:nvPr>
        </p:nvSpPr>
        <p:spPr/>
        <p:txBody>
          <a:bodyPr/>
          <a:lstStyle/>
          <a:p>
            <a:r>
              <a:rPr lang="en-US"/>
              <a:t>R*CIRCLE</a:t>
            </a:r>
            <a:endParaRPr lang="en-US" dirty="0"/>
          </a:p>
        </p:txBody>
      </p:sp>
      <p:sp>
        <p:nvSpPr>
          <p:cNvPr id="3" name="Text Placeholder 2">
            <a:extLst>
              <a:ext uri="{FF2B5EF4-FFF2-40B4-BE49-F238E27FC236}">
                <a16:creationId xmlns:a16="http://schemas.microsoft.com/office/drawing/2014/main" id="{2D295AC8-04C7-46BF-B886-A9EAC27BBC36}"/>
              </a:ext>
            </a:extLst>
          </p:cNvPr>
          <p:cNvSpPr>
            <a:spLocks noGrp="1"/>
          </p:cNvSpPr>
          <p:nvPr>
            <p:ph type="body" sz="quarter" idx="13"/>
          </p:nvPr>
        </p:nvSpPr>
        <p:spPr>
          <a:xfrm>
            <a:off x="1163782" y="1431985"/>
            <a:ext cx="4404505" cy="3656923"/>
          </a:xfrm>
        </p:spPr>
        <p:txBody>
          <a:bodyPr>
            <a:normAutofit/>
          </a:bodyPr>
          <a:lstStyle/>
          <a:p>
            <a:r>
              <a:rPr lang="en-US" dirty="0"/>
              <a:t>Max Search Dist. [argument of R*CIRCLE]</a:t>
            </a:r>
          </a:p>
          <a:p>
            <a:pPr lvl="1"/>
            <a:r>
              <a:rPr lang="en-US" dirty="0"/>
              <a:t>This parameter determines maximum allowable shift amount.</a:t>
            </a:r>
          </a:p>
          <a:p>
            <a:pPr lvl="1"/>
            <a:r>
              <a:rPr lang="en-US" dirty="0"/>
              <a:t>An alarm can be registered (depending on a SETUP section parameter) when Maximum Shift Amount Exceeded is reached</a:t>
            </a:r>
          </a:p>
          <a:p>
            <a:pPr lvl="1"/>
            <a:r>
              <a:rPr lang="en-US" dirty="0"/>
              <a:t>Exercise:  Adjust parameter to allow +/-6mm part variation.  Adjust weld seam 8mm and observe Maximum Shift Amount Exceeded state.</a:t>
            </a:r>
          </a:p>
          <a:p>
            <a:endParaRPr lang="en-US" dirty="0"/>
          </a:p>
        </p:txBody>
      </p:sp>
      <p:sp>
        <p:nvSpPr>
          <p:cNvPr id="4" name="Text Placeholder 3">
            <a:extLst>
              <a:ext uri="{FF2B5EF4-FFF2-40B4-BE49-F238E27FC236}">
                <a16:creationId xmlns:a16="http://schemas.microsoft.com/office/drawing/2014/main" id="{CB32A0C0-8E5B-4890-9BAA-4B30A23F93E7}"/>
              </a:ext>
            </a:extLst>
          </p:cNvPr>
          <p:cNvSpPr>
            <a:spLocks noGrp="1"/>
          </p:cNvSpPr>
          <p:nvPr>
            <p:ph type="body" sz="quarter" idx="14"/>
          </p:nvPr>
        </p:nvSpPr>
        <p:spPr/>
        <p:txBody>
          <a:bodyPr/>
          <a:lstStyle/>
          <a:p>
            <a:r>
              <a:rPr lang="en-US" dirty="0"/>
              <a:t>Setup</a:t>
            </a:r>
          </a:p>
        </p:txBody>
      </p:sp>
      <p:pic>
        <p:nvPicPr>
          <p:cNvPr id="6" name="Picture 2">
            <a:extLst>
              <a:ext uri="{FF2B5EF4-FFF2-40B4-BE49-F238E27FC236}">
                <a16:creationId xmlns:a16="http://schemas.microsoft.com/office/drawing/2014/main" id="{A101F2F1-F622-4E6D-9711-581C34908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15" t="13786" r="9421" b="12868"/>
          <a:stretch>
            <a:fillRect/>
          </a:stretch>
        </p:blipFill>
        <p:spPr bwMode="auto">
          <a:xfrm>
            <a:off x="5684292" y="698680"/>
            <a:ext cx="3459707" cy="230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015DC01-178F-4A1B-8648-2AAA770133CC}"/>
              </a:ext>
            </a:extLst>
          </p:cNvPr>
          <p:cNvPicPr>
            <a:picLocks noChangeAspect="1"/>
          </p:cNvPicPr>
          <p:nvPr/>
        </p:nvPicPr>
        <p:blipFill>
          <a:blip r:embed="rId3"/>
          <a:stretch>
            <a:fillRect/>
          </a:stretch>
        </p:blipFill>
        <p:spPr>
          <a:xfrm>
            <a:off x="5616061" y="3016112"/>
            <a:ext cx="3441745" cy="2072796"/>
          </a:xfrm>
          <a:prstGeom prst="rect">
            <a:avLst/>
          </a:prstGeom>
        </p:spPr>
      </p:pic>
      <p:pic>
        <p:nvPicPr>
          <p:cNvPr id="8" name="Picture 7">
            <a:extLst>
              <a:ext uri="{FF2B5EF4-FFF2-40B4-BE49-F238E27FC236}">
                <a16:creationId xmlns:a16="http://schemas.microsoft.com/office/drawing/2014/main" id="{FF8BA7C4-1A54-40D6-9832-597B0D9A6684}"/>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3231652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0BEC39-681E-4BF2-964D-89C9B0F7A274}"/>
              </a:ext>
            </a:extLst>
          </p:cNvPr>
          <p:cNvSpPr>
            <a:spLocks noGrp="1"/>
          </p:cNvSpPr>
          <p:nvPr>
            <p:ph type="subTitle" idx="1"/>
          </p:nvPr>
        </p:nvSpPr>
        <p:spPr/>
        <p:txBody>
          <a:bodyPr/>
          <a:lstStyle/>
          <a:p>
            <a:r>
              <a:rPr lang="en-US"/>
              <a:t>R*CIRCLE</a:t>
            </a:r>
            <a:endParaRPr lang="en-US" dirty="0"/>
          </a:p>
        </p:txBody>
      </p:sp>
      <p:sp>
        <p:nvSpPr>
          <p:cNvPr id="3" name="Text Placeholder 2">
            <a:extLst>
              <a:ext uri="{FF2B5EF4-FFF2-40B4-BE49-F238E27FC236}">
                <a16:creationId xmlns:a16="http://schemas.microsoft.com/office/drawing/2014/main" id="{2D295AC8-04C7-46BF-B886-A9EAC27BBC36}"/>
              </a:ext>
            </a:extLst>
          </p:cNvPr>
          <p:cNvSpPr>
            <a:spLocks noGrp="1"/>
          </p:cNvSpPr>
          <p:nvPr>
            <p:ph type="body" sz="quarter" idx="13"/>
          </p:nvPr>
        </p:nvSpPr>
        <p:spPr>
          <a:xfrm>
            <a:off x="1163782" y="1431985"/>
            <a:ext cx="4397681" cy="3656923"/>
          </a:xfrm>
        </p:spPr>
        <p:txBody>
          <a:bodyPr>
            <a:normAutofit/>
          </a:bodyPr>
          <a:lstStyle/>
          <a:p>
            <a:r>
              <a:rPr lang="en-US" dirty="0" err="1"/>
              <a:t>out,in,Xin,Xout</a:t>
            </a:r>
            <a:r>
              <a:rPr lang="en-US" dirty="0"/>
              <a:t> [argument of R*CIRCLE]</a:t>
            </a:r>
          </a:p>
          <a:p>
            <a:pPr lvl="1"/>
            <a:r>
              <a:rPr lang="en-US" dirty="0"/>
              <a:t>This parameter determines the search pattern to be used for this instance of R*CIRCLE.  Two patterns are available</a:t>
            </a:r>
          </a:p>
          <a:p>
            <a:pPr lvl="2"/>
            <a:r>
              <a:rPr lang="en-US" dirty="0"/>
              <a:t>0 or 1:  3 point detection.  Search pattern as shown in drawing to the right</a:t>
            </a:r>
          </a:p>
          <a:p>
            <a:pPr lvl="2"/>
            <a:r>
              <a:rPr lang="en-US" dirty="0"/>
              <a:t>2 or 3:  4 point detection.  Search pattern with searches at 3, 6, 9, and 12 o’clock.</a:t>
            </a:r>
          </a:p>
          <a:p>
            <a:r>
              <a:rPr lang="en-US" dirty="0"/>
              <a:t>Exercise:  observe all 4 modes</a:t>
            </a:r>
          </a:p>
        </p:txBody>
      </p:sp>
      <p:sp>
        <p:nvSpPr>
          <p:cNvPr id="4" name="Text Placeholder 3">
            <a:extLst>
              <a:ext uri="{FF2B5EF4-FFF2-40B4-BE49-F238E27FC236}">
                <a16:creationId xmlns:a16="http://schemas.microsoft.com/office/drawing/2014/main" id="{CB32A0C0-8E5B-4890-9BAA-4B30A23F93E7}"/>
              </a:ext>
            </a:extLst>
          </p:cNvPr>
          <p:cNvSpPr>
            <a:spLocks noGrp="1"/>
          </p:cNvSpPr>
          <p:nvPr>
            <p:ph type="body" sz="quarter" idx="14"/>
          </p:nvPr>
        </p:nvSpPr>
        <p:spPr/>
        <p:txBody>
          <a:bodyPr/>
          <a:lstStyle/>
          <a:p>
            <a:r>
              <a:rPr lang="en-US" dirty="0"/>
              <a:t>Setup</a:t>
            </a:r>
          </a:p>
        </p:txBody>
      </p:sp>
      <p:pic>
        <p:nvPicPr>
          <p:cNvPr id="6" name="Picture 2">
            <a:extLst>
              <a:ext uri="{FF2B5EF4-FFF2-40B4-BE49-F238E27FC236}">
                <a16:creationId xmlns:a16="http://schemas.microsoft.com/office/drawing/2014/main" id="{A101F2F1-F622-4E6D-9711-581C34908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15" t="13786" r="9421" b="12868"/>
          <a:stretch>
            <a:fillRect/>
          </a:stretch>
        </p:blipFill>
        <p:spPr bwMode="auto">
          <a:xfrm>
            <a:off x="5684292" y="698680"/>
            <a:ext cx="3459707" cy="230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015DC01-178F-4A1B-8648-2AAA770133CC}"/>
              </a:ext>
            </a:extLst>
          </p:cNvPr>
          <p:cNvPicPr>
            <a:picLocks noChangeAspect="1"/>
          </p:cNvPicPr>
          <p:nvPr/>
        </p:nvPicPr>
        <p:blipFill>
          <a:blip r:embed="rId3"/>
          <a:stretch>
            <a:fillRect/>
          </a:stretch>
        </p:blipFill>
        <p:spPr>
          <a:xfrm>
            <a:off x="5616061" y="3016112"/>
            <a:ext cx="3441745" cy="2072796"/>
          </a:xfrm>
          <a:prstGeom prst="rect">
            <a:avLst/>
          </a:prstGeom>
        </p:spPr>
      </p:pic>
      <p:pic>
        <p:nvPicPr>
          <p:cNvPr id="8" name="Picture 7">
            <a:extLst>
              <a:ext uri="{FF2B5EF4-FFF2-40B4-BE49-F238E27FC236}">
                <a16:creationId xmlns:a16="http://schemas.microsoft.com/office/drawing/2014/main" id="{9F7A03C6-4FA8-4A68-8A70-950FF2AA1B0C}"/>
              </a:ext>
            </a:extLst>
          </p:cNvPr>
          <p:cNvPicPr>
            <a:picLocks noChangeAspect="1"/>
          </p:cNvPicPr>
          <p:nvPr/>
        </p:nvPicPr>
        <p:blipFill>
          <a:blip r:embed="rId4"/>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598921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0BEC39-681E-4BF2-964D-89C9B0F7A274}"/>
              </a:ext>
            </a:extLst>
          </p:cNvPr>
          <p:cNvSpPr>
            <a:spLocks noGrp="1"/>
          </p:cNvSpPr>
          <p:nvPr>
            <p:ph type="subTitle" idx="1"/>
          </p:nvPr>
        </p:nvSpPr>
        <p:spPr/>
        <p:txBody>
          <a:bodyPr/>
          <a:lstStyle/>
          <a:p>
            <a:r>
              <a:rPr lang="en-US"/>
              <a:t>R*CIRCLE</a:t>
            </a:r>
            <a:endParaRPr lang="en-US" dirty="0"/>
          </a:p>
        </p:txBody>
      </p:sp>
      <p:sp>
        <p:nvSpPr>
          <p:cNvPr id="3" name="Text Placeholder 2">
            <a:extLst>
              <a:ext uri="{FF2B5EF4-FFF2-40B4-BE49-F238E27FC236}">
                <a16:creationId xmlns:a16="http://schemas.microsoft.com/office/drawing/2014/main" id="{2D295AC8-04C7-46BF-B886-A9EAC27BBC36}"/>
              </a:ext>
            </a:extLst>
          </p:cNvPr>
          <p:cNvSpPr>
            <a:spLocks noGrp="1"/>
          </p:cNvSpPr>
          <p:nvPr>
            <p:ph type="body" sz="quarter" idx="13"/>
          </p:nvPr>
        </p:nvSpPr>
        <p:spPr>
          <a:xfrm>
            <a:off x="1163783" y="1431985"/>
            <a:ext cx="4452278" cy="3656923"/>
          </a:xfrm>
        </p:spPr>
        <p:txBody>
          <a:bodyPr>
            <a:normAutofit/>
          </a:bodyPr>
          <a:lstStyle/>
          <a:p>
            <a:r>
              <a:rPr lang="en-US" dirty="0"/>
              <a:t>Circle Diameter [argument of R*CIRCLE]</a:t>
            </a:r>
          </a:p>
          <a:p>
            <a:pPr lvl="1"/>
            <a:r>
              <a:rPr lang="en-US" dirty="0"/>
              <a:t>For search patterns of 0 or 1 (‘</a:t>
            </a:r>
            <a:r>
              <a:rPr lang="en-US" dirty="0" err="1"/>
              <a:t>out,in,Xin,Xout</a:t>
            </a:r>
            <a:r>
              <a:rPr lang="en-US" dirty="0"/>
              <a:t>’ = 0 or 1), the macro job makes a calculation to alert the user if a bad search is made.</a:t>
            </a:r>
          </a:p>
          <a:p>
            <a:pPr lvl="1"/>
            <a:r>
              <a:rPr lang="en-US" dirty="0"/>
              <a:t>To determine if a bad search is made, the diameter of the </a:t>
            </a:r>
            <a:r>
              <a:rPr lang="en-US" i="1" dirty="0"/>
              <a:t>detected</a:t>
            </a:r>
            <a:r>
              <a:rPr lang="en-US" dirty="0"/>
              <a:t> part location is compared to the diameter of the </a:t>
            </a:r>
            <a:r>
              <a:rPr lang="en-US" i="1" dirty="0"/>
              <a:t>taught</a:t>
            </a:r>
            <a:r>
              <a:rPr lang="en-US" dirty="0"/>
              <a:t> part location.</a:t>
            </a:r>
          </a:p>
          <a:p>
            <a:pPr lvl="1"/>
            <a:r>
              <a:rPr lang="en-US" dirty="0"/>
              <a:t>If the difference in diameter is greater than a threshold value (which is defined in SETUP section), the user is alerted</a:t>
            </a:r>
          </a:p>
        </p:txBody>
      </p:sp>
      <p:sp>
        <p:nvSpPr>
          <p:cNvPr id="4" name="Text Placeholder 3">
            <a:extLst>
              <a:ext uri="{FF2B5EF4-FFF2-40B4-BE49-F238E27FC236}">
                <a16:creationId xmlns:a16="http://schemas.microsoft.com/office/drawing/2014/main" id="{CB32A0C0-8E5B-4890-9BAA-4B30A23F93E7}"/>
              </a:ext>
            </a:extLst>
          </p:cNvPr>
          <p:cNvSpPr>
            <a:spLocks noGrp="1"/>
          </p:cNvSpPr>
          <p:nvPr>
            <p:ph type="body" sz="quarter" idx="14"/>
          </p:nvPr>
        </p:nvSpPr>
        <p:spPr/>
        <p:txBody>
          <a:bodyPr/>
          <a:lstStyle/>
          <a:p>
            <a:r>
              <a:rPr lang="en-US" dirty="0"/>
              <a:t>Setup</a:t>
            </a:r>
          </a:p>
        </p:txBody>
      </p:sp>
      <p:pic>
        <p:nvPicPr>
          <p:cNvPr id="6" name="Picture 2">
            <a:extLst>
              <a:ext uri="{FF2B5EF4-FFF2-40B4-BE49-F238E27FC236}">
                <a16:creationId xmlns:a16="http://schemas.microsoft.com/office/drawing/2014/main" id="{A101F2F1-F622-4E6D-9711-581C34908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515" t="13786" r="9421" b="12868"/>
          <a:stretch>
            <a:fillRect/>
          </a:stretch>
        </p:blipFill>
        <p:spPr bwMode="auto">
          <a:xfrm>
            <a:off x="5684292" y="698680"/>
            <a:ext cx="3459707" cy="2301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015DC01-178F-4A1B-8648-2AAA770133CC}"/>
              </a:ext>
            </a:extLst>
          </p:cNvPr>
          <p:cNvPicPr>
            <a:picLocks noChangeAspect="1"/>
          </p:cNvPicPr>
          <p:nvPr/>
        </p:nvPicPr>
        <p:blipFill>
          <a:blip r:embed="rId3"/>
          <a:stretch>
            <a:fillRect/>
          </a:stretch>
        </p:blipFill>
        <p:spPr>
          <a:xfrm>
            <a:off x="5616061" y="3016112"/>
            <a:ext cx="3441745" cy="2072796"/>
          </a:xfrm>
          <a:prstGeom prst="rect">
            <a:avLst/>
          </a:prstGeom>
        </p:spPr>
      </p:pic>
    </p:spTree>
    <p:extLst>
      <p:ext uri="{BB962C8B-B14F-4D97-AF65-F5344CB8AC3E}">
        <p14:creationId xmlns:p14="http://schemas.microsoft.com/office/powerpoint/2010/main" val="2628574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0FC733-FDB9-4756-B719-3FB857D3D502}"/>
              </a:ext>
            </a:extLst>
          </p:cNvPr>
          <p:cNvSpPr/>
          <p:nvPr/>
        </p:nvSpPr>
        <p:spPr>
          <a:xfrm>
            <a:off x="7132815" y="157520"/>
            <a:ext cx="2011185" cy="4985980"/>
          </a:xfrm>
          <a:prstGeom prst="rect">
            <a:avLst/>
          </a:prstGeom>
        </p:spPr>
        <p:txBody>
          <a:bodyPr wrap="square">
            <a:spAutoFit/>
          </a:bodyPr>
          <a:lstStyle/>
          <a:p>
            <a:r>
              <a:rPr lang="en-US" sz="600" dirty="0"/>
              <a:t>'--------------------------------</a:t>
            </a:r>
          </a:p>
          <a:p>
            <a:r>
              <a:rPr lang="en-US" sz="600" dirty="0"/>
              <a:t>'---- Setup Section ... begin ---</a:t>
            </a:r>
          </a:p>
          <a:p>
            <a:r>
              <a:rPr lang="en-US" sz="600" dirty="0"/>
              <a:t>'--------------------------------</a:t>
            </a:r>
          </a:p>
          <a:p>
            <a:r>
              <a:rPr lang="en-US" sz="600" dirty="0"/>
              <a:t>MSG ""</a:t>
            </a:r>
          </a:p>
          <a:p>
            <a:r>
              <a:rPr lang="en-US" sz="600" dirty="0"/>
              <a:t>' </a:t>
            </a:r>
          </a:p>
          <a:p>
            <a:r>
              <a:rPr lang="en-US" sz="600" dirty="0"/>
              <a:t>' Retry on/off</a:t>
            </a:r>
          </a:p>
          <a:p>
            <a:r>
              <a:rPr lang="en-US" sz="600" dirty="0"/>
              <a:t>SET LB012 0</a:t>
            </a:r>
          </a:p>
          <a:p>
            <a:r>
              <a:rPr lang="en-US" sz="600" dirty="0"/>
              <a:t>' </a:t>
            </a:r>
          </a:p>
          <a:p>
            <a:r>
              <a:rPr lang="en-US" sz="600" dirty="0"/>
              <a:t>' Flag status/alarm</a:t>
            </a:r>
          </a:p>
          <a:p>
            <a:r>
              <a:rPr lang="en-US" sz="600" dirty="0"/>
              <a:t>' 0=Alarm 1=</a:t>
            </a:r>
            <a:r>
              <a:rPr lang="en-US" sz="600" dirty="0" err="1"/>
              <a:t>NoAlarm</a:t>
            </a:r>
            <a:r>
              <a:rPr lang="en-US" sz="600" dirty="0"/>
              <a:t> w/status flag</a:t>
            </a:r>
          </a:p>
          <a:p>
            <a:r>
              <a:rPr lang="en-US" sz="600" dirty="0"/>
              <a:t>SET LB013 0</a:t>
            </a:r>
          </a:p>
          <a:p>
            <a:r>
              <a:rPr lang="en-US" sz="600" dirty="0"/>
              <a:t>' </a:t>
            </a:r>
          </a:p>
          <a:p>
            <a:r>
              <a:rPr lang="en-US" sz="600" dirty="0"/>
              <a:t>' global </a:t>
            </a:r>
            <a:r>
              <a:rPr lang="en-US" sz="600" dirty="0" err="1"/>
              <a:t>Bvar</a:t>
            </a:r>
            <a:r>
              <a:rPr lang="en-US" sz="600" dirty="0"/>
              <a:t> address for status</a:t>
            </a:r>
          </a:p>
          <a:p>
            <a:r>
              <a:rPr lang="en-US" sz="600" dirty="0"/>
              <a:t>SET LB014 99</a:t>
            </a:r>
          </a:p>
          <a:p>
            <a:r>
              <a:rPr lang="en-US" sz="600" dirty="0"/>
              <a:t>SET B[LB014] 0</a:t>
            </a:r>
          </a:p>
          <a:p>
            <a:r>
              <a:rPr lang="en-US" sz="600" dirty="0"/>
              <a:t>' </a:t>
            </a:r>
          </a:p>
          <a:p>
            <a:r>
              <a:rPr lang="en-US" sz="600" dirty="0"/>
              <a:t>*RETRY</a:t>
            </a:r>
          </a:p>
          <a:p>
            <a:r>
              <a:rPr lang="en-US" sz="600" dirty="0"/>
              <a:t>' </a:t>
            </a:r>
          </a:p>
          <a:p>
            <a:r>
              <a:rPr lang="en-US" sz="600" dirty="0"/>
              <a:t>'LI8 = Robot Number (</a:t>
            </a:r>
            <a:r>
              <a:rPr lang="en-US" sz="600" dirty="0" err="1"/>
              <a:t>ie</a:t>
            </a:r>
            <a:r>
              <a:rPr lang="en-US" sz="600" dirty="0"/>
              <a:t>. R1)</a:t>
            </a:r>
          </a:p>
          <a:p>
            <a:r>
              <a:rPr lang="en-US" sz="600" dirty="0"/>
              <a:t>SET LI008 1</a:t>
            </a:r>
          </a:p>
          <a:p>
            <a:r>
              <a:rPr lang="en-US" sz="600" dirty="0"/>
              <a:t>' </a:t>
            </a:r>
          </a:p>
          <a:p>
            <a:r>
              <a:rPr lang="en-US" sz="600" dirty="0"/>
              <a:t>'If using a laser sensor instead</a:t>
            </a:r>
          </a:p>
          <a:p>
            <a:r>
              <a:rPr lang="en-US" sz="600" dirty="0"/>
              <a:t>' of touch sense, LI13 = rapid</a:t>
            </a:r>
          </a:p>
          <a:p>
            <a:r>
              <a:rPr lang="en-US" sz="600" dirty="0"/>
              <a:t>' input # for laser sensor. Set</a:t>
            </a:r>
          </a:p>
          <a:p>
            <a:r>
              <a:rPr lang="en-US" sz="600" dirty="0"/>
              <a:t>' LI13 to 0 if touch sensing is</a:t>
            </a:r>
          </a:p>
          <a:p>
            <a:r>
              <a:rPr lang="en-US" sz="600" dirty="0"/>
              <a:t>' used.</a:t>
            </a:r>
          </a:p>
          <a:p>
            <a:r>
              <a:rPr lang="en-US" sz="600" dirty="0"/>
              <a:t>SET LI013 0</a:t>
            </a:r>
          </a:p>
          <a:p>
            <a:r>
              <a:rPr lang="en-US" sz="600" dirty="0"/>
              <a:t>' </a:t>
            </a:r>
          </a:p>
          <a:p>
            <a:r>
              <a:rPr lang="en-US" sz="600" dirty="0"/>
              <a:t>' output laser is wired to</a:t>
            </a:r>
          </a:p>
          <a:p>
            <a:r>
              <a:rPr lang="en-US" sz="600" dirty="0"/>
              <a:t>SET LI014 5</a:t>
            </a:r>
          </a:p>
          <a:p>
            <a:r>
              <a:rPr lang="en-US" sz="600" dirty="0"/>
              <a:t>' </a:t>
            </a:r>
          </a:p>
          <a:p>
            <a:r>
              <a:rPr lang="en-US" sz="600" dirty="0"/>
              <a:t>'LI6 = auto teach offset</a:t>
            </a:r>
          </a:p>
          <a:p>
            <a:r>
              <a:rPr lang="en-US" sz="600" dirty="0"/>
              <a:t>SET LI006 10</a:t>
            </a:r>
          </a:p>
          <a:p>
            <a:r>
              <a:rPr lang="en-US" sz="600" dirty="0"/>
              <a:t>SET LD000 LI006</a:t>
            </a:r>
          </a:p>
          <a:p>
            <a:r>
              <a:rPr lang="en-US" sz="600" dirty="0"/>
              <a:t>' </a:t>
            </a:r>
          </a:p>
          <a:p>
            <a:r>
              <a:rPr lang="en-US" sz="600" dirty="0"/>
              <a:t>'LI0 = non search speed</a:t>
            </a:r>
          </a:p>
          <a:p>
            <a:r>
              <a:rPr lang="en-US" sz="600" dirty="0"/>
              <a:t>SET LI000 3000</a:t>
            </a:r>
          </a:p>
          <a:p>
            <a:r>
              <a:rPr lang="en-US" sz="600" dirty="0"/>
              <a:t>' </a:t>
            </a:r>
          </a:p>
          <a:p>
            <a:r>
              <a:rPr lang="en-US" sz="600" dirty="0"/>
              <a:t>'LR4=</a:t>
            </a:r>
            <a:r>
              <a:rPr lang="en-US" sz="600" dirty="0" err="1"/>
              <a:t>AllowShiftAmnt</a:t>
            </a:r>
            <a:r>
              <a:rPr lang="en-US" sz="600" dirty="0"/>
              <a:t> as a</a:t>
            </a:r>
          </a:p>
          <a:p>
            <a:r>
              <a:rPr lang="en-US" sz="600" dirty="0"/>
              <a:t>' % of Taught circle dia.</a:t>
            </a:r>
          </a:p>
          <a:p>
            <a:r>
              <a:rPr lang="en-US" sz="600" dirty="0"/>
              <a:t>SET LR004 10</a:t>
            </a:r>
          </a:p>
          <a:p>
            <a:r>
              <a:rPr lang="en-US" sz="600" dirty="0"/>
              <a:t>IFTHENEXP LR004&lt;1 OREXP LR004&gt;20</a:t>
            </a:r>
          </a:p>
          <a:p>
            <a:r>
              <a:rPr lang="en-US" sz="600" dirty="0"/>
              <a:t>	 MSG "Check Allowable Percent Offset"</a:t>
            </a:r>
          </a:p>
          <a:p>
            <a:r>
              <a:rPr lang="en-US" sz="600" dirty="0"/>
              <a:t>	 SETUALM 8001 "R1 INVALID PARAM</a:t>
            </a:r>
          </a:p>
          <a:p>
            <a:r>
              <a:rPr lang="en-US" sz="600" dirty="0"/>
              <a:t>	 PAUSE</a:t>
            </a:r>
          </a:p>
          <a:p>
            <a:r>
              <a:rPr lang="en-US" sz="600" dirty="0"/>
              <a:t>ENDIF</a:t>
            </a:r>
          </a:p>
          <a:p>
            <a:r>
              <a:rPr lang="en-US" sz="600" dirty="0"/>
              <a:t>DIV LR004 100</a:t>
            </a:r>
          </a:p>
          <a:p>
            <a:r>
              <a:rPr lang="en-US" sz="600" dirty="0"/>
              <a:t>' </a:t>
            </a:r>
          </a:p>
          <a:p>
            <a:r>
              <a:rPr lang="en-US" sz="600" dirty="0"/>
              <a:t>' </a:t>
            </a:r>
            <a:r>
              <a:rPr lang="en-US" sz="600" dirty="0" err="1"/>
              <a:t>Dvar</a:t>
            </a:r>
            <a:r>
              <a:rPr lang="en-US" sz="600" dirty="0"/>
              <a:t> Output for Diameter</a:t>
            </a:r>
          </a:p>
          <a:p>
            <a:r>
              <a:rPr lang="en-US" sz="600" dirty="0"/>
              <a:t>' Measurement</a:t>
            </a:r>
          </a:p>
          <a:p>
            <a:r>
              <a:rPr lang="en-US" sz="600" dirty="0"/>
              <a:t>SET LB003 99</a:t>
            </a:r>
          </a:p>
          <a:p>
            <a:r>
              <a:rPr lang="en-US" sz="600" dirty="0"/>
              <a:t>' </a:t>
            </a:r>
          </a:p>
          <a:p>
            <a:r>
              <a:rPr lang="en-US" sz="600" dirty="0"/>
              <a:t>'--------------------------------</a:t>
            </a:r>
          </a:p>
        </p:txBody>
      </p:sp>
      <p:sp>
        <p:nvSpPr>
          <p:cNvPr id="2" name="Subtitle 1">
            <a:extLst>
              <a:ext uri="{FF2B5EF4-FFF2-40B4-BE49-F238E27FC236}">
                <a16:creationId xmlns:a16="http://schemas.microsoft.com/office/drawing/2014/main" id="{C74EB60B-785B-4ECD-8D37-09E29FEE8BB0}"/>
              </a:ext>
            </a:extLst>
          </p:cNvPr>
          <p:cNvSpPr>
            <a:spLocks noGrp="1"/>
          </p:cNvSpPr>
          <p:nvPr>
            <p:ph type="subTitle" idx="1"/>
          </p:nvPr>
        </p:nvSpPr>
        <p:spPr/>
        <p:txBody>
          <a:bodyPr/>
          <a:lstStyle/>
          <a:p>
            <a:r>
              <a:rPr lang="en-US"/>
              <a:t>R*CIRCLE</a:t>
            </a:r>
            <a:endParaRPr lang="en-US" dirty="0"/>
          </a:p>
        </p:txBody>
      </p:sp>
      <p:sp>
        <p:nvSpPr>
          <p:cNvPr id="3" name="Text Placeholder 2">
            <a:extLst>
              <a:ext uri="{FF2B5EF4-FFF2-40B4-BE49-F238E27FC236}">
                <a16:creationId xmlns:a16="http://schemas.microsoft.com/office/drawing/2014/main" id="{6B7C7C60-DD6C-44A4-B01F-2A8304095E26}"/>
              </a:ext>
            </a:extLst>
          </p:cNvPr>
          <p:cNvSpPr>
            <a:spLocks noGrp="1"/>
          </p:cNvSpPr>
          <p:nvPr>
            <p:ph type="body" sz="quarter" idx="13"/>
          </p:nvPr>
        </p:nvSpPr>
        <p:spPr>
          <a:xfrm>
            <a:off x="1163782" y="1431985"/>
            <a:ext cx="5969033" cy="3610863"/>
          </a:xfrm>
        </p:spPr>
        <p:txBody>
          <a:bodyPr>
            <a:normAutofit/>
          </a:bodyPr>
          <a:lstStyle/>
          <a:p>
            <a:r>
              <a:rPr lang="en-US" dirty="0" err="1"/>
              <a:t>Dvar</a:t>
            </a:r>
            <a:r>
              <a:rPr lang="en-US" dirty="0"/>
              <a:t> Output for Diameter</a:t>
            </a:r>
          </a:p>
          <a:p>
            <a:pPr lvl="1"/>
            <a:r>
              <a:rPr lang="en-US" dirty="0"/>
              <a:t>An accurate diameter must be entered into the ‘Circle Diameter’ argument</a:t>
            </a:r>
          </a:p>
          <a:p>
            <a:pPr lvl="1"/>
            <a:r>
              <a:rPr lang="en-US" dirty="0"/>
              <a:t>Upon successful execution of the R*CIRCLE macro instruction while in </a:t>
            </a:r>
            <a:r>
              <a:rPr lang="en-US" dirty="0" err="1"/>
              <a:t>AutoTeach</a:t>
            </a:r>
            <a:r>
              <a:rPr lang="en-US" dirty="0"/>
              <a:t> mode, the diameter of the </a:t>
            </a:r>
            <a:r>
              <a:rPr lang="en-US" i="1" dirty="0"/>
              <a:t>taught</a:t>
            </a:r>
            <a:r>
              <a:rPr lang="en-US" dirty="0"/>
              <a:t> diameter is written to a D Variable</a:t>
            </a:r>
          </a:p>
          <a:p>
            <a:pPr lvl="1"/>
            <a:r>
              <a:rPr lang="en-US" dirty="0"/>
              <a:t>The value written into the D Variable should be used for the ‘Circle Diameter’ argument</a:t>
            </a:r>
          </a:p>
          <a:p>
            <a:pPr lvl="1"/>
            <a:r>
              <a:rPr lang="en-US" dirty="0"/>
              <a:t>This parameter defines which D variable # is used</a:t>
            </a:r>
          </a:p>
          <a:p>
            <a:r>
              <a:rPr lang="en-US" dirty="0"/>
              <a:t>Exercise:  After </a:t>
            </a:r>
            <a:r>
              <a:rPr lang="en-US" dirty="0" err="1"/>
              <a:t>AutoTeach</a:t>
            </a:r>
            <a:r>
              <a:rPr lang="en-US" dirty="0"/>
              <a:t> is complete, collect the measurement of the circle’s diameter from the referenced D variable and input this data to the argument “Circle Diameter”</a:t>
            </a:r>
          </a:p>
        </p:txBody>
      </p:sp>
      <p:sp>
        <p:nvSpPr>
          <p:cNvPr id="4" name="Text Placeholder 3">
            <a:extLst>
              <a:ext uri="{FF2B5EF4-FFF2-40B4-BE49-F238E27FC236}">
                <a16:creationId xmlns:a16="http://schemas.microsoft.com/office/drawing/2014/main" id="{1434D7B1-D90B-4E0C-9225-6FA299848AE7}"/>
              </a:ext>
            </a:extLst>
          </p:cNvPr>
          <p:cNvSpPr>
            <a:spLocks noGrp="1"/>
          </p:cNvSpPr>
          <p:nvPr>
            <p:ph type="body" sz="quarter" idx="14"/>
          </p:nvPr>
        </p:nvSpPr>
        <p:spPr/>
        <p:txBody>
          <a:bodyPr/>
          <a:lstStyle/>
          <a:p>
            <a:r>
              <a:rPr lang="en-US"/>
              <a:t>Setup</a:t>
            </a:r>
            <a:endParaRPr lang="en-US" dirty="0"/>
          </a:p>
        </p:txBody>
      </p:sp>
      <p:sp>
        <p:nvSpPr>
          <p:cNvPr id="9" name="Oval 8">
            <a:extLst>
              <a:ext uri="{FF2B5EF4-FFF2-40B4-BE49-F238E27FC236}">
                <a16:creationId xmlns:a16="http://schemas.microsoft.com/office/drawing/2014/main" id="{14E8BFD3-324E-4FB2-ABE8-70F1AF46AABD}"/>
              </a:ext>
            </a:extLst>
          </p:cNvPr>
          <p:cNvSpPr/>
          <p:nvPr/>
        </p:nvSpPr>
        <p:spPr>
          <a:xfrm>
            <a:off x="7313285" y="4730345"/>
            <a:ext cx="500039"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772A49-244A-492D-A91D-711796932EF3}"/>
              </a:ext>
            </a:extLst>
          </p:cNvPr>
          <p:cNvPicPr>
            <a:picLocks noChangeAspect="1"/>
          </p:cNvPicPr>
          <p:nvPr/>
        </p:nvPicPr>
        <p:blipFill>
          <a:blip r:embed="rId2"/>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111922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53B50E-5FA2-4F20-92D0-869BAD5BF9EC}"/>
              </a:ext>
            </a:extLst>
          </p:cNvPr>
          <p:cNvSpPr>
            <a:spLocks noGrp="1"/>
          </p:cNvSpPr>
          <p:nvPr>
            <p:ph type="subTitle" idx="1"/>
          </p:nvPr>
        </p:nvSpPr>
        <p:spPr/>
        <p:txBody>
          <a:bodyPr/>
          <a:lstStyle/>
          <a:p>
            <a:r>
              <a:rPr lang="en-US"/>
              <a:t>Sensor comparison</a:t>
            </a:r>
            <a:endParaRPr lang="en-US" dirty="0"/>
          </a:p>
        </p:txBody>
      </p:sp>
      <p:sp>
        <p:nvSpPr>
          <p:cNvPr id="3" name="Text Placeholder 2">
            <a:extLst>
              <a:ext uri="{FF2B5EF4-FFF2-40B4-BE49-F238E27FC236}">
                <a16:creationId xmlns:a16="http://schemas.microsoft.com/office/drawing/2014/main" id="{0B66B1F8-E7F1-4647-84BD-2FC83EB51CD6}"/>
              </a:ext>
            </a:extLst>
          </p:cNvPr>
          <p:cNvSpPr>
            <a:spLocks noGrp="1"/>
          </p:cNvSpPr>
          <p:nvPr>
            <p:ph type="body" sz="quarter" idx="13"/>
          </p:nvPr>
        </p:nvSpPr>
        <p:spPr>
          <a:xfrm>
            <a:off x="1163782" y="1431985"/>
            <a:ext cx="3694821" cy="3556272"/>
          </a:xfrm>
        </p:spPr>
        <p:txBody>
          <a:bodyPr/>
          <a:lstStyle/>
          <a:p>
            <a:r>
              <a:rPr lang="en-US" dirty="0"/>
              <a:t>Touch Sensing</a:t>
            </a:r>
          </a:p>
          <a:p>
            <a:pPr lvl="1"/>
            <a:r>
              <a:rPr lang="en-US" dirty="0"/>
              <a:t>Pro’s</a:t>
            </a:r>
          </a:p>
          <a:p>
            <a:pPr lvl="2"/>
            <a:r>
              <a:rPr lang="en-US" dirty="0"/>
              <a:t>Low cost</a:t>
            </a:r>
          </a:p>
          <a:p>
            <a:pPr lvl="2"/>
            <a:r>
              <a:rPr lang="en-US" dirty="0"/>
              <a:t>Reliable (most surfaces / metals)</a:t>
            </a:r>
          </a:p>
          <a:p>
            <a:pPr lvl="2"/>
            <a:r>
              <a:rPr lang="en-US" dirty="0"/>
              <a:t>Easy to program</a:t>
            </a:r>
          </a:p>
          <a:p>
            <a:pPr lvl="2"/>
            <a:r>
              <a:rPr lang="en-US" dirty="0"/>
              <a:t>Can be used with </a:t>
            </a:r>
            <a:r>
              <a:rPr lang="en-US" dirty="0" err="1"/>
              <a:t>Toolsight</a:t>
            </a:r>
            <a:endParaRPr lang="en-US" dirty="0"/>
          </a:p>
          <a:p>
            <a:pPr lvl="1"/>
            <a:r>
              <a:rPr lang="en-US" dirty="0"/>
              <a:t>Con’s</a:t>
            </a:r>
          </a:p>
          <a:p>
            <a:pPr lvl="2"/>
            <a:r>
              <a:rPr lang="en-US" dirty="0"/>
              <a:t>Wire brake sometimes required (increased cost)</a:t>
            </a:r>
          </a:p>
          <a:p>
            <a:pPr lvl="2"/>
            <a:r>
              <a:rPr lang="en-US" dirty="0"/>
              <a:t>Slower measurement time with thin electrodes / softer metals</a:t>
            </a:r>
          </a:p>
          <a:p>
            <a:pPr lvl="2"/>
            <a:r>
              <a:rPr lang="en-US" dirty="0"/>
              <a:t>Wire clipping usually required (increased cycle time, increased programming complexity)</a:t>
            </a:r>
          </a:p>
          <a:p>
            <a:endParaRPr lang="en-US" dirty="0"/>
          </a:p>
        </p:txBody>
      </p:sp>
      <p:sp>
        <p:nvSpPr>
          <p:cNvPr id="4" name="Text Placeholder 3">
            <a:extLst>
              <a:ext uri="{FF2B5EF4-FFF2-40B4-BE49-F238E27FC236}">
                <a16:creationId xmlns:a16="http://schemas.microsoft.com/office/drawing/2014/main" id="{85DC4595-16F7-44CB-8715-5E0A32C9DE1A}"/>
              </a:ext>
            </a:extLst>
          </p:cNvPr>
          <p:cNvSpPr>
            <a:spLocks noGrp="1"/>
          </p:cNvSpPr>
          <p:nvPr>
            <p:ph type="body" sz="quarter" idx="14"/>
          </p:nvPr>
        </p:nvSpPr>
        <p:spPr/>
        <p:txBody>
          <a:bodyPr/>
          <a:lstStyle/>
          <a:p>
            <a:r>
              <a:rPr lang="en-US"/>
              <a:t>Usage</a:t>
            </a:r>
            <a:endParaRPr lang="en-US" dirty="0"/>
          </a:p>
        </p:txBody>
      </p:sp>
      <p:sp>
        <p:nvSpPr>
          <p:cNvPr id="5" name="Text Placeholder 2">
            <a:extLst>
              <a:ext uri="{FF2B5EF4-FFF2-40B4-BE49-F238E27FC236}">
                <a16:creationId xmlns:a16="http://schemas.microsoft.com/office/drawing/2014/main" id="{31518A47-7567-4134-BBE3-E49E20056C71}"/>
              </a:ext>
            </a:extLst>
          </p:cNvPr>
          <p:cNvSpPr txBox="1">
            <a:spLocks/>
          </p:cNvSpPr>
          <p:nvPr/>
        </p:nvSpPr>
        <p:spPr>
          <a:xfrm>
            <a:off x="4783540" y="1446877"/>
            <a:ext cx="3619758" cy="3602795"/>
          </a:xfrm>
          <a:prstGeom prst="rect">
            <a:avLst/>
          </a:prstGeom>
        </p:spPr>
        <p:txBody>
          <a:bodyPr lIns="0">
            <a:normAutofit/>
          </a:bodyPr>
          <a:lstStyle>
            <a:lvl1pPr marL="173038" indent="-173038" algn="l" defTabSz="457200" rtl="0" eaLnBrk="0" fontAlgn="base" hangingPunct="0">
              <a:spcBef>
                <a:spcPts val="0"/>
              </a:spcBef>
              <a:spcAft>
                <a:spcPts val="600"/>
              </a:spcAft>
              <a:buClr>
                <a:srgbClr val="0070C0"/>
              </a:buClr>
              <a:buSzPct val="100000"/>
              <a:buFont typeface="Wingdings 2" panose="05020102010507070707" pitchFamily="18" charset="2"/>
              <a:buChar char=""/>
              <a:defRPr sz="1400" b="0" kern="1200" baseline="0">
                <a:solidFill>
                  <a:schemeClr val="tx1">
                    <a:lumMod val="50000"/>
                    <a:lumOff val="50000"/>
                  </a:schemeClr>
                </a:solidFill>
                <a:latin typeface="+mn-lt"/>
                <a:ea typeface="MS PGothic" panose="020B0600070205080204" pitchFamily="34" charset="-128"/>
                <a:cs typeface="ＭＳ Ｐゴシック" charset="0"/>
              </a:defRPr>
            </a:lvl1pPr>
            <a:lvl2pPr marL="344488" indent="-171450" algn="l" defTabSz="457200" rtl="0" eaLnBrk="0" fontAlgn="base" hangingPunct="0">
              <a:spcBef>
                <a:spcPts val="0"/>
              </a:spcBef>
              <a:spcAft>
                <a:spcPts val="600"/>
              </a:spcAft>
              <a:buClr>
                <a:schemeClr val="tx1">
                  <a:lumMod val="50000"/>
                  <a:lumOff val="50000"/>
                </a:schemeClr>
              </a:buClr>
              <a:buFont typeface="Arial" panose="020B0604020202020204" pitchFamily="34" charset="0"/>
              <a:buChar char="–"/>
              <a:defRPr sz="1400" kern="1200" baseline="0">
                <a:solidFill>
                  <a:schemeClr val="tx1">
                    <a:lumMod val="50000"/>
                    <a:lumOff val="50000"/>
                  </a:schemeClr>
                </a:solidFill>
                <a:latin typeface="+mn-lt"/>
                <a:ea typeface="MS PGothic" panose="020B0600070205080204" pitchFamily="34" charset="-128"/>
                <a:cs typeface="+mn-cs"/>
              </a:defRPr>
            </a:lvl2pPr>
            <a:lvl3pPr marL="457200" indent="-111125" algn="l" defTabSz="457200" rtl="0" eaLnBrk="0" fontAlgn="base" hangingPunct="0">
              <a:spcBef>
                <a:spcPts val="0"/>
              </a:spcBef>
              <a:spcAft>
                <a:spcPts val="300"/>
              </a:spcAft>
              <a:buFont typeface="Arial" panose="020B0604020202020204" pitchFamily="34" charset="0"/>
              <a:buChar char="•"/>
              <a:defRPr sz="1200" kern="1200">
                <a:solidFill>
                  <a:schemeClr val="tx1">
                    <a:lumMod val="50000"/>
                    <a:lumOff val="50000"/>
                  </a:schemeClr>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a:t>AccuFast</a:t>
            </a:r>
            <a:endParaRPr lang="en-US" dirty="0"/>
          </a:p>
          <a:p>
            <a:pPr lvl="1"/>
            <a:r>
              <a:rPr lang="en-US" dirty="0"/>
              <a:t>Pro’s</a:t>
            </a:r>
          </a:p>
          <a:p>
            <a:pPr lvl="2"/>
            <a:r>
              <a:rPr lang="en-US" dirty="0"/>
              <a:t>No wire clipping (simpler program logic, reduced cycle time)</a:t>
            </a:r>
          </a:p>
          <a:p>
            <a:pPr lvl="2"/>
            <a:r>
              <a:rPr lang="en-US" dirty="0"/>
              <a:t>Easy to program</a:t>
            </a:r>
          </a:p>
          <a:p>
            <a:pPr lvl="2"/>
            <a:r>
              <a:rPr lang="en-US" dirty="0"/>
              <a:t>Faster search speeds (especially for easy-to-bend electrodes) and faster search patterns</a:t>
            </a:r>
          </a:p>
          <a:p>
            <a:pPr lvl="2"/>
            <a:r>
              <a:rPr lang="en-US" dirty="0"/>
              <a:t>Thinner materials / butt joints</a:t>
            </a:r>
          </a:p>
          <a:p>
            <a:pPr lvl="2"/>
            <a:r>
              <a:rPr lang="en-US" dirty="0"/>
              <a:t>Can be used with the </a:t>
            </a:r>
            <a:r>
              <a:rPr lang="en-US" dirty="0" err="1">
                <a:hlinkClick r:id="rId2" action="ppaction://hlinkfile"/>
              </a:rPr>
              <a:t>AccuFast</a:t>
            </a:r>
            <a:r>
              <a:rPr lang="en-US" dirty="0">
                <a:hlinkClick r:id="rId2" action="ppaction://hlinkfile"/>
              </a:rPr>
              <a:t> Target</a:t>
            </a:r>
            <a:endParaRPr lang="en-US" dirty="0"/>
          </a:p>
          <a:p>
            <a:pPr lvl="1"/>
            <a:r>
              <a:rPr lang="en-US" dirty="0"/>
              <a:t>Con’s</a:t>
            </a:r>
          </a:p>
          <a:p>
            <a:pPr lvl="2"/>
            <a:r>
              <a:rPr lang="en-US" dirty="0"/>
              <a:t>Not applicable for highly reflective materials (shiny stainless steel, etc.)</a:t>
            </a:r>
          </a:p>
          <a:p>
            <a:endParaRPr lang="en-US" dirty="0"/>
          </a:p>
        </p:txBody>
      </p:sp>
    </p:spTree>
    <p:extLst>
      <p:ext uri="{BB962C8B-B14F-4D97-AF65-F5344CB8AC3E}">
        <p14:creationId xmlns:p14="http://schemas.microsoft.com/office/powerpoint/2010/main" val="42380600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20BEC39-681E-4BF2-964D-89C9B0F7A274}"/>
              </a:ext>
            </a:extLst>
          </p:cNvPr>
          <p:cNvSpPr>
            <a:spLocks noGrp="1"/>
          </p:cNvSpPr>
          <p:nvPr>
            <p:ph type="subTitle" idx="1"/>
          </p:nvPr>
        </p:nvSpPr>
        <p:spPr/>
        <p:txBody>
          <a:bodyPr/>
          <a:lstStyle/>
          <a:p>
            <a:r>
              <a:rPr lang="en-US"/>
              <a:t>R*CIRCLE</a:t>
            </a:r>
            <a:endParaRPr lang="en-US" dirty="0"/>
          </a:p>
        </p:txBody>
      </p:sp>
      <p:sp>
        <p:nvSpPr>
          <p:cNvPr id="3" name="Text Placeholder 2">
            <a:extLst>
              <a:ext uri="{FF2B5EF4-FFF2-40B4-BE49-F238E27FC236}">
                <a16:creationId xmlns:a16="http://schemas.microsoft.com/office/drawing/2014/main" id="{2D295AC8-04C7-46BF-B886-A9EAC27BBC36}"/>
              </a:ext>
            </a:extLst>
          </p:cNvPr>
          <p:cNvSpPr>
            <a:spLocks noGrp="1"/>
          </p:cNvSpPr>
          <p:nvPr>
            <p:ph type="body" sz="quarter" idx="13"/>
          </p:nvPr>
        </p:nvSpPr>
        <p:spPr>
          <a:xfrm>
            <a:off x="1163782" y="1431985"/>
            <a:ext cx="4595573" cy="3656923"/>
          </a:xfrm>
        </p:spPr>
        <p:txBody>
          <a:bodyPr>
            <a:normAutofit/>
          </a:bodyPr>
          <a:lstStyle/>
          <a:p>
            <a:r>
              <a:rPr lang="en-US" dirty="0" err="1"/>
              <a:t>AllowShiftAmnt</a:t>
            </a:r>
            <a:endParaRPr lang="en-US" dirty="0"/>
          </a:p>
          <a:p>
            <a:pPr lvl="1"/>
            <a:r>
              <a:rPr lang="en-US" dirty="0"/>
              <a:t>The macro job uses the argument CIRCLE DIAMETER to determine if a bad search (one of the 3 or 4 touches/searches) has been made.</a:t>
            </a:r>
          </a:p>
          <a:p>
            <a:pPr lvl="1"/>
            <a:r>
              <a:rPr lang="en-US" dirty="0"/>
              <a:t>This parameter sets the allowable difference between the diameter of the </a:t>
            </a:r>
            <a:r>
              <a:rPr lang="en-US" i="1" dirty="0"/>
              <a:t>detected</a:t>
            </a:r>
            <a:r>
              <a:rPr lang="en-US" dirty="0"/>
              <a:t> part location and the diameter of the </a:t>
            </a:r>
            <a:r>
              <a:rPr lang="en-US" i="1" dirty="0"/>
              <a:t>taught</a:t>
            </a:r>
            <a:r>
              <a:rPr lang="en-US" dirty="0"/>
              <a:t> part location.</a:t>
            </a:r>
          </a:p>
          <a:p>
            <a:pPr lvl="1"/>
            <a:r>
              <a:rPr lang="en-US" dirty="0"/>
              <a:t>Specified in a percentage.  i.e. detected diameter=56mm, taught diameter=50, diameter of detected diameter is 12% greater than taught diameter.  If </a:t>
            </a:r>
            <a:r>
              <a:rPr lang="en-US" dirty="0" err="1"/>
              <a:t>AllowShiftAmnt</a:t>
            </a:r>
            <a:r>
              <a:rPr lang="en-US" dirty="0"/>
              <a:t>=10, alarm can occur.</a:t>
            </a:r>
          </a:p>
        </p:txBody>
      </p:sp>
      <p:sp>
        <p:nvSpPr>
          <p:cNvPr id="4" name="Text Placeholder 3">
            <a:extLst>
              <a:ext uri="{FF2B5EF4-FFF2-40B4-BE49-F238E27FC236}">
                <a16:creationId xmlns:a16="http://schemas.microsoft.com/office/drawing/2014/main" id="{CB32A0C0-8E5B-4890-9BAA-4B30A23F93E7}"/>
              </a:ext>
            </a:extLst>
          </p:cNvPr>
          <p:cNvSpPr>
            <a:spLocks noGrp="1"/>
          </p:cNvSpPr>
          <p:nvPr>
            <p:ph type="body" sz="quarter" idx="14"/>
          </p:nvPr>
        </p:nvSpPr>
        <p:spPr/>
        <p:txBody>
          <a:bodyPr/>
          <a:lstStyle/>
          <a:p>
            <a:r>
              <a:rPr lang="en-US" dirty="0"/>
              <a:t>Setup</a:t>
            </a:r>
          </a:p>
        </p:txBody>
      </p:sp>
      <p:sp>
        <p:nvSpPr>
          <p:cNvPr id="5" name="Rectangle 4">
            <a:extLst>
              <a:ext uri="{FF2B5EF4-FFF2-40B4-BE49-F238E27FC236}">
                <a16:creationId xmlns:a16="http://schemas.microsoft.com/office/drawing/2014/main" id="{849A7E70-3922-41B8-AE56-73D66525A744}"/>
              </a:ext>
            </a:extLst>
          </p:cNvPr>
          <p:cNvSpPr/>
          <p:nvPr/>
        </p:nvSpPr>
        <p:spPr>
          <a:xfrm>
            <a:off x="6450427" y="102928"/>
            <a:ext cx="2744023" cy="4985980"/>
          </a:xfrm>
          <a:prstGeom prst="rect">
            <a:avLst/>
          </a:prstGeom>
        </p:spPr>
        <p:txBody>
          <a:bodyPr wrap="square">
            <a:spAutoFit/>
          </a:bodyPr>
          <a:lstStyle/>
          <a:p>
            <a:r>
              <a:rPr lang="en-US" sz="600" dirty="0"/>
              <a:t>'--------------------------------</a:t>
            </a:r>
          </a:p>
          <a:p>
            <a:r>
              <a:rPr lang="en-US" sz="600" dirty="0"/>
              <a:t>'---- Setup Section ... begin ---</a:t>
            </a:r>
          </a:p>
          <a:p>
            <a:r>
              <a:rPr lang="en-US" sz="600" dirty="0"/>
              <a:t>'--------------------------------</a:t>
            </a:r>
          </a:p>
          <a:p>
            <a:r>
              <a:rPr lang="en-US" sz="600" dirty="0"/>
              <a:t>MSG ""</a:t>
            </a:r>
          </a:p>
          <a:p>
            <a:r>
              <a:rPr lang="en-US" sz="600" dirty="0"/>
              <a:t>' </a:t>
            </a:r>
          </a:p>
          <a:p>
            <a:r>
              <a:rPr lang="en-US" sz="600" dirty="0"/>
              <a:t>' Retry on/off</a:t>
            </a:r>
          </a:p>
          <a:p>
            <a:r>
              <a:rPr lang="en-US" sz="600" dirty="0"/>
              <a:t>SET LB012 0</a:t>
            </a:r>
          </a:p>
          <a:p>
            <a:r>
              <a:rPr lang="en-US" sz="600" dirty="0"/>
              <a:t>' </a:t>
            </a:r>
          </a:p>
          <a:p>
            <a:r>
              <a:rPr lang="en-US" sz="600" dirty="0"/>
              <a:t>' Flag status/alarm</a:t>
            </a:r>
          </a:p>
          <a:p>
            <a:r>
              <a:rPr lang="en-US" sz="600" dirty="0"/>
              <a:t>' 0=Alarm 1=</a:t>
            </a:r>
            <a:r>
              <a:rPr lang="en-US" sz="600" dirty="0" err="1"/>
              <a:t>NoAlarm</a:t>
            </a:r>
            <a:r>
              <a:rPr lang="en-US" sz="600" dirty="0"/>
              <a:t> w/status flag</a:t>
            </a:r>
          </a:p>
          <a:p>
            <a:r>
              <a:rPr lang="en-US" sz="600" dirty="0"/>
              <a:t>SET LB013 0</a:t>
            </a:r>
          </a:p>
          <a:p>
            <a:r>
              <a:rPr lang="en-US" sz="600" dirty="0"/>
              <a:t>' </a:t>
            </a:r>
          </a:p>
          <a:p>
            <a:r>
              <a:rPr lang="en-US" sz="600" dirty="0"/>
              <a:t>' global </a:t>
            </a:r>
            <a:r>
              <a:rPr lang="en-US" sz="600" dirty="0" err="1"/>
              <a:t>Bvar</a:t>
            </a:r>
            <a:r>
              <a:rPr lang="en-US" sz="600" dirty="0"/>
              <a:t> address for status</a:t>
            </a:r>
          </a:p>
          <a:p>
            <a:r>
              <a:rPr lang="en-US" sz="600" dirty="0"/>
              <a:t>SET LB014 99</a:t>
            </a:r>
          </a:p>
          <a:p>
            <a:r>
              <a:rPr lang="en-US" sz="600" dirty="0"/>
              <a:t>SET B[LB014] 0</a:t>
            </a:r>
          </a:p>
          <a:p>
            <a:r>
              <a:rPr lang="en-US" sz="600" dirty="0"/>
              <a:t>' </a:t>
            </a:r>
          </a:p>
          <a:p>
            <a:r>
              <a:rPr lang="en-US" sz="600" dirty="0"/>
              <a:t>*RETRY</a:t>
            </a:r>
          </a:p>
          <a:p>
            <a:r>
              <a:rPr lang="en-US" sz="600" dirty="0"/>
              <a:t>' </a:t>
            </a:r>
          </a:p>
          <a:p>
            <a:r>
              <a:rPr lang="en-US" sz="600" dirty="0"/>
              <a:t>'LI8 = Robot Number (</a:t>
            </a:r>
            <a:r>
              <a:rPr lang="en-US" sz="600" dirty="0" err="1"/>
              <a:t>ie</a:t>
            </a:r>
            <a:r>
              <a:rPr lang="en-US" sz="600" dirty="0"/>
              <a:t>. R1)</a:t>
            </a:r>
          </a:p>
          <a:p>
            <a:r>
              <a:rPr lang="en-US" sz="600" dirty="0"/>
              <a:t>SET LI008 1</a:t>
            </a:r>
          </a:p>
          <a:p>
            <a:r>
              <a:rPr lang="en-US" sz="600" dirty="0"/>
              <a:t>' </a:t>
            </a:r>
          </a:p>
          <a:p>
            <a:r>
              <a:rPr lang="en-US" sz="600" dirty="0"/>
              <a:t>'If using a laser sensor instead</a:t>
            </a:r>
          </a:p>
          <a:p>
            <a:r>
              <a:rPr lang="en-US" sz="600" dirty="0"/>
              <a:t>' of touch sense, LI13 = rapid</a:t>
            </a:r>
          </a:p>
          <a:p>
            <a:r>
              <a:rPr lang="en-US" sz="600" dirty="0"/>
              <a:t>' input # for laser sensor. Set</a:t>
            </a:r>
          </a:p>
          <a:p>
            <a:r>
              <a:rPr lang="en-US" sz="600" dirty="0"/>
              <a:t>' LI13 to 0 if touch sensing is</a:t>
            </a:r>
          </a:p>
          <a:p>
            <a:r>
              <a:rPr lang="en-US" sz="600" dirty="0"/>
              <a:t>' used.</a:t>
            </a:r>
          </a:p>
          <a:p>
            <a:r>
              <a:rPr lang="en-US" sz="600" dirty="0"/>
              <a:t>SET LI013 0</a:t>
            </a:r>
          </a:p>
          <a:p>
            <a:r>
              <a:rPr lang="en-US" sz="600" dirty="0"/>
              <a:t>' </a:t>
            </a:r>
          </a:p>
          <a:p>
            <a:r>
              <a:rPr lang="en-US" sz="600" dirty="0"/>
              <a:t>' output laser is wired to</a:t>
            </a:r>
          </a:p>
          <a:p>
            <a:r>
              <a:rPr lang="en-US" sz="600" dirty="0"/>
              <a:t>SET LI014 5</a:t>
            </a:r>
          </a:p>
          <a:p>
            <a:r>
              <a:rPr lang="en-US" sz="600" dirty="0"/>
              <a:t>' </a:t>
            </a:r>
          </a:p>
          <a:p>
            <a:r>
              <a:rPr lang="en-US" sz="600" dirty="0"/>
              <a:t>'LI6 = auto teach offset</a:t>
            </a:r>
          </a:p>
          <a:p>
            <a:r>
              <a:rPr lang="en-US" sz="600" dirty="0"/>
              <a:t>SET LI006 10</a:t>
            </a:r>
          </a:p>
          <a:p>
            <a:r>
              <a:rPr lang="en-US" sz="600" dirty="0"/>
              <a:t>SET LD000 LI006</a:t>
            </a:r>
          </a:p>
          <a:p>
            <a:r>
              <a:rPr lang="en-US" sz="600" dirty="0"/>
              <a:t>' </a:t>
            </a:r>
          </a:p>
          <a:p>
            <a:r>
              <a:rPr lang="en-US" sz="600" dirty="0"/>
              <a:t>'LI0 = non search speed</a:t>
            </a:r>
          </a:p>
          <a:p>
            <a:r>
              <a:rPr lang="en-US" sz="600" dirty="0"/>
              <a:t>SET LI000 3000</a:t>
            </a:r>
          </a:p>
          <a:p>
            <a:r>
              <a:rPr lang="en-US" sz="600" dirty="0"/>
              <a:t>' </a:t>
            </a:r>
          </a:p>
          <a:p>
            <a:r>
              <a:rPr lang="en-US" sz="600" dirty="0"/>
              <a:t>'LR4=</a:t>
            </a:r>
            <a:r>
              <a:rPr lang="en-US" sz="600" dirty="0" err="1"/>
              <a:t>AllowShiftAmnt</a:t>
            </a:r>
            <a:r>
              <a:rPr lang="en-US" sz="600" dirty="0"/>
              <a:t> as a</a:t>
            </a:r>
          </a:p>
          <a:p>
            <a:r>
              <a:rPr lang="en-US" sz="600" dirty="0"/>
              <a:t>' % of Taught circle dia.</a:t>
            </a:r>
          </a:p>
          <a:p>
            <a:r>
              <a:rPr lang="en-US" sz="600" dirty="0"/>
              <a:t>SET LR004 10</a:t>
            </a:r>
          </a:p>
          <a:p>
            <a:r>
              <a:rPr lang="en-US" sz="600" dirty="0"/>
              <a:t>IFTHENEXP LR004&lt;1 OREXP LR004&gt;20</a:t>
            </a:r>
          </a:p>
          <a:p>
            <a:r>
              <a:rPr lang="en-US" sz="600" dirty="0"/>
              <a:t>	 MSG "Check Allowable Percent Offset"</a:t>
            </a:r>
          </a:p>
          <a:p>
            <a:r>
              <a:rPr lang="en-US" sz="600" dirty="0"/>
              <a:t>	 SETUALM 8001 "R1 INVALID PARAMETERS" 0 SMODE=0</a:t>
            </a:r>
          </a:p>
          <a:p>
            <a:r>
              <a:rPr lang="en-US" sz="600" dirty="0"/>
              <a:t>	 PAUSE</a:t>
            </a:r>
          </a:p>
          <a:p>
            <a:r>
              <a:rPr lang="en-US" sz="600" dirty="0"/>
              <a:t>ENDIF</a:t>
            </a:r>
          </a:p>
          <a:p>
            <a:r>
              <a:rPr lang="en-US" sz="600" dirty="0"/>
              <a:t>DIV LR004 100</a:t>
            </a:r>
          </a:p>
          <a:p>
            <a:r>
              <a:rPr lang="en-US" sz="600" dirty="0"/>
              <a:t>' </a:t>
            </a:r>
          </a:p>
          <a:p>
            <a:r>
              <a:rPr lang="en-US" sz="600" dirty="0"/>
              <a:t>' </a:t>
            </a:r>
            <a:r>
              <a:rPr lang="en-US" sz="600" dirty="0" err="1"/>
              <a:t>Dvar</a:t>
            </a:r>
            <a:r>
              <a:rPr lang="en-US" sz="600" dirty="0"/>
              <a:t> Output for Diameter</a:t>
            </a:r>
          </a:p>
          <a:p>
            <a:r>
              <a:rPr lang="en-US" sz="600" dirty="0"/>
              <a:t>' Measurement</a:t>
            </a:r>
          </a:p>
          <a:p>
            <a:r>
              <a:rPr lang="en-US" sz="600" dirty="0"/>
              <a:t>SET LB003 99</a:t>
            </a:r>
          </a:p>
          <a:p>
            <a:r>
              <a:rPr lang="en-US" sz="600" dirty="0"/>
              <a:t>' </a:t>
            </a:r>
          </a:p>
          <a:p>
            <a:r>
              <a:rPr lang="en-US" sz="600" dirty="0"/>
              <a:t>'--------------------------------</a:t>
            </a:r>
          </a:p>
        </p:txBody>
      </p:sp>
      <p:sp>
        <p:nvSpPr>
          <p:cNvPr id="8" name="Oval 7">
            <a:extLst>
              <a:ext uri="{FF2B5EF4-FFF2-40B4-BE49-F238E27FC236}">
                <a16:creationId xmlns:a16="http://schemas.microsoft.com/office/drawing/2014/main" id="{10383A86-3E3C-4EAD-8831-BF340DB3E130}"/>
              </a:ext>
            </a:extLst>
          </p:cNvPr>
          <p:cNvSpPr/>
          <p:nvPr/>
        </p:nvSpPr>
        <p:spPr>
          <a:xfrm>
            <a:off x="6681526" y="3767718"/>
            <a:ext cx="413611" cy="182070"/>
          </a:xfrm>
          <a:prstGeom prst="ellipse">
            <a:avLst/>
          </a:prstGeom>
          <a:noFill/>
          <a:ln w="28575">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942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2A07C9C-1E8B-4FAC-A981-B38E10957C72}"/>
              </a:ext>
            </a:extLst>
          </p:cNvPr>
          <p:cNvSpPr>
            <a:spLocks noGrp="1"/>
          </p:cNvSpPr>
          <p:nvPr>
            <p:ph type="subTitle" idx="1"/>
          </p:nvPr>
        </p:nvSpPr>
        <p:spPr/>
        <p:txBody>
          <a:bodyPr/>
          <a:lstStyle/>
          <a:p>
            <a:r>
              <a:rPr lang="en-US" dirty="0"/>
              <a:t>R*CIRCLE</a:t>
            </a:r>
          </a:p>
        </p:txBody>
      </p:sp>
      <p:sp>
        <p:nvSpPr>
          <p:cNvPr id="3" name="Text Placeholder 2">
            <a:extLst>
              <a:ext uri="{FF2B5EF4-FFF2-40B4-BE49-F238E27FC236}">
                <a16:creationId xmlns:a16="http://schemas.microsoft.com/office/drawing/2014/main" id="{0E36C716-DBC6-48B6-B9BB-FA8012771E37}"/>
              </a:ext>
            </a:extLst>
          </p:cNvPr>
          <p:cNvSpPr>
            <a:spLocks noGrp="1"/>
          </p:cNvSpPr>
          <p:nvPr>
            <p:ph type="body" sz="quarter" idx="13"/>
          </p:nvPr>
        </p:nvSpPr>
        <p:spPr/>
        <p:txBody>
          <a:bodyPr/>
          <a:lstStyle/>
          <a:p>
            <a:r>
              <a:rPr lang="en-US" dirty="0"/>
              <a:t>Touch Sensing example</a:t>
            </a:r>
          </a:p>
          <a:p>
            <a:pPr lvl="1"/>
            <a:r>
              <a:rPr lang="en-US" dirty="0"/>
              <a:t>Tube-to-plate  --  R*CIRCLE</a:t>
            </a:r>
          </a:p>
          <a:p>
            <a:pPr lvl="1"/>
            <a:endParaRPr lang="en-US" dirty="0"/>
          </a:p>
          <a:p>
            <a:r>
              <a:rPr lang="en-US" dirty="0" err="1"/>
              <a:t>AccuFast</a:t>
            </a:r>
            <a:r>
              <a:rPr lang="en-US" dirty="0"/>
              <a:t> example</a:t>
            </a:r>
          </a:p>
          <a:p>
            <a:pPr lvl="1"/>
            <a:r>
              <a:rPr lang="en-US" dirty="0"/>
              <a:t>Large diameter tube-to-plate  --  R*CIRCLE</a:t>
            </a:r>
          </a:p>
          <a:p>
            <a:endParaRPr lang="en-US" dirty="0"/>
          </a:p>
        </p:txBody>
      </p:sp>
      <p:sp>
        <p:nvSpPr>
          <p:cNvPr id="4" name="Text Placeholder 3">
            <a:extLst>
              <a:ext uri="{FF2B5EF4-FFF2-40B4-BE49-F238E27FC236}">
                <a16:creationId xmlns:a16="http://schemas.microsoft.com/office/drawing/2014/main" id="{7C210691-AC09-4825-B2F7-87B62C54B994}"/>
              </a:ext>
            </a:extLst>
          </p:cNvPr>
          <p:cNvSpPr>
            <a:spLocks noGrp="1"/>
          </p:cNvSpPr>
          <p:nvPr>
            <p:ph type="body" sz="quarter" idx="14"/>
          </p:nvPr>
        </p:nvSpPr>
        <p:spPr/>
        <p:txBody>
          <a:bodyPr/>
          <a:lstStyle/>
          <a:p>
            <a:r>
              <a:rPr lang="en-US" dirty="0"/>
              <a:t>Programming; Applications</a:t>
            </a:r>
          </a:p>
        </p:txBody>
      </p:sp>
      <p:pic>
        <p:nvPicPr>
          <p:cNvPr id="6" name="Picture 5">
            <a:extLst>
              <a:ext uri="{FF2B5EF4-FFF2-40B4-BE49-F238E27FC236}">
                <a16:creationId xmlns:a16="http://schemas.microsoft.com/office/drawing/2014/main" id="{23EEE2D9-065D-4A64-A262-EA1CA9D53DB8}"/>
              </a:ext>
            </a:extLst>
          </p:cNvPr>
          <p:cNvPicPr>
            <a:picLocks noChangeAspect="1"/>
          </p:cNvPicPr>
          <p:nvPr/>
        </p:nvPicPr>
        <p:blipFill>
          <a:blip r:embed="rId2"/>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39316708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483A705-6BB7-499E-AF4A-787CED0CE02F}"/>
              </a:ext>
            </a:extLst>
          </p:cNvPr>
          <p:cNvSpPr>
            <a:spLocks noGrp="1"/>
          </p:cNvSpPr>
          <p:nvPr>
            <p:ph type="subTitle" idx="1"/>
          </p:nvPr>
        </p:nvSpPr>
        <p:spPr/>
        <p:txBody>
          <a:bodyPr/>
          <a:lstStyle/>
          <a:p>
            <a:r>
              <a:rPr lang="en-US"/>
              <a:t>Path Shifting</a:t>
            </a:r>
          </a:p>
          <a:p>
            <a:endParaRPr lang="en-US" dirty="0"/>
          </a:p>
        </p:txBody>
      </p:sp>
      <p:sp>
        <p:nvSpPr>
          <p:cNvPr id="3" name="Text Placeholder 2">
            <a:extLst>
              <a:ext uri="{FF2B5EF4-FFF2-40B4-BE49-F238E27FC236}">
                <a16:creationId xmlns:a16="http://schemas.microsoft.com/office/drawing/2014/main" id="{9D7C07C8-AB08-42E8-97DD-BDC28E59A8BB}"/>
              </a:ext>
            </a:extLst>
          </p:cNvPr>
          <p:cNvSpPr>
            <a:spLocks noGrp="1"/>
          </p:cNvSpPr>
          <p:nvPr>
            <p:ph type="body" sz="quarter" idx="13"/>
          </p:nvPr>
        </p:nvSpPr>
        <p:spPr>
          <a:xfrm>
            <a:off x="1163782" y="1431985"/>
            <a:ext cx="7523018" cy="3542624"/>
          </a:xfrm>
        </p:spPr>
        <p:txBody>
          <a:bodyPr>
            <a:normAutofit fontScale="85000" lnSpcReduction="20000"/>
          </a:bodyPr>
          <a:lstStyle/>
          <a:p>
            <a:r>
              <a:rPr lang="en-US" dirty="0"/>
              <a:t>Use Macro Instructions to utilize Touch / </a:t>
            </a:r>
            <a:r>
              <a:rPr lang="en-US" dirty="0" err="1"/>
              <a:t>AccuFast</a:t>
            </a:r>
            <a:endParaRPr lang="en-US" dirty="0"/>
          </a:p>
          <a:p>
            <a:pPr lvl="1"/>
            <a:r>
              <a:rPr lang="en-US" dirty="0"/>
              <a:t>R*-TCH, R*-EDGE, R*CIRCLE, etc.</a:t>
            </a:r>
          </a:p>
          <a:p>
            <a:r>
              <a:rPr lang="en-US" dirty="0"/>
              <a:t>Create/Combine the shift amount(s)</a:t>
            </a:r>
          </a:p>
          <a:p>
            <a:pPr lvl="1"/>
            <a:r>
              <a:rPr lang="en-US" dirty="0"/>
              <a:t>Use adjacent searches where possible (</a:t>
            </a:r>
            <a:r>
              <a:rPr lang="en-US" dirty="0" err="1"/>
              <a:t>ie</a:t>
            </a:r>
            <a:r>
              <a:rPr lang="en-US" dirty="0"/>
              <a:t>. from other side of plate)</a:t>
            </a:r>
          </a:p>
          <a:p>
            <a:pPr lvl="1"/>
            <a:r>
              <a:rPr lang="en-US" dirty="0"/>
              <a:t>If 1D variation, search in direction of weld seam movement / variation</a:t>
            </a:r>
          </a:p>
          <a:p>
            <a:pPr lvl="1"/>
            <a:r>
              <a:rPr lang="en-US" dirty="0"/>
              <a:t>If 2D+ variation, searches must be perpendicular to each other</a:t>
            </a:r>
          </a:p>
          <a:p>
            <a:pPr lvl="1"/>
            <a:r>
              <a:rPr lang="en-US" dirty="0"/>
              <a:t>Do not compound (</a:t>
            </a:r>
            <a:r>
              <a:rPr lang="en-US" dirty="0" err="1"/>
              <a:t>ie</a:t>
            </a:r>
            <a:r>
              <a:rPr lang="en-US" dirty="0"/>
              <a:t>. X deviation used twice) shift amounts</a:t>
            </a:r>
          </a:p>
          <a:p>
            <a:r>
              <a:rPr lang="en-US" dirty="0"/>
              <a:t>Deploy SFTON / SFTOF in weld jobs</a:t>
            </a:r>
          </a:p>
          <a:p>
            <a:pPr lvl="1"/>
            <a:r>
              <a:rPr lang="en-US" dirty="0"/>
              <a:t>	R1-TCH P0</a:t>
            </a:r>
          </a:p>
          <a:p>
            <a:pPr lvl="1"/>
            <a:r>
              <a:rPr lang="en-US" dirty="0"/>
              <a:t>	MOVJ</a:t>
            </a:r>
          </a:p>
          <a:p>
            <a:pPr lvl="1"/>
            <a:r>
              <a:rPr lang="en-US" dirty="0"/>
              <a:t>	SFTON P000</a:t>
            </a:r>
          </a:p>
          <a:p>
            <a:pPr lvl="1"/>
            <a:r>
              <a:rPr lang="en-US" dirty="0"/>
              <a:t>	ARCON …</a:t>
            </a:r>
          </a:p>
          <a:p>
            <a:pPr lvl="1"/>
            <a:r>
              <a:rPr lang="en-US" dirty="0"/>
              <a:t>	MOVL</a:t>
            </a:r>
          </a:p>
          <a:p>
            <a:pPr lvl="1"/>
            <a:r>
              <a:rPr lang="en-US" dirty="0"/>
              <a:t>	ARCOF</a:t>
            </a:r>
          </a:p>
          <a:p>
            <a:pPr lvl="1"/>
            <a:r>
              <a:rPr lang="en-US" dirty="0"/>
              <a:t>	SFTOF</a:t>
            </a:r>
          </a:p>
          <a:p>
            <a:pPr lvl="1"/>
            <a:endParaRPr lang="en-US" dirty="0"/>
          </a:p>
          <a:p>
            <a:endParaRPr lang="en-US" dirty="0"/>
          </a:p>
        </p:txBody>
      </p:sp>
      <p:sp>
        <p:nvSpPr>
          <p:cNvPr id="4" name="Text Placeholder 3">
            <a:extLst>
              <a:ext uri="{FF2B5EF4-FFF2-40B4-BE49-F238E27FC236}">
                <a16:creationId xmlns:a16="http://schemas.microsoft.com/office/drawing/2014/main" id="{AC1C7B82-F134-418B-A53F-536C4187757A}"/>
              </a:ext>
            </a:extLst>
          </p:cNvPr>
          <p:cNvSpPr>
            <a:spLocks noGrp="1"/>
          </p:cNvSpPr>
          <p:nvPr>
            <p:ph type="body" sz="quarter" idx="14"/>
          </p:nvPr>
        </p:nvSpPr>
        <p:spPr/>
        <p:txBody>
          <a:bodyPr/>
          <a:lstStyle/>
          <a:p>
            <a:r>
              <a:rPr lang="en-US"/>
              <a:t>Usage</a:t>
            </a:r>
            <a:endParaRPr lang="en-US" dirty="0"/>
          </a:p>
        </p:txBody>
      </p:sp>
    </p:spTree>
    <p:extLst>
      <p:ext uri="{BB962C8B-B14F-4D97-AF65-F5344CB8AC3E}">
        <p14:creationId xmlns:p14="http://schemas.microsoft.com/office/powerpoint/2010/main" val="2391742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D296334-52AF-46C8-9E99-A73BFE711883}"/>
              </a:ext>
            </a:extLst>
          </p:cNvPr>
          <p:cNvSpPr>
            <a:spLocks noGrp="1"/>
          </p:cNvSpPr>
          <p:nvPr>
            <p:ph type="subTitle" idx="1"/>
          </p:nvPr>
        </p:nvSpPr>
        <p:spPr/>
        <p:txBody>
          <a:bodyPr/>
          <a:lstStyle/>
          <a:p>
            <a:r>
              <a:rPr lang="en-US" dirty="0"/>
              <a:t>Path Shifting examples</a:t>
            </a:r>
          </a:p>
        </p:txBody>
      </p:sp>
      <p:sp>
        <p:nvSpPr>
          <p:cNvPr id="3" name="Text Placeholder 2">
            <a:extLst>
              <a:ext uri="{FF2B5EF4-FFF2-40B4-BE49-F238E27FC236}">
                <a16:creationId xmlns:a16="http://schemas.microsoft.com/office/drawing/2014/main" id="{4A6C4F16-139C-4C6E-A8C0-67F858A4E597}"/>
              </a:ext>
            </a:extLst>
          </p:cNvPr>
          <p:cNvSpPr>
            <a:spLocks noGrp="1"/>
          </p:cNvSpPr>
          <p:nvPr>
            <p:ph type="body" sz="quarter" idx="13"/>
          </p:nvPr>
        </p:nvSpPr>
        <p:spPr/>
        <p:txBody>
          <a:bodyPr/>
          <a:lstStyle/>
          <a:p>
            <a:r>
              <a:rPr lang="en-US" dirty="0"/>
              <a:t>Combinations</a:t>
            </a:r>
          </a:p>
          <a:p>
            <a:pPr lvl="1"/>
            <a:r>
              <a:rPr lang="en-US" dirty="0"/>
              <a:t>T-Joint</a:t>
            </a:r>
          </a:p>
          <a:p>
            <a:pPr lvl="2"/>
            <a:r>
              <a:rPr lang="en-US" dirty="0"/>
              <a:t>one 1D touch on side</a:t>
            </a:r>
          </a:p>
          <a:p>
            <a:pPr lvl="2"/>
            <a:r>
              <a:rPr lang="en-US" dirty="0"/>
              <a:t>two 2D touches on weld seam (start and end of seam)</a:t>
            </a:r>
          </a:p>
          <a:p>
            <a:pPr lvl="2"/>
            <a:endParaRPr lang="en-US" dirty="0"/>
          </a:p>
        </p:txBody>
      </p:sp>
      <p:sp>
        <p:nvSpPr>
          <p:cNvPr id="4" name="Text Placeholder 3">
            <a:extLst>
              <a:ext uri="{FF2B5EF4-FFF2-40B4-BE49-F238E27FC236}">
                <a16:creationId xmlns:a16="http://schemas.microsoft.com/office/drawing/2014/main" id="{48887520-8CAB-4FB7-993C-5A5ACFAACF0B}"/>
              </a:ext>
            </a:extLst>
          </p:cNvPr>
          <p:cNvSpPr>
            <a:spLocks noGrp="1"/>
          </p:cNvSpPr>
          <p:nvPr>
            <p:ph type="body" sz="quarter" idx="14"/>
          </p:nvPr>
        </p:nvSpPr>
        <p:spPr/>
        <p:txBody>
          <a:bodyPr/>
          <a:lstStyle/>
          <a:p>
            <a:r>
              <a:rPr lang="en-US" dirty="0"/>
              <a:t>Usage</a:t>
            </a:r>
          </a:p>
        </p:txBody>
      </p:sp>
      <p:pic>
        <p:nvPicPr>
          <p:cNvPr id="5" name="Picture 4">
            <a:extLst>
              <a:ext uri="{FF2B5EF4-FFF2-40B4-BE49-F238E27FC236}">
                <a16:creationId xmlns:a16="http://schemas.microsoft.com/office/drawing/2014/main" id="{5BC1C5EC-6194-4DF9-8CA3-026DEEA01DEB}"/>
              </a:ext>
            </a:extLst>
          </p:cNvPr>
          <p:cNvPicPr>
            <a:picLocks noChangeAspect="1"/>
          </p:cNvPicPr>
          <p:nvPr/>
        </p:nvPicPr>
        <p:blipFill>
          <a:blip r:embed="rId2"/>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1134386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D296334-52AF-46C8-9E99-A73BFE711883}"/>
              </a:ext>
            </a:extLst>
          </p:cNvPr>
          <p:cNvSpPr>
            <a:spLocks noGrp="1"/>
          </p:cNvSpPr>
          <p:nvPr>
            <p:ph type="subTitle" idx="1"/>
          </p:nvPr>
        </p:nvSpPr>
        <p:spPr/>
        <p:txBody>
          <a:bodyPr/>
          <a:lstStyle/>
          <a:p>
            <a:r>
              <a:rPr lang="en-US" dirty="0"/>
              <a:t>Path Shifting examples</a:t>
            </a:r>
          </a:p>
        </p:txBody>
      </p:sp>
      <p:sp>
        <p:nvSpPr>
          <p:cNvPr id="3" name="Text Placeholder 2">
            <a:extLst>
              <a:ext uri="{FF2B5EF4-FFF2-40B4-BE49-F238E27FC236}">
                <a16:creationId xmlns:a16="http://schemas.microsoft.com/office/drawing/2014/main" id="{4A6C4F16-139C-4C6E-A8C0-67F858A4E597}"/>
              </a:ext>
            </a:extLst>
          </p:cNvPr>
          <p:cNvSpPr>
            <a:spLocks noGrp="1"/>
          </p:cNvSpPr>
          <p:nvPr>
            <p:ph type="body" sz="quarter" idx="13"/>
          </p:nvPr>
        </p:nvSpPr>
        <p:spPr/>
        <p:txBody>
          <a:bodyPr/>
          <a:lstStyle/>
          <a:p>
            <a:r>
              <a:rPr lang="en-US" dirty="0"/>
              <a:t>Combinations</a:t>
            </a:r>
          </a:p>
          <a:p>
            <a:pPr lvl="1"/>
            <a:r>
              <a:rPr lang="en-US" dirty="0"/>
              <a:t>CRAW coupon</a:t>
            </a:r>
          </a:p>
          <a:p>
            <a:pPr lvl="2"/>
            <a:r>
              <a:rPr lang="en-US" dirty="0"/>
              <a:t>R1CIRCLE</a:t>
            </a:r>
          </a:p>
          <a:p>
            <a:pPr lvl="2"/>
            <a:r>
              <a:rPr lang="en-US" dirty="0"/>
              <a:t>one 2D touch at other end</a:t>
            </a:r>
          </a:p>
          <a:p>
            <a:pPr lvl="2"/>
            <a:endParaRPr lang="en-US" dirty="0"/>
          </a:p>
        </p:txBody>
      </p:sp>
      <p:sp>
        <p:nvSpPr>
          <p:cNvPr id="4" name="Text Placeholder 3">
            <a:extLst>
              <a:ext uri="{FF2B5EF4-FFF2-40B4-BE49-F238E27FC236}">
                <a16:creationId xmlns:a16="http://schemas.microsoft.com/office/drawing/2014/main" id="{48887520-8CAB-4FB7-993C-5A5ACFAACF0B}"/>
              </a:ext>
            </a:extLst>
          </p:cNvPr>
          <p:cNvSpPr>
            <a:spLocks noGrp="1"/>
          </p:cNvSpPr>
          <p:nvPr>
            <p:ph type="body" sz="quarter" idx="14"/>
          </p:nvPr>
        </p:nvSpPr>
        <p:spPr/>
        <p:txBody>
          <a:bodyPr/>
          <a:lstStyle/>
          <a:p>
            <a:r>
              <a:rPr lang="en-US" dirty="0"/>
              <a:t>Usage</a:t>
            </a:r>
          </a:p>
        </p:txBody>
      </p:sp>
      <p:pic>
        <p:nvPicPr>
          <p:cNvPr id="5" name="Picture 4">
            <a:extLst>
              <a:ext uri="{FF2B5EF4-FFF2-40B4-BE49-F238E27FC236}">
                <a16:creationId xmlns:a16="http://schemas.microsoft.com/office/drawing/2014/main" id="{5BC1C5EC-6194-4DF9-8CA3-026DEEA01DEB}"/>
              </a:ext>
            </a:extLst>
          </p:cNvPr>
          <p:cNvPicPr>
            <a:picLocks noChangeAspect="1"/>
          </p:cNvPicPr>
          <p:nvPr/>
        </p:nvPicPr>
        <p:blipFill>
          <a:blip r:embed="rId2"/>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73788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D296334-52AF-46C8-9E99-A73BFE711883}"/>
              </a:ext>
            </a:extLst>
          </p:cNvPr>
          <p:cNvSpPr>
            <a:spLocks noGrp="1"/>
          </p:cNvSpPr>
          <p:nvPr>
            <p:ph type="subTitle" idx="1"/>
          </p:nvPr>
        </p:nvSpPr>
        <p:spPr/>
        <p:txBody>
          <a:bodyPr/>
          <a:lstStyle/>
          <a:p>
            <a:r>
              <a:rPr lang="en-US" dirty="0"/>
              <a:t>Path Shifting examples</a:t>
            </a:r>
          </a:p>
        </p:txBody>
      </p:sp>
      <p:sp>
        <p:nvSpPr>
          <p:cNvPr id="3" name="Text Placeholder 2">
            <a:extLst>
              <a:ext uri="{FF2B5EF4-FFF2-40B4-BE49-F238E27FC236}">
                <a16:creationId xmlns:a16="http://schemas.microsoft.com/office/drawing/2014/main" id="{4A6C4F16-139C-4C6E-A8C0-67F858A4E597}"/>
              </a:ext>
            </a:extLst>
          </p:cNvPr>
          <p:cNvSpPr>
            <a:spLocks noGrp="1"/>
          </p:cNvSpPr>
          <p:nvPr>
            <p:ph type="body" sz="quarter" idx="13"/>
          </p:nvPr>
        </p:nvSpPr>
        <p:spPr/>
        <p:txBody>
          <a:bodyPr/>
          <a:lstStyle/>
          <a:p>
            <a:r>
              <a:rPr lang="en-US" dirty="0"/>
              <a:t>Combinations</a:t>
            </a:r>
          </a:p>
          <a:p>
            <a:pPr lvl="1"/>
            <a:r>
              <a:rPr lang="en-US" dirty="0"/>
              <a:t>Tube-to-tube</a:t>
            </a:r>
          </a:p>
          <a:p>
            <a:pPr lvl="2"/>
            <a:r>
              <a:rPr lang="en-US" dirty="0"/>
              <a:t>Multiple 1D touches</a:t>
            </a:r>
          </a:p>
          <a:p>
            <a:pPr lvl="2"/>
            <a:endParaRPr lang="en-US" dirty="0"/>
          </a:p>
        </p:txBody>
      </p:sp>
      <p:sp>
        <p:nvSpPr>
          <p:cNvPr id="4" name="Text Placeholder 3">
            <a:extLst>
              <a:ext uri="{FF2B5EF4-FFF2-40B4-BE49-F238E27FC236}">
                <a16:creationId xmlns:a16="http://schemas.microsoft.com/office/drawing/2014/main" id="{48887520-8CAB-4FB7-993C-5A5ACFAACF0B}"/>
              </a:ext>
            </a:extLst>
          </p:cNvPr>
          <p:cNvSpPr>
            <a:spLocks noGrp="1"/>
          </p:cNvSpPr>
          <p:nvPr>
            <p:ph type="body" sz="quarter" idx="14"/>
          </p:nvPr>
        </p:nvSpPr>
        <p:spPr/>
        <p:txBody>
          <a:bodyPr/>
          <a:lstStyle/>
          <a:p>
            <a:r>
              <a:rPr lang="en-US" dirty="0"/>
              <a:t>Usage</a:t>
            </a:r>
          </a:p>
        </p:txBody>
      </p:sp>
      <p:pic>
        <p:nvPicPr>
          <p:cNvPr id="5" name="Picture 4">
            <a:extLst>
              <a:ext uri="{FF2B5EF4-FFF2-40B4-BE49-F238E27FC236}">
                <a16:creationId xmlns:a16="http://schemas.microsoft.com/office/drawing/2014/main" id="{5BC1C5EC-6194-4DF9-8CA3-026DEEA01DEB}"/>
              </a:ext>
            </a:extLst>
          </p:cNvPr>
          <p:cNvPicPr>
            <a:picLocks noChangeAspect="1"/>
          </p:cNvPicPr>
          <p:nvPr/>
        </p:nvPicPr>
        <p:blipFill>
          <a:blip r:embed="rId2"/>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27195586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D296334-52AF-46C8-9E99-A73BFE711883}"/>
              </a:ext>
            </a:extLst>
          </p:cNvPr>
          <p:cNvSpPr>
            <a:spLocks noGrp="1"/>
          </p:cNvSpPr>
          <p:nvPr>
            <p:ph type="subTitle" idx="1"/>
          </p:nvPr>
        </p:nvSpPr>
        <p:spPr/>
        <p:txBody>
          <a:bodyPr/>
          <a:lstStyle/>
          <a:p>
            <a:r>
              <a:rPr lang="en-US" dirty="0"/>
              <a:t>Path Shifting examples</a:t>
            </a:r>
          </a:p>
        </p:txBody>
      </p:sp>
      <p:sp>
        <p:nvSpPr>
          <p:cNvPr id="3" name="Text Placeholder 2">
            <a:extLst>
              <a:ext uri="{FF2B5EF4-FFF2-40B4-BE49-F238E27FC236}">
                <a16:creationId xmlns:a16="http://schemas.microsoft.com/office/drawing/2014/main" id="{4A6C4F16-139C-4C6E-A8C0-67F858A4E597}"/>
              </a:ext>
            </a:extLst>
          </p:cNvPr>
          <p:cNvSpPr>
            <a:spLocks noGrp="1"/>
          </p:cNvSpPr>
          <p:nvPr>
            <p:ph type="body" sz="quarter" idx="13"/>
          </p:nvPr>
        </p:nvSpPr>
        <p:spPr/>
        <p:txBody>
          <a:bodyPr/>
          <a:lstStyle/>
          <a:p>
            <a:r>
              <a:rPr lang="en-US" dirty="0"/>
              <a:t>Combinations</a:t>
            </a:r>
          </a:p>
          <a:p>
            <a:pPr lvl="1"/>
            <a:r>
              <a:rPr lang="en-US" dirty="0"/>
              <a:t>Butt joint</a:t>
            </a:r>
          </a:p>
          <a:p>
            <a:pPr lvl="2"/>
            <a:r>
              <a:rPr lang="en-US" dirty="0"/>
              <a:t>two EDGE touches on weld seam (start and end of seam)</a:t>
            </a:r>
          </a:p>
          <a:p>
            <a:pPr lvl="2"/>
            <a:r>
              <a:rPr lang="en-US" dirty="0"/>
              <a:t>WVADJ added to adjust WVON instruction data</a:t>
            </a:r>
          </a:p>
          <a:p>
            <a:pPr lvl="2"/>
            <a:endParaRPr lang="en-US" dirty="0"/>
          </a:p>
        </p:txBody>
      </p:sp>
      <p:sp>
        <p:nvSpPr>
          <p:cNvPr id="4" name="Text Placeholder 3">
            <a:extLst>
              <a:ext uri="{FF2B5EF4-FFF2-40B4-BE49-F238E27FC236}">
                <a16:creationId xmlns:a16="http://schemas.microsoft.com/office/drawing/2014/main" id="{48887520-8CAB-4FB7-993C-5A5ACFAACF0B}"/>
              </a:ext>
            </a:extLst>
          </p:cNvPr>
          <p:cNvSpPr>
            <a:spLocks noGrp="1"/>
          </p:cNvSpPr>
          <p:nvPr>
            <p:ph type="body" sz="quarter" idx="14"/>
          </p:nvPr>
        </p:nvSpPr>
        <p:spPr/>
        <p:txBody>
          <a:bodyPr/>
          <a:lstStyle/>
          <a:p>
            <a:r>
              <a:rPr lang="en-US" dirty="0"/>
              <a:t>Usage</a:t>
            </a:r>
          </a:p>
        </p:txBody>
      </p:sp>
      <p:pic>
        <p:nvPicPr>
          <p:cNvPr id="5" name="Picture 4">
            <a:extLst>
              <a:ext uri="{FF2B5EF4-FFF2-40B4-BE49-F238E27FC236}">
                <a16:creationId xmlns:a16="http://schemas.microsoft.com/office/drawing/2014/main" id="{5BC1C5EC-6194-4DF9-8CA3-026DEEA01DEB}"/>
              </a:ext>
            </a:extLst>
          </p:cNvPr>
          <p:cNvPicPr>
            <a:picLocks noChangeAspect="1"/>
          </p:cNvPicPr>
          <p:nvPr/>
        </p:nvPicPr>
        <p:blipFill>
          <a:blip r:embed="rId2"/>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3710255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6AFDDFB-844B-4E0C-8BBE-5A5E7129747C}"/>
              </a:ext>
            </a:extLst>
          </p:cNvPr>
          <p:cNvSpPr>
            <a:spLocks noGrp="1"/>
          </p:cNvSpPr>
          <p:nvPr>
            <p:ph type="subTitle" idx="1"/>
          </p:nvPr>
        </p:nvSpPr>
        <p:spPr/>
        <p:txBody>
          <a:bodyPr/>
          <a:lstStyle/>
          <a:p>
            <a:r>
              <a:rPr lang="en-US" dirty="0"/>
              <a:t>Overview</a:t>
            </a:r>
          </a:p>
        </p:txBody>
      </p:sp>
      <p:sp>
        <p:nvSpPr>
          <p:cNvPr id="3" name="Text Placeholder 2">
            <a:extLst>
              <a:ext uri="{FF2B5EF4-FFF2-40B4-BE49-F238E27FC236}">
                <a16:creationId xmlns:a16="http://schemas.microsoft.com/office/drawing/2014/main" id="{D4CBCA87-6289-42A9-804A-E3BE7C58375C}"/>
              </a:ext>
            </a:extLst>
          </p:cNvPr>
          <p:cNvSpPr>
            <a:spLocks noGrp="1"/>
          </p:cNvSpPr>
          <p:nvPr>
            <p:ph type="body" sz="quarter" idx="13"/>
          </p:nvPr>
        </p:nvSpPr>
        <p:spPr/>
        <p:txBody>
          <a:bodyPr>
            <a:normAutofit fontScale="92500" lnSpcReduction="20000"/>
          </a:bodyPr>
          <a:lstStyle/>
          <a:p>
            <a:pPr lvl="0"/>
            <a:r>
              <a:rPr lang="en-US" dirty="0"/>
              <a:t>Theory in brief</a:t>
            </a:r>
          </a:p>
          <a:p>
            <a:pPr lvl="1"/>
            <a:r>
              <a:rPr lang="en-US" dirty="0"/>
              <a:t>Requires weaving motion</a:t>
            </a:r>
          </a:p>
          <a:p>
            <a:pPr lvl="1"/>
            <a:r>
              <a:rPr lang="en-US" dirty="0"/>
              <a:t>Hall Effect sensor </a:t>
            </a:r>
            <a:r>
              <a:rPr lang="en-US" dirty="0">
                <a:sym typeface="Wingdings" panose="05000000000000000000" pitchFamily="2" charset="2"/>
              </a:rPr>
              <a:t></a:t>
            </a:r>
            <a:r>
              <a:rPr lang="en-US" dirty="0"/>
              <a:t> Sensor board </a:t>
            </a:r>
            <a:r>
              <a:rPr lang="en-US" dirty="0">
                <a:sym typeface="Wingdings" panose="05000000000000000000" pitchFamily="2" charset="2"/>
              </a:rPr>
              <a:t></a:t>
            </a:r>
            <a:r>
              <a:rPr lang="en-US" dirty="0"/>
              <a:t> COMARC Inform commands.  Regulate welding current with robot path correction.</a:t>
            </a:r>
          </a:p>
          <a:p>
            <a:pPr lvl="1"/>
            <a:r>
              <a:rPr lang="en-US" dirty="0"/>
              <a:t>Used for steel alloys (not possible with aluminum welding wire)</a:t>
            </a:r>
          </a:p>
          <a:p>
            <a:pPr lvl="1"/>
            <a:r>
              <a:rPr lang="en-US" dirty="0"/>
              <a:t>MIG welding.  Most output modes are supported by </a:t>
            </a:r>
            <a:r>
              <a:rPr lang="en-US" dirty="0" err="1"/>
              <a:t>Comarc</a:t>
            </a:r>
            <a:r>
              <a:rPr lang="en-US" dirty="0"/>
              <a:t> function.</a:t>
            </a:r>
          </a:p>
          <a:p>
            <a:r>
              <a:rPr lang="en-US" dirty="0"/>
              <a:t>Function information &gt; </a:t>
            </a:r>
            <a:r>
              <a:rPr lang="en-US" dirty="0" err="1"/>
              <a:t>Comarc</a:t>
            </a:r>
            <a:r>
              <a:rPr lang="en-US" dirty="0"/>
              <a:t> Manual</a:t>
            </a:r>
          </a:p>
          <a:p>
            <a:pPr lvl="1"/>
            <a:r>
              <a:rPr lang="en-US" dirty="0"/>
              <a:t>Equipment Configuration</a:t>
            </a:r>
          </a:p>
          <a:p>
            <a:pPr lvl="1"/>
            <a:r>
              <a:rPr lang="en-US" dirty="0"/>
              <a:t>Setup / Usage:  </a:t>
            </a:r>
            <a:r>
              <a:rPr lang="en-US" dirty="0" err="1">
                <a:hlinkClick r:id="rId3" action="ppaction://hlinkfile"/>
              </a:rPr>
              <a:t>comarc</a:t>
            </a:r>
            <a:r>
              <a:rPr lang="en-US" dirty="0">
                <a:hlinkClick r:id="rId3" action="ppaction://hlinkfile"/>
              </a:rPr>
              <a:t> fundamentals</a:t>
            </a:r>
            <a:endParaRPr lang="en-US" dirty="0"/>
          </a:p>
          <a:p>
            <a:pPr marL="1257300" lvl="2" indent="-342900">
              <a:buAutoNum type="arabicPeriod"/>
            </a:pPr>
            <a:r>
              <a:rPr lang="en-US" dirty="0"/>
              <a:t>Develop seam tracking weld parameters</a:t>
            </a:r>
          </a:p>
          <a:p>
            <a:pPr marL="1257300" lvl="2" indent="-342900">
              <a:buAutoNum type="arabicPeriod"/>
            </a:pPr>
            <a:r>
              <a:rPr lang="en-US" dirty="0"/>
              <a:t>Measure PC Data (</a:t>
            </a:r>
            <a:r>
              <a:rPr lang="en-US" dirty="0" err="1"/>
              <a:t>Comarc</a:t>
            </a:r>
            <a:r>
              <a:rPr lang="en-US" dirty="0"/>
              <a:t> Measurement Mode + S1E197=1)</a:t>
            </a:r>
          </a:p>
          <a:p>
            <a:pPr marL="1257300" lvl="2" indent="-342900">
              <a:buAutoNum type="arabicPeriod"/>
            </a:pPr>
            <a:r>
              <a:rPr lang="en-US" dirty="0"/>
              <a:t>Measure </a:t>
            </a:r>
            <a:r>
              <a:rPr lang="en-US" dirty="0" err="1"/>
              <a:t>Comarc</a:t>
            </a:r>
            <a:r>
              <a:rPr lang="en-US" dirty="0"/>
              <a:t> settings for weld seam(s) (</a:t>
            </a:r>
            <a:r>
              <a:rPr lang="en-US" dirty="0" err="1"/>
              <a:t>Comarc</a:t>
            </a:r>
            <a:r>
              <a:rPr lang="en-US" dirty="0"/>
              <a:t> Measurement Mode + S1E197=0)</a:t>
            </a:r>
          </a:p>
          <a:p>
            <a:pPr marL="1257300" lvl="2" indent="-342900">
              <a:buAutoNum type="arabicPeriod"/>
            </a:pPr>
            <a:r>
              <a:rPr lang="en-US" dirty="0"/>
              <a:t>Deploy settings discovered in step 3. above.  Repeat all steps above for different weaving parameter conditions (as needed for your application</a:t>
            </a:r>
          </a:p>
          <a:p>
            <a:endParaRPr lang="en-US" dirty="0"/>
          </a:p>
        </p:txBody>
      </p:sp>
      <p:sp>
        <p:nvSpPr>
          <p:cNvPr id="4" name="Text Placeholder 3">
            <a:extLst>
              <a:ext uri="{FF2B5EF4-FFF2-40B4-BE49-F238E27FC236}">
                <a16:creationId xmlns:a16="http://schemas.microsoft.com/office/drawing/2014/main" id="{5AFC4EDB-F208-44ED-941F-8B7EED436903}"/>
              </a:ext>
            </a:extLst>
          </p:cNvPr>
          <p:cNvSpPr>
            <a:spLocks noGrp="1"/>
          </p:cNvSpPr>
          <p:nvPr>
            <p:ph type="body" sz="quarter" idx="14"/>
          </p:nvPr>
        </p:nvSpPr>
        <p:spPr/>
        <p:txBody>
          <a:bodyPr/>
          <a:lstStyle/>
          <a:p>
            <a:r>
              <a:rPr lang="en-US" dirty="0" err="1"/>
              <a:t>Comarc</a:t>
            </a:r>
            <a:endParaRPr lang="en-US" dirty="0"/>
          </a:p>
        </p:txBody>
      </p:sp>
      <p:graphicFrame>
        <p:nvGraphicFramePr>
          <p:cNvPr id="5" name="Object 4">
            <a:extLst>
              <a:ext uri="{FF2B5EF4-FFF2-40B4-BE49-F238E27FC236}">
                <a16:creationId xmlns:a16="http://schemas.microsoft.com/office/drawing/2014/main" id="{F00BEC7C-4BEE-4535-94A7-D32435F06C68}"/>
              </a:ext>
            </a:extLst>
          </p:cNvPr>
          <p:cNvGraphicFramePr>
            <a:graphicFrameLocks noChangeAspect="1"/>
          </p:cNvGraphicFramePr>
          <p:nvPr>
            <p:extLst>
              <p:ext uri="{D42A27DB-BD31-4B8C-83A1-F6EECF244321}">
                <p14:modId xmlns:p14="http://schemas.microsoft.com/office/powerpoint/2010/main" val="494857684"/>
              </p:ext>
            </p:extLst>
          </p:nvPr>
        </p:nvGraphicFramePr>
        <p:xfrm>
          <a:off x="6458541" y="2913797"/>
          <a:ext cx="762849" cy="643654"/>
        </p:xfrm>
        <a:graphic>
          <a:graphicData uri="http://schemas.openxmlformats.org/presentationml/2006/ole">
            <mc:AlternateContent xmlns:mc="http://schemas.openxmlformats.org/markup-compatibility/2006">
              <mc:Choice xmlns:v="urn:schemas-microsoft-com:vml" Requires="v">
                <p:oleObj spid="_x0000_s2084" name="Acrobat Document" showAsIcon="1" r:id="rId4" imgW="914400" imgH="771480" progId="AcroExch.Document.DC">
                  <p:link updateAutomatic="1"/>
                </p:oleObj>
              </mc:Choice>
              <mc:Fallback>
                <p:oleObj name="Acrobat Document" showAsIcon="1" r:id="rId4" imgW="914400" imgH="771480" progId="AcroExch.Document.DC">
                  <p:link updateAutomatic="1"/>
                  <p:pic>
                    <p:nvPicPr>
                      <p:cNvPr id="7" name="Object 6"/>
                      <p:cNvPicPr/>
                      <p:nvPr/>
                    </p:nvPicPr>
                    <p:blipFill>
                      <a:blip r:embed="rId5"/>
                      <a:stretch>
                        <a:fillRect/>
                      </a:stretch>
                    </p:blipFill>
                    <p:spPr>
                      <a:xfrm>
                        <a:off x="6458541" y="2913797"/>
                        <a:ext cx="762849" cy="643654"/>
                      </a:xfrm>
                      <a:prstGeom prst="rect">
                        <a:avLst/>
                      </a:prstGeom>
                    </p:spPr>
                  </p:pic>
                </p:oleObj>
              </mc:Fallback>
            </mc:AlternateContent>
          </a:graphicData>
        </a:graphic>
      </p:graphicFrame>
    </p:spTree>
    <p:extLst>
      <p:ext uri="{BB962C8B-B14F-4D97-AF65-F5344CB8AC3E}">
        <p14:creationId xmlns:p14="http://schemas.microsoft.com/office/powerpoint/2010/main" val="2398155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9DEF86D-041F-443E-9BE0-8FBDA52D11C2}"/>
              </a:ext>
            </a:extLst>
          </p:cNvPr>
          <p:cNvSpPr>
            <a:spLocks noGrp="1"/>
          </p:cNvSpPr>
          <p:nvPr>
            <p:ph type="subTitle" idx="1"/>
          </p:nvPr>
        </p:nvSpPr>
        <p:spPr/>
        <p:txBody>
          <a:bodyPr/>
          <a:lstStyle/>
          <a:p>
            <a:r>
              <a:rPr lang="en-US" dirty="0"/>
              <a:t>Considerations</a:t>
            </a:r>
          </a:p>
        </p:txBody>
      </p:sp>
      <p:sp>
        <p:nvSpPr>
          <p:cNvPr id="3" name="Text Placeholder 2">
            <a:extLst>
              <a:ext uri="{FF2B5EF4-FFF2-40B4-BE49-F238E27FC236}">
                <a16:creationId xmlns:a16="http://schemas.microsoft.com/office/drawing/2014/main" id="{7B6AA25D-71B4-49D3-A9F9-14994CDD63C4}"/>
              </a:ext>
            </a:extLst>
          </p:cNvPr>
          <p:cNvSpPr>
            <a:spLocks noGrp="1"/>
          </p:cNvSpPr>
          <p:nvPr>
            <p:ph type="body" sz="quarter" idx="13"/>
          </p:nvPr>
        </p:nvSpPr>
        <p:spPr/>
        <p:txBody>
          <a:bodyPr/>
          <a:lstStyle/>
          <a:p>
            <a:r>
              <a:rPr lang="en-US" dirty="0"/>
              <a:t>Required welding conditions:</a:t>
            </a:r>
          </a:p>
          <a:p>
            <a:pPr lvl="1"/>
            <a:r>
              <a:rPr lang="en-US" dirty="0"/>
              <a:t>Minimize undercut</a:t>
            </a:r>
          </a:p>
          <a:p>
            <a:pPr lvl="1"/>
            <a:r>
              <a:rPr lang="en-US" dirty="0"/>
              <a:t>High enough travel speed (and low enough wire feed speed) to keep arc at leading edge of weld pool</a:t>
            </a:r>
          </a:p>
          <a:p>
            <a:pPr lvl="1"/>
            <a:r>
              <a:rPr lang="en-US" dirty="0"/>
              <a:t>Slightly wider weave is more robust than slightly narrower weave motion</a:t>
            </a:r>
          </a:p>
          <a:p>
            <a:pPr lvl="1"/>
            <a:r>
              <a:rPr lang="en-US" dirty="0"/>
              <a:t>Push angle is better than a drag angle</a:t>
            </a:r>
          </a:p>
          <a:p>
            <a:pPr lvl="1"/>
            <a:r>
              <a:rPr lang="en-US" dirty="0"/>
              <a:t>Horizonal is better than downhill</a:t>
            </a:r>
          </a:p>
          <a:p>
            <a:pPr lvl="1"/>
            <a:r>
              <a:rPr lang="en-US" dirty="0"/>
              <a:t>Supported modes:  traditional non-pulsed, some (but not all) specialty non-pulsed modes, most pulsed modes.  In general, non-adaptive modes are more robust than some adaptive modes.</a:t>
            </a:r>
          </a:p>
          <a:p>
            <a:pPr lvl="1"/>
            <a:endParaRPr lang="en-US" dirty="0"/>
          </a:p>
          <a:p>
            <a:endParaRPr lang="en-US" dirty="0"/>
          </a:p>
        </p:txBody>
      </p:sp>
      <p:sp>
        <p:nvSpPr>
          <p:cNvPr id="4" name="Text Placeholder 3">
            <a:extLst>
              <a:ext uri="{FF2B5EF4-FFF2-40B4-BE49-F238E27FC236}">
                <a16:creationId xmlns:a16="http://schemas.microsoft.com/office/drawing/2014/main" id="{9A5625F7-5A1F-408E-8F81-52CA9D16078A}"/>
              </a:ext>
            </a:extLst>
          </p:cNvPr>
          <p:cNvSpPr>
            <a:spLocks noGrp="1"/>
          </p:cNvSpPr>
          <p:nvPr>
            <p:ph type="body" sz="quarter" idx="14"/>
          </p:nvPr>
        </p:nvSpPr>
        <p:spPr/>
        <p:txBody>
          <a:bodyPr/>
          <a:lstStyle/>
          <a:p>
            <a:r>
              <a:rPr lang="en-US" dirty="0" err="1"/>
              <a:t>Comarc</a:t>
            </a:r>
            <a:endParaRPr lang="en-US" dirty="0"/>
          </a:p>
        </p:txBody>
      </p:sp>
    </p:spTree>
    <p:extLst>
      <p:ext uri="{BB962C8B-B14F-4D97-AF65-F5344CB8AC3E}">
        <p14:creationId xmlns:p14="http://schemas.microsoft.com/office/powerpoint/2010/main" val="2059357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A0F8A59-1F98-4DD1-8AB3-C591D07140CE}"/>
              </a:ext>
            </a:extLst>
          </p:cNvPr>
          <p:cNvSpPr>
            <a:spLocks noGrp="1"/>
          </p:cNvSpPr>
          <p:nvPr>
            <p:ph type="subTitle" idx="1"/>
          </p:nvPr>
        </p:nvSpPr>
        <p:spPr/>
        <p:txBody>
          <a:bodyPr/>
          <a:lstStyle/>
          <a:p>
            <a:r>
              <a:rPr lang="en-US" dirty="0"/>
              <a:t>Tips and pointers</a:t>
            </a:r>
          </a:p>
        </p:txBody>
      </p:sp>
      <p:sp>
        <p:nvSpPr>
          <p:cNvPr id="3" name="Text Placeholder 2">
            <a:extLst>
              <a:ext uri="{FF2B5EF4-FFF2-40B4-BE49-F238E27FC236}">
                <a16:creationId xmlns:a16="http://schemas.microsoft.com/office/drawing/2014/main" id="{84F5349D-6E3D-4F61-A9D0-D91CA9DB106C}"/>
              </a:ext>
            </a:extLst>
          </p:cNvPr>
          <p:cNvSpPr>
            <a:spLocks noGrp="1"/>
          </p:cNvSpPr>
          <p:nvPr>
            <p:ph type="body" sz="quarter" idx="13"/>
          </p:nvPr>
        </p:nvSpPr>
        <p:spPr/>
        <p:txBody>
          <a:bodyPr/>
          <a:lstStyle/>
          <a:p>
            <a:r>
              <a:rPr lang="en-US" dirty="0"/>
              <a:t>For setup test:  </a:t>
            </a:r>
          </a:p>
          <a:p>
            <a:pPr lvl="1"/>
            <a:r>
              <a:rPr lang="en-US" dirty="0"/>
              <a:t>T-joint 150mm long</a:t>
            </a:r>
          </a:p>
          <a:p>
            <a:pPr lvl="1"/>
            <a:r>
              <a:rPr lang="en-US" dirty="0"/>
              <a:t>Program weld start location into weld seam</a:t>
            </a:r>
          </a:p>
          <a:p>
            <a:pPr lvl="1"/>
            <a:r>
              <a:rPr lang="en-US" dirty="0"/>
              <a:t>Deviate weld end point 10-15mm out of the joint (instead of moving the part, move the robot path!)</a:t>
            </a:r>
          </a:p>
          <a:p>
            <a:endParaRPr lang="en-US" dirty="0"/>
          </a:p>
          <a:p>
            <a:endParaRPr lang="en-US" dirty="0"/>
          </a:p>
        </p:txBody>
      </p:sp>
      <p:sp>
        <p:nvSpPr>
          <p:cNvPr id="4" name="Text Placeholder 3">
            <a:extLst>
              <a:ext uri="{FF2B5EF4-FFF2-40B4-BE49-F238E27FC236}">
                <a16:creationId xmlns:a16="http://schemas.microsoft.com/office/drawing/2014/main" id="{AD70AF4A-88BF-45E9-9447-1974B015DE21}"/>
              </a:ext>
            </a:extLst>
          </p:cNvPr>
          <p:cNvSpPr>
            <a:spLocks noGrp="1"/>
          </p:cNvSpPr>
          <p:nvPr>
            <p:ph type="body" sz="quarter" idx="14"/>
          </p:nvPr>
        </p:nvSpPr>
        <p:spPr/>
        <p:txBody>
          <a:bodyPr/>
          <a:lstStyle/>
          <a:p>
            <a:r>
              <a:rPr lang="en-US" dirty="0" err="1"/>
              <a:t>Comarc</a:t>
            </a:r>
            <a:endParaRPr lang="en-US" dirty="0"/>
          </a:p>
        </p:txBody>
      </p:sp>
    </p:spTree>
    <p:extLst>
      <p:ext uri="{BB962C8B-B14F-4D97-AF65-F5344CB8AC3E}">
        <p14:creationId xmlns:p14="http://schemas.microsoft.com/office/powerpoint/2010/main" val="128793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D1C3-43C6-4FF0-8C7E-DF2BDC629389}"/>
              </a:ext>
            </a:extLst>
          </p:cNvPr>
          <p:cNvSpPr txBox="1">
            <a:spLocks/>
          </p:cNvSpPr>
          <p:nvPr/>
        </p:nvSpPr>
        <p:spPr>
          <a:xfrm>
            <a:off x="488504" y="260648"/>
            <a:ext cx="8915400" cy="6858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endParaRPr lang="en-US" altLang="en-US" dirty="0"/>
          </a:p>
        </p:txBody>
      </p:sp>
      <p:pic>
        <p:nvPicPr>
          <p:cNvPr id="3" name="Picture 2">
            <a:extLst>
              <a:ext uri="{FF2B5EF4-FFF2-40B4-BE49-F238E27FC236}">
                <a16:creationId xmlns:a16="http://schemas.microsoft.com/office/drawing/2014/main" id="{3E99F05D-92B8-4139-A9F0-13CEBC1A73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593" y="1187093"/>
            <a:ext cx="6800056"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 Placeholder 38">
            <a:extLst>
              <a:ext uri="{FF2B5EF4-FFF2-40B4-BE49-F238E27FC236}">
                <a16:creationId xmlns:a16="http://schemas.microsoft.com/office/drawing/2014/main" id="{CE331C04-D87C-4E03-B237-D0C546AF3C84}"/>
              </a:ext>
            </a:extLst>
          </p:cNvPr>
          <p:cNvSpPr>
            <a:spLocks noGrp="1"/>
          </p:cNvSpPr>
          <p:nvPr>
            <p:ph type="body" sz="quarter" idx="14"/>
          </p:nvPr>
        </p:nvSpPr>
        <p:spPr/>
        <p:txBody>
          <a:bodyPr/>
          <a:lstStyle/>
          <a:p>
            <a:r>
              <a:rPr lang="en-US" altLang="en-US" dirty="0"/>
              <a:t>Theory – Seam Finding</a:t>
            </a:r>
          </a:p>
          <a:p>
            <a:endParaRPr lang="en-US" dirty="0"/>
          </a:p>
        </p:txBody>
      </p:sp>
    </p:spTree>
    <p:extLst>
      <p:ext uri="{BB962C8B-B14F-4D97-AF65-F5344CB8AC3E}">
        <p14:creationId xmlns:p14="http://schemas.microsoft.com/office/powerpoint/2010/main" val="4495340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A0F8A59-1F98-4DD1-8AB3-C591D07140CE}"/>
              </a:ext>
            </a:extLst>
          </p:cNvPr>
          <p:cNvSpPr>
            <a:spLocks noGrp="1"/>
          </p:cNvSpPr>
          <p:nvPr>
            <p:ph type="subTitle" idx="1"/>
          </p:nvPr>
        </p:nvSpPr>
        <p:spPr/>
        <p:txBody>
          <a:bodyPr/>
          <a:lstStyle/>
          <a:p>
            <a:r>
              <a:rPr lang="en-US" dirty="0"/>
              <a:t>Tips and pointers</a:t>
            </a:r>
          </a:p>
        </p:txBody>
      </p:sp>
      <p:sp>
        <p:nvSpPr>
          <p:cNvPr id="3" name="Text Placeholder 2">
            <a:extLst>
              <a:ext uri="{FF2B5EF4-FFF2-40B4-BE49-F238E27FC236}">
                <a16:creationId xmlns:a16="http://schemas.microsoft.com/office/drawing/2014/main" id="{84F5349D-6E3D-4F61-A9D0-D91CA9DB106C}"/>
              </a:ext>
            </a:extLst>
          </p:cNvPr>
          <p:cNvSpPr>
            <a:spLocks noGrp="1"/>
          </p:cNvSpPr>
          <p:nvPr>
            <p:ph type="body" sz="quarter" idx="13"/>
          </p:nvPr>
        </p:nvSpPr>
        <p:spPr/>
        <p:txBody>
          <a:bodyPr>
            <a:normAutofit fontScale="92500" lnSpcReduction="10000"/>
          </a:bodyPr>
          <a:lstStyle/>
          <a:p>
            <a:r>
              <a:rPr lang="en-US" dirty="0"/>
              <a:t>For large variations of weld path:  </a:t>
            </a:r>
          </a:p>
          <a:p>
            <a:pPr lvl="1"/>
            <a:r>
              <a:rPr lang="en-US" dirty="0"/>
              <a:t>Increase parameter SxE30-45 to allow for more aggressive corrections of robot’s path.  A larger value produces larger correction amounts for a given amperage change.</a:t>
            </a:r>
          </a:p>
          <a:p>
            <a:r>
              <a:rPr lang="en-US" dirty="0"/>
              <a:t>For use on butt joints, only U/D correction is possible.</a:t>
            </a:r>
          </a:p>
          <a:p>
            <a:pPr lvl="1"/>
            <a:r>
              <a:rPr lang="en-US" dirty="0"/>
              <a:t>Reference a </a:t>
            </a:r>
            <a:r>
              <a:rPr lang="en-US" dirty="0" err="1"/>
              <a:t>Comarc</a:t>
            </a:r>
            <a:r>
              <a:rPr lang="en-US" dirty="0"/>
              <a:t> Condition File from the COMARCON instruction.  In the C.C. File, set the CORRECTION SELECT setting to “U/D” (instead of U/D &amp; L/R).</a:t>
            </a:r>
          </a:p>
          <a:p>
            <a:r>
              <a:rPr lang="en-US" dirty="0"/>
              <a:t>Deviation / Correction amount; monitoring</a:t>
            </a:r>
          </a:p>
          <a:p>
            <a:pPr lvl="1"/>
            <a:r>
              <a:rPr lang="en-US" dirty="0"/>
              <a:t>Use of the C.C. File allows for defining a maximum acceptable distance that </a:t>
            </a:r>
            <a:r>
              <a:rPr lang="en-US" dirty="0" err="1"/>
              <a:t>Comarc</a:t>
            </a:r>
            <a:r>
              <a:rPr lang="en-US" dirty="0"/>
              <a:t> is allowed to deploy.  If the actual correction distance is greater than the VERTICAL MONTIOR or HORIZONTAL MONTIOR for the set NO. of times, a robot alarm can be generated based on the CONDITION setting.</a:t>
            </a:r>
          </a:p>
          <a:p>
            <a:r>
              <a:rPr lang="en-US" dirty="0"/>
              <a:t>U/D adjustment:  larger value =&gt; shorter CTWD</a:t>
            </a:r>
          </a:p>
          <a:p>
            <a:r>
              <a:rPr lang="en-US" dirty="0"/>
              <a:t>L/R adjustment:  larger value =&gt; wire placement is moved to the right</a:t>
            </a:r>
          </a:p>
          <a:p>
            <a:endParaRPr lang="en-US" dirty="0"/>
          </a:p>
        </p:txBody>
      </p:sp>
      <p:sp>
        <p:nvSpPr>
          <p:cNvPr id="4" name="Text Placeholder 3">
            <a:extLst>
              <a:ext uri="{FF2B5EF4-FFF2-40B4-BE49-F238E27FC236}">
                <a16:creationId xmlns:a16="http://schemas.microsoft.com/office/drawing/2014/main" id="{AD70AF4A-88BF-45E9-9447-1974B015DE21}"/>
              </a:ext>
            </a:extLst>
          </p:cNvPr>
          <p:cNvSpPr>
            <a:spLocks noGrp="1"/>
          </p:cNvSpPr>
          <p:nvPr>
            <p:ph type="body" sz="quarter" idx="14"/>
          </p:nvPr>
        </p:nvSpPr>
        <p:spPr/>
        <p:txBody>
          <a:bodyPr/>
          <a:lstStyle/>
          <a:p>
            <a:r>
              <a:rPr lang="en-US" dirty="0" err="1"/>
              <a:t>Comarc</a:t>
            </a:r>
            <a:endParaRPr lang="en-US" dirty="0"/>
          </a:p>
        </p:txBody>
      </p:sp>
    </p:spTree>
    <p:extLst>
      <p:ext uri="{BB962C8B-B14F-4D97-AF65-F5344CB8AC3E}">
        <p14:creationId xmlns:p14="http://schemas.microsoft.com/office/powerpoint/2010/main" val="28720649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A0F8A59-1F98-4DD1-8AB3-C591D07140CE}"/>
              </a:ext>
            </a:extLst>
          </p:cNvPr>
          <p:cNvSpPr>
            <a:spLocks noGrp="1"/>
          </p:cNvSpPr>
          <p:nvPr>
            <p:ph type="subTitle" idx="1"/>
          </p:nvPr>
        </p:nvSpPr>
        <p:spPr/>
        <p:txBody>
          <a:bodyPr/>
          <a:lstStyle/>
          <a:p>
            <a:r>
              <a:rPr lang="en-US" dirty="0"/>
              <a:t>Tips and pointers</a:t>
            </a:r>
          </a:p>
        </p:txBody>
      </p:sp>
      <p:sp>
        <p:nvSpPr>
          <p:cNvPr id="3" name="Text Placeholder 2">
            <a:extLst>
              <a:ext uri="{FF2B5EF4-FFF2-40B4-BE49-F238E27FC236}">
                <a16:creationId xmlns:a16="http://schemas.microsoft.com/office/drawing/2014/main" id="{84F5349D-6E3D-4F61-A9D0-D91CA9DB106C}"/>
              </a:ext>
            </a:extLst>
          </p:cNvPr>
          <p:cNvSpPr>
            <a:spLocks noGrp="1"/>
          </p:cNvSpPr>
          <p:nvPr>
            <p:ph type="body" sz="quarter" idx="13"/>
          </p:nvPr>
        </p:nvSpPr>
        <p:spPr/>
        <p:txBody>
          <a:bodyPr>
            <a:normAutofit/>
          </a:bodyPr>
          <a:lstStyle/>
          <a:p>
            <a:r>
              <a:rPr lang="en-US" dirty="0"/>
              <a:t>Exercise 1:  setup for use with Bead-on-Plate welding (</a:t>
            </a:r>
            <a:r>
              <a:rPr lang="en-US" dirty="0" err="1"/>
              <a:t>ie</a:t>
            </a:r>
            <a:r>
              <a:rPr lang="en-US" dirty="0"/>
              <a:t>. use U/D correction only)</a:t>
            </a:r>
          </a:p>
          <a:p>
            <a:r>
              <a:rPr lang="en-US" dirty="0"/>
              <a:t>Exercise 2:  create a T-joint weld sequence with 3 segments. Adjust the L/R value from first segment to last segment to demonstrate control of position of welding electrode (high/low).</a:t>
            </a:r>
          </a:p>
          <a:p>
            <a:endParaRPr lang="en-US" dirty="0"/>
          </a:p>
          <a:p>
            <a:endParaRPr lang="en-US" dirty="0"/>
          </a:p>
        </p:txBody>
      </p:sp>
      <p:sp>
        <p:nvSpPr>
          <p:cNvPr id="4" name="Text Placeholder 3">
            <a:extLst>
              <a:ext uri="{FF2B5EF4-FFF2-40B4-BE49-F238E27FC236}">
                <a16:creationId xmlns:a16="http://schemas.microsoft.com/office/drawing/2014/main" id="{AD70AF4A-88BF-45E9-9447-1974B015DE21}"/>
              </a:ext>
            </a:extLst>
          </p:cNvPr>
          <p:cNvSpPr>
            <a:spLocks noGrp="1"/>
          </p:cNvSpPr>
          <p:nvPr>
            <p:ph type="body" sz="quarter" idx="14"/>
          </p:nvPr>
        </p:nvSpPr>
        <p:spPr/>
        <p:txBody>
          <a:bodyPr/>
          <a:lstStyle/>
          <a:p>
            <a:r>
              <a:rPr lang="en-US" dirty="0" err="1"/>
              <a:t>Comarc</a:t>
            </a:r>
            <a:endParaRPr lang="en-US" dirty="0"/>
          </a:p>
        </p:txBody>
      </p:sp>
      <p:pic>
        <p:nvPicPr>
          <p:cNvPr id="5" name="Picture 4">
            <a:extLst>
              <a:ext uri="{FF2B5EF4-FFF2-40B4-BE49-F238E27FC236}">
                <a16:creationId xmlns:a16="http://schemas.microsoft.com/office/drawing/2014/main" id="{274EB487-751B-4E40-BDDF-BC4FA6F5177C}"/>
              </a:ext>
            </a:extLst>
          </p:cNvPr>
          <p:cNvPicPr>
            <a:picLocks noChangeAspect="1"/>
          </p:cNvPicPr>
          <p:nvPr/>
        </p:nvPicPr>
        <p:blipFill>
          <a:blip r:embed="rId2"/>
          <a:stretch>
            <a:fillRect/>
          </a:stretch>
        </p:blipFill>
        <p:spPr>
          <a:xfrm>
            <a:off x="1008989" y="4698408"/>
            <a:ext cx="1871634" cy="646232"/>
          </a:xfrm>
          <a:prstGeom prst="rect">
            <a:avLst/>
          </a:prstGeom>
        </p:spPr>
      </p:pic>
    </p:spTree>
    <p:extLst>
      <p:ext uri="{BB962C8B-B14F-4D97-AF65-F5344CB8AC3E}">
        <p14:creationId xmlns:p14="http://schemas.microsoft.com/office/powerpoint/2010/main" val="1426535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07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FB15B16-52BF-4961-8481-72CDB3665AD3}"/>
              </a:ext>
            </a:extLst>
          </p:cNvPr>
          <p:cNvSpPr>
            <a:spLocks noGrp="1"/>
          </p:cNvSpPr>
          <p:nvPr>
            <p:ph type="subTitle" idx="1"/>
          </p:nvPr>
        </p:nvSpPr>
        <p:spPr/>
        <p:txBody>
          <a:bodyPr/>
          <a:lstStyle/>
          <a:p>
            <a:r>
              <a:rPr lang="en-US" dirty="0"/>
              <a:t>Overview</a:t>
            </a:r>
          </a:p>
        </p:txBody>
      </p:sp>
      <p:sp>
        <p:nvSpPr>
          <p:cNvPr id="4" name="Text Placeholder 3">
            <a:extLst>
              <a:ext uri="{FF2B5EF4-FFF2-40B4-BE49-F238E27FC236}">
                <a16:creationId xmlns:a16="http://schemas.microsoft.com/office/drawing/2014/main" id="{740163EC-464B-4C72-8344-B82F43310225}"/>
              </a:ext>
            </a:extLst>
          </p:cNvPr>
          <p:cNvSpPr>
            <a:spLocks noGrp="1"/>
          </p:cNvSpPr>
          <p:nvPr>
            <p:ph type="body" sz="quarter" idx="13"/>
          </p:nvPr>
        </p:nvSpPr>
        <p:spPr/>
        <p:txBody>
          <a:bodyPr/>
          <a:lstStyle/>
          <a:p>
            <a:r>
              <a:rPr lang="en-US" dirty="0">
                <a:hlinkClick r:id="rId2" action="ppaction://hlinkfile"/>
              </a:rPr>
              <a:t>seam finding fundamentals</a:t>
            </a:r>
            <a:endParaRPr lang="en-US" dirty="0"/>
          </a:p>
        </p:txBody>
      </p:sp>
      <p:sp>
        <p:nvSpPr>
          <p:cNvPr id="10" name="Text Placeholder 9">
            <a:extLst>
              <a:ext uri="{FF2B5EF4-FFF2-40B4-BE49-F238E27FC236}">
                <a16:creationId xmlns:a16="http://schemas.microsoft.com/office/drawing/2014/main" id="{ED5FBEF3-9E11-43BB-929F-A4C93F5AAA00}"/>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82327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65DBB7-1122-40CB-9C97-0CFAB57CD0A6}"/>
              </a:ext>
            </a:extLst>
          </p:cNvPr>
          <p:cNvSpPr>
            <a:spLocks noGrp="1"/>
          </p:cNvSpPr>
          <p:nvPr>
            <p:ph type="body" sz="quarter" idx="14"/>
          </p:nvPr>
        </p:nvSpPr>
        <p:spPr/>
        <p:txBody>
          <a:bodyPr/>
          <a:lstStyle/>
          <a:p>
            <a:r>
              <a:rPr lang="en-US" altLang="en-US" dirty="0"/>
              <a:t>Theory – Seam Finding</a:t>
            </a:r>
          </a:p>
          <a:p>
            <a:endParaRPr lang="en-US" dirty="0"/>
          </a:p>
        </p:txBody>
      </p:sp>
      <p:sp>
        <p:nvSpPr>
          <p:cNvPr id="5" name="Title 1">
            <a:extLst>
              <a:ext uri="{FF2B5EF4-FFF2-40B4-BE49-F238E27FC236}">
                <a16:creationId xmlns:a16="http://schemas.microsoft.com/office/drawing/2014/main" id="{0F4A8BFD-9F0E-48E9-944B-6D117AC3FAD6}"/>
              </a:ext>
            </a:extLst>
          </p:cNvPr>
          <p:cNvSpPr txBox="1">
            <a:spLocks/>
          </p:cNvSpPr>
          <p:nvPr/>
        </p:nvSpPr>
        <p:spPr>
          <a:xfrm>
            <a:off x="488504" y="260648"/>
            <a:ext cx="8915400" cy="6858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endParaRPr lang="en-US" altLang="en-US" dirty="0"/>
          </a:p>
        </p:txBody>
      </p:sp>
      <p:pic>
        <p:nvPicPr>
          <p:cNvPr id="6" name="Picture 2">
            <a:extLst>
              <a:ext uri="{FF2B5EF4-FFF2-40B4-BE49-F238E27FC236}">
                <a16:creationId xmlns:a16="http://schemas.microsoft.com/office/drawing/2014/main" id="{9E571503-9E2D-41CD-B8FD-8C736335B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404" t="32191" r="23216" b="22285"/>
          <a:stretch>
            <a:fillRect/>
          </a:stretch>
        </p:blipFill>
        <p:spPr bwMode="auto">
          <a:xfrm>
            <a:off x="2335367" y="1058377"/>
            <a:ext cx="5454129" cy="383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791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27BBDEEE-1D1C-4703-A65B-1CC8F57EAF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6161963" y="1707393"/>
            <a:ext cx="2705147" cy="3331949"/>
          </a:xfrm>
          <a:prstGeom prst="rect">
            <a:avLst/>
          </a:prstGeom>
        </p:spPr>
      </p:pic>
      <p:sp>
        <p:nvSpPr>
          <p:cNvPr id="2" name="Subtitle 1">
            <a:extLst>
              <a:ext uri="{FF2B5EF4-FFF2-40B4-BE49-F238E27FC236}">
                <a16:creationId xmlns:a16="http://schemas.microsoft.com/office/drawing/2014/main" id="{25E2060F-B60F-4484-BC97-A3068E7BABF0}"/>
              </a:ext>
            </a:extLst>
          </p:cNvPr>
          <p:cNvSpPr>
            <a:spLocks noGrp="1"/>
          </p:cNvSpPr>
          <p:nvPr>
            <p:ph type="subTitle" idx="1"/>
          </p:nvPr>
        </p:nvSpPr>
        <p:spPr/>
        <p:txBody>
          <a:bodyPr/>
          <a:lstStyle/>
          <a:p>
            <a:r>
              <a:rPr lang="en-US" dirty="0"/>
              <a:t>Laser Spot Sensor</a:t>
            </a:r>
          </a:p>
        </p:txBody>
      </p:sp>
      <p:sp>
        <p:nvSpPr>
          <p:cNvPr id="3" name="Text Placeholder 2">
            <a:extLst>
              <a:ext uri="{FF2B5EF4-FFF2-40B4-BE49-F238E27FC236}">
                <a16:creationId xmlns:a16="http://schemas.microsoft.com/office/drawing/2014/main" id="{E93C58A8-D2F5-4BF8-B8B6-A6399933921A}"/>
              </a:ext>
            </a:extLst>
          </p:cNvPr>
          <p:cNvSpPr>
            <a:spLocks noGrp="1"/>
          </p:cNvSpPr>
          <p:nvPr>
            <p:ph type="body" sz="quarter" idx="13"/>
          </p:nvPr>
        </p:nvSpPr>
        <p:spPr/>
        <p:txBody>
          <a:bodyPr/>
          <a:lstStyle/>
          <a:p>
            <a:pPr lvl="1"/>
            <a:r>
              <a:rPr lang="en-US" altLang="en-US" dirty="0"/>
              <a:t>Detects if the surface is “in range” based on a stand-off distance (which can be customized)</a:t>
            </a:r>
          </a:p>
          <a:p>
            <a:pPr lvl="1"/>
            <a:r>
              <a:rPr lang="en-US" altLang="en-US" dirty="0"/>
              <a:t>If surface is “in range” / at the stand-off distance, or closer…</a:t>
            </a:r>
          </a:p>
          <a:p>
            <a:pPr lvl="2"/>
            <a:r>
              <a:rPr lang="en-US" altLang="en-US" dirty="0"/>
              <a:t>“Wire touched” signal is sent to controller</a:t>
            </a:r>
          </a:p>
          <a:p>
            <a:pPr lvl="2"/>
            <a:r>
              <a:rPr lang="en-US" altLang="en-US" dirty="0"/>
              <a:t>Robot briefly stops its motion</a:t>
            </a:r>
          </a:p>
          <a:p>
            <a:pPr lvl="2"/>
            <a:r>
              <a:rPr lang="en-US" altLang="en-US" dirty="0"/>
              <a:t>Robot collects positional data</a:t>
            </a:r>
          </a:p>
          <a:p>
            <a:pPr lvl="2"/>
            <a:r>
              <a:rPr lang="en-US" altLang="en-US" dirty="0"/>
              <a:t>Rob continues with macro job routine </a:t>
            </a:r>
          </a:p>
          <a:p>
            <a:endParaRPr lang="en-US" dirty="0"/>
          </a:p>
        </p:txBody>
      </p:sp>
      <p:sp>
        <p:nvSpPr>
          <p:cNvPr id="4" name="Text Placeholder 3">
            <a:extLst>
              <a:ext uri="{FF2B5EF4-FFF2-40B4-BE49-F238E27FC236}">
                <a16:creationId xmlns:a16="http://schemas.microsoft.com/office/drawing/2014/main" id="{B3FAAD78-CC08-46EF-B5FE-AB6C7D56B42F}"/>
              </a:ext>
            </a:extLst>
          </p:cNvPr>
          <p:cNvSpPr>
            <a:spLocks noGrp="1"/>
          </p:cNvSpPr>
          <p:nvPr>
            <p:ph type="body" sz="quarter" idx="14"/>
          </p:nvPr>
        </p:nvSpPr>
        <p:spPr/>
        <p:txBody>
          <a:bodyPr/>
          <a:lstStyle/>
          <a:p>
            <a:r>
              <a:rPr lang="en-US" dirty="0"/>
              <a:t>Principles</a:t>
            </a:r>
          </a:p>
        </p:txBody>
      </p:sp>
    </p:spTree>
    <p:extLst>
      <p:ext uri="{BB962C8B-B14F-4D97-AF65-F5344CB8AC3E}">
        <p14:creationId xmlns:p14="http://schemas.microsoft.com/office/powerpoint/2010/main" val="2071372908"/>
      </p:ext>
    </p:extLst>
  </p:cSld>
  <p:clrMapOvr>
    <a:masterClrMapping/>
  </p:clrMapOvr>
</p:sld>
</file>

<file path=ppt/theme/theme1.xml><?xml version="1.0" encoding="utf-8"?>
<a:theme xmlns:a="http://schemas.openxmlformats.org/drawingml/2006/main" name="Titl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itl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3F76CA-0D84-4D55-B77D-637273F0907D}">
  <ds:schemaRefs>
    <ds:schemaRef ds:uri="http://purl.org/dc/dcmitype/"/>
    <ds:schemaRef ds:uri="http://purl.org/dc/elements/1.1/"/>
    <ds:schemaRef ds:uri="http://schemas.openxmlformats.org/package/2006/metadata/core-properties"/>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9469</TotalTime>
  <Words>4890</Words>
  <Application>Microsoft Office PowerPoint</Application>
  <PresentationFormat>On-screen Show (16:9)</PresentationFormat>
  <Paragraphs>705</Paragraphs>
  <Slides>62</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Links</vt:lpstr>
      </vt:variant>
      <vt:variant>
        <vt:i4>2</vt:i4>
      </vt:variant>
      <vt:variant>
        <vt:lpstr>Slide Titles</vt:lpstr>
      </vt:variant>
      <vt:variant>
        <vt:i4>62</vt:i4>
      </vt:variant>
    </vt:vector>
  </HeadingPairs>
  <TitlesOfParts>
    <vt:vector size="73" baseType="lpstr">
      <vt:lpstr>MS PGothic</vt:lpstr>
      <vt:lpstr>MS PGothic</vt:lpstr>
      <vt:lpstr>Arial</vt:lpstr>
      <vt:lpstr>Calibri</vt:lpstr>
      <vt:lpstr>Wingdings</vt:lpstr>
      <vt:lpstr>Wingdings 2</vt:lpstr>
      <vt:lpstr>Title Master</vt:lpstr>
      <vt:lpstr>1_Title Master</vt:lpstr>
      <vt:lpstr>Content Master</vt:lpstr>
      <vt:lpstr>C:\Users\mooreja\Documents\1-General\general apps\2-dx\manuals\DX100 nsrch continuous search.pdf</vt:lpstr>
      <vt:lpstr>C:\Users\mooreja\Documents\1-General\general apps\2-dx\manuals\DX100 Comarc 156897-1CD-R2.pdf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Jack Moore</cp:lastModifiedBy>
  <cp:revision>181</cp:revision>
  <dcterms:created xsi:type="dcterms:W3CDTF">2010-04-12T23:12:02Z</dcterms:created>
  <dcterms:modified xsi:type="dcterms:W3CDTF">2018-05-18T14:45:18Z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