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3"/>
    <p:sldMasterId id="2147493600" r:id="rId4"/>
    <p:sldMasterId id="2147493467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4" r:id="rId7"/>
    <p:sldId id="257" r:id="rId8"/>
    <p:sldId id="267" r:id="rId9"/>
    <p:sldId id="269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65" r:id="rId18"/>
  </p:sldIdLst>
  <p:sldSz cx="9144000" cy="5143500" type="screen16x9"/>
  <p:notesSz cx="9296400" cy="7010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089"/>
    <a:srgbClr val="9562ED"/>
    <a:srgbClr val="CEC3B8"/>
    <a:srgbClr val="F2E8ED"/>
    <a:srgbClr val="1F1342"/>
    <a:srgbClr val="84789F"/>
    <a:srgbClr val="380088"/>
    <a:srgbClr val="F8F3F7"/>
    <a:srgbClr val="0056B9"/>
    <a:srgbClr val="A2D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504" y="126"/>
      </p:cViewPr>
      <p:guideLst>
        <p:guide orient="horz" pos="15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51" d="100"/>
          <a:sy n="51" d="100"/>
        </p:scale>
        <p:origin x="1709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820826-894C-4263-AACB-32F3059D52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5CF28-BE94-4F34-9B3F-2F79EDAFE7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5A20E7-650C-43AE-99C8-232D08AF1B1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298C1-CF26-47BB-922C-EDFA346A17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83AA0-F801-4D7F-AC50-E62AD3D4A8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D7BA31-B4D4-4459-A695-E01AA110C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12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AFD452-C910-4C65-9B63-E7243A6DBB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41584-9AD4-4499-94D1-5674A28C34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4ED5E8-BE63-4082-A843-7F794CEF3C4B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481D9B-557F-4253-963A-6660BA823D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D18A2BB-A39E-40F3-B36B-132F462A8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017B2-BA97-4CA7-976E-29258B9024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2E333-46A5-4555-A00D-D475DE5BA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29C088-60B9-4A4B-8F10-A970A2772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002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50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o Title Slide (b)">
    <p:bg>
      <p:bgPr>
        <a:solidFill>
          <a:srgbClr val="002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14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437C49-18D9-4DA3-A674-48CAE4181100}"/>
              </a:ext>
            </a:extLst>
          </p:cNvPr>
          <p:cNvCxnSpPr/>
          <p:nvPr userDrawn="1"/>
        </p:nvCxnSpPr>
        <p:spPr>
          <a:xfrm>
            <a:off x="561107" y="674691"/>
            <a:ext cx="8229600" cy="0"/>
          </a:xfrm>
          <a:prstGeom prst="line">
            <a:avLst/>
          </a:prstGeom>
          <a:ln w="12700" cap="sq">
            <a:solidFill>
              <a:srgbClr val="1DBEEB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63782" y="1431985"/>
            <a:ext cx="7523018" cy="3096883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4488" indent="-1714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457200" indent="-111125">
              <a:spcBef>
                <a:spcPts val="0"/>
              </a:spcBef>
              <a:spcAft>
                <a:spcPts val="30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1CC7EF-D4E7-4B7A-A9E2-AA013A7B89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7388" y="233803"/>
            <a:ext cx="5161532" cy="446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937D2-2CFC-4916-902C-36BC246ADFA0}"/>
              </a:ext>
            </a:extLst>
          </p:cNvPr>
          <p:cNvSpPr txBox="1"/>
          <p:nvPr userDrawn="1"/>
        </p:nvSpPr>
        <p:spPr>
          <a:xfrm>
            <a:off x="8676409" y="4831956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E31A442-3D76-483B-812F-E006750CAC43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8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18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bg>
      <p:bgPr>
        <a:solidFill>
          <a:srgbClr val="002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7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9861C2-5597-463D-90B3-EA1F026ECFC2}"/>
              </a:ext>
            </a:extLst>
          </p:cNvPr>
          <p:cNvSpPr txBox="1">
            <a:spLocks/>
          </p:cNvSpPr>
          <p:nvPr userDrawn="1"/>
        </p:nvSpPr>
        <p:spPr>
          <a:xfrm>
            <a:off x="457200" y="4541838"/>
            <a:ext cx="2133600" cy="601662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56B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motoman.com</a:t>
            </a:r>
          </a:p>
        </p:txBody>
      </p:sp>
      <p:sp>
        <p:nvSpPr>
          <p:cNvPr id="1028" name="TextBox 1">
            <a:extLst>
              <a:ext uri="{FF2B5EF4-FFF2-40B4-BE49-F238E27FC236}">
                <a16:creationId xmlns:a16="http://schemas.microsoft.com/office/drawing/2014/main" id="{4C2132CB-11D6-40DC-BA5A-81CFF4E567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6397" y="4770438"/>
            <a:ext cx="2717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700" dirty="0">
                <a:solidFill>
                  <a:schemeClr val="bg1"/>
                </a:solidFill>
                <a:cs typeface="Arial" panose="020B0604020202020204" pitchFamily="34" charset="0"/>
              </a:rPr>
              <a:t>© 2018 Yaskawa America, Inc. | Motoman Robotics Div.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E12EC-EF28-47C0-90BE-66942D3043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80531"/>
            <a:ext cx="9144000" cy="33518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9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E12EC-EF28-47C0-90BE-66942D3043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81"/>
            <a:ext cx="9144000" cy="33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0DF2F-3474-4404-AE77-452C884F8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588" t="39375" r="6968" b="33055"/>
          <a:stretch/>
        </p:blipFill>
        <p:spPr>
          <a:xfrm rot="16200000">
            <a:off x="-2114553" y="2114551"/>
            <a:ext cx="5143503" cy="9143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83DADE-E3DD-4BC3-B542-A8D8E202A186}"/>
              </a:ext>
            </a:extLst>
          </p:cNvPr>
          <p:cNvCxnSpPr/>
          <p:nvPr userDrawn="1"/>
        </p:nvCxnSpPr>
        <p:spPr>
          <a:xfrm>
            <a:off x="965197" y="-169336"/>
            <a:ext cx="0" cy="5664200"/>
          </a:xfrm>
          <a:prstGeom prst="line">
            <a:avLst/>
          </a:prstGeom>
          <a:ln w="101600">
            <a:solidFill>
              <a:srgbClr val="A2D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409A160-A60E-4DB0-BC81-102F4AC9C3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1715" y="1964266"/>
            <a:ext cx="1154646" cy="11546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93" r:id="rId1"/>
    <p:sldLayoutId id="2147493603" r:id="rId2"/>
    <p:sldLayoutId id="2147493604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13C0ED-42D0-47C8-9718-5576A0E5F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Robot Monitoring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BD68-14B2-4BCD-A6B9-061307A3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6188" y="1191243"/>
            <a:ext cx="4087575" cy="30994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Robot Monitoring allows for threshold monitoring of: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Torque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External Force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Axis Speed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Pulse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value of the threshold is exceeded the designated output will go high allowing for programmable responses via the robot or a connected PLC.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YRC1000 Review</a:t>
            </a:r>
          </a:p>
        </p:txBody>
      </p:sp>
      <p:pic>
        <p:nvPicPr>
          <p:cNvPr id="11" name="Picture 2" descr="I:\MotomanEurope\Marketing\Pictures\Controller\YRC1000_PROTOTYPE\JPEG_klein\Yaskawa_Teachbox_YRC1000_X7A7519.jpg">
            <a:extLst>
              <a:ext uri="{FF2B5EF4-FFF2-40B4-BE49-F238E27FC236}">
                <a16:creationId xmlns:a16="http://schemas.microsoft.com/office/drawing/2014/main" id="{FAF81769-5EA3-4C04-9B10-EE1E9EBC6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2279" r="16805"/>
          <a:stretch/>
        </p:blipFill>
        <p:spPr bwMode="auto">
          <a:xfrm>
            <a:off x="8686800" y="62852"/>
            <a:ext cx="285588" cy="5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C801886-C2C7-4D71-9338-BB4B841E5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" r="11281" b="39740"/>
          <a:stretch/>
        </p:blipFill>
        <p:spPr bwMode="auto">
          <a:xfrm>
            <a:off x="5385581" y="997325"/>
            <a:ext cx="2844019" cy="124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47F89B-41FF-45FC-A32F-4BAC53B9878F}"/>
              </a:ext>
            </a:extLst>
          </p:cNvPr>
          <p:cNvSpPr txBox="1"/>
          <p:nvPr/>
        </p:nvSpPr>
        <p:spPr>
          <a:xfrm>
            <a:off x="6850941" y="1117873"/>
            <a:ext cx="149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57B8"/>
                </a:solidFill>
              </a:rPr>
              <a:t>Set threshold and general purpose signal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863BFF-3433-4ED0-973B-186C456C3302}"/>
              </a:ext>
            </a:extLst>
          </p:cNvPr>
          <p:cNvGrpSpPr/>
          <p:nvPr/>
        </p:nvGrpSpPr>
        <p:grpSpPr>
          <a:xfrm>
            <a:off x="5059936" y="2555785"/>
            <a:ext cx="3275471" cy="1810629"/>
            <a:chOff x="5451434" y="2888661"/>
            <a:chExt cx="3275471" cy="1810629"/>
          </a:xfrm>
        </p:grpSpPr>
        <p:sp>
          <p:nvSpPr>
            <p:cNvPr id="14" name="Freeform 158">
              <a:extLst>
                <a:ext uri="{FF2B5EF4-FFF2-40B4-BE49-F238E27FC236}">
                  <a16:creationId xmlns:a16="http://schemas.microsoft.com/office/drawing/2014/main" id="{E5907DBF-0717-4F6B-A521-AD23612392E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65878" y="3293558"/>
              <a:ext cx="1333500" cy="624839"/>
            </a:xfrm>
            <a:custGeom>
              <a:avLst/>
              <a:gdLst>
                <a:gd name="T0" fmla="*/ 0 w 1764"/>
                <a:gd name="T1" fmla="*/ 240 h 612"/>
                <a:gd name="T2" fmla="*/ 186 w 1764"/>
                <a:gd name="T3" fmla="*/ 234 h 612"/>
                <a:gd name="T4" fmla="*/ 222 w 1764"/>
                <a:gd name="T5" fmla="*/ 210 h 612"/>
                <a:gd name="T6" fmla="*/ 264 w 1764"/>
                <a:gd name="T7" fmla="*/ 156 h 612"/>
                <a:gd name="T8" fmla="*/ 336 w 1764"/>
                <a:gd name="T9" fmla="*/ 60 h 612"/>
                <a:gd name="T10" fmla="*/ 402 w 1764"/>
                <a:gd name="T11" fmla="*/ 12 h 612"/>
                <a:gd name="T12" fmla="*/ 420 w 1764"/>
                <a:gd name="T13" fmla="*/ 0 h 612"/>
                <a:gd name="T14" fmla="*/ 462 w 1764"/>
                <a:gd name="T15" fmla="*/ 6 h 612"/>
                <a:gd name="T16" fmla="*/ 468 w 1764"/>
                <a:gd name="T17" fmla="*/ 24 h 612"/>
                <a:gd name="T18" fmla="*/ 522 w 1764"/>
                <a:gd name="T19" fmla="*/ 90 h 612"/>
                <a:gd name="T20" fmla="*/ 570 w 1764"/>
                <a:gd name="T21" fmla="*/ 174 h 612"/>
                <a:gd name="T22" fmla="*/ 846 w 1764"/>
                <a:gd name="T23" fmla="*/ 276 h 612"/>
                <a:gd name="T24" fmla="*/ 972 w 1764"/>
                <a:gd name="T25" fmla="*/ 294 h 612"/>
                <a:gd name="T26" fmla="*/ 1104 w 1764"/>
                <a:gd name="T27" fmla="*/ 318 h 612"/>
                <a:gd name="T28" fmla="*/ 1206 w 1764"/>
                <a:gd name="T29" fmla="*/ 456 h 612"/>
                <a:gd name="T30" fmla="*/ 1236 w 1764"/>
                <a:gd name="T31" fmla="*/ 528 h 612"/>
                <a:gd name="T32" fmla="*/ 1254 w 1764"/>
                <a:gd name="T33" fmla="*/ 546 h 612"/>
                <a:gd name="T34" fmla="*/ 1368 w 1764"/>
                <a:gd name="T35" fmla="*/ 612 h 612"/>
                <a:gd name="T36" fmla="*/ 1416 w 1764"/>
                <a:gd name="T37" fmla="*/ 576 h 612"/>
                <a:gd name="T38" fmla="*/ 1434 w 1764"/>
                <a:gd name="T39" fmla="*/ 558 h 612"/>
                <a:gd name="T40" fmla="*/ 1446 w 1764"/>
                <a:gd name="T41" fmla="*/ 540 h 612"/>
                <a:gd name="T42" fmla="*/ 1482 w 1764"/>
                <a:gd name="T43" fmla="*/ 504 h 612"/>
                <a:gd name="T44" fmla="*/ 1506 w 1764"/>
                <a:gd name="T45" fmla="*/ 468 h 612"/>
                <a:gd name="T46" fmla="*/ 1530 w 1764"/>
                <a:gd name="T47" fmla="*/ 414 h 612"/>
                <a:gd name="T48" fmla="*/ 1554 w 1764"/>
                <a:gd name="T49" fmla="*/ 330 h 612"/>
                <a:gd name="T50" fmla="*/ 1602 w 1764"/>
                <a:gd name="T51" fmla="*/ 312 h 612"/>
                <a:gd name="T52" fmla="*/ 1764 w 1764"/>
                <a:gd name="T53" fmla="*/ 30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4" h="612">
                  <a:moveTo>
                    <a:pt x="0" y="240"/>
                  </a:moveTo>
                  <a:cubicBezTo>
                    <a:pt x="62" y="238"/>
                    <a:pt x="125" y="242"/>
                    <a:pt x="186" y="234"/>
                  </a:cubicBezTo>
                  <a:cubicBezTo>
                    <a:pt x="200" y="232"/>
                    <a:pt x="222" y="210"/>
                    <a:pt x="222" y="210"/>
                  </a:cubicBezTo>
                  <a:cubicBezTo>
                    <a:pt x="229" y="188"/>
                    <a:pt x="264" y="156"/>
                    <a:pt x="264" y="156"/>
                  </a:cubicBezTo>
                  <a:cubicBezTo>
                    <a:pt x="280" y="107"/>
                    <a:pt x="281" y="78"/>
                    <a:pt x="336" y="60"/>
                  </a:cubicBezTo>
                  <a:cubicBezTo>
                    <a:pt x="352" y="36"/>
                    <a:pt x="376" y="29"/>
                    <a:pt x="402" y="12"/>
                  </a:cubicBezTo>
                  <a:cubicBezTo>
                    <a:pt x="408" y="8"/>
                    <a:pt x="420" y="0"/>
                    <a:pt x="420" y="0"/>
                  </a:cubicBezTo>
                  <a:cubicBezTo>
                    <a:pt x="434" y="2"/>
                    <a:pt x="449" y="0"/>
                    <a:pt x="462" y="6"/>
                  </a:cubicBezTo>
                  <a:cubicBezTo>
                    <a:pt x="468" y="9"/>
                    <a:pt x="464" y="19"/>
                    <a:pt x="468" y="24"/>
                  </a:cubicBezTo>
                  <a:cubicBezTo>
                    <a:pt x="479" y="40"/>
                    <a:pt x="507" y="80"/>
                    <a:pt x="522" y="90"/>
                  </a:cubicBezTo>
                  <a:cubicBezTo>
                    <a:pt x="544" y="122"/>
                    <a:pt x="535" y="151"/>
                    <a:pt x="570" y="174"/>
                  </a:cubicBezTo>
                  <a:cubicBezTo>
                    <a:pt x="620" y="324"/>
                    <a:pt x="637" y="270"/>
                    <a:pt x="846" y="276"/>
                  </a:cubicBezTo>
                  <a:cubicBezTo>
                    <a:pt x="887" y="290"/>
                    <a:pt x="929" y="290"/>
                    <a:pt x="972" y="294"/>
                  </a:cubicBezTo>
                  <a:cubicBezTo>
                    <a:pt x="1017" y="309"/>
                    <a:pt x="1056" y="313"/>
                    <a:pt x="1104" y="318"/>
                  </a:cubicBezTo>
                  <a:cubicBezTo>
                    <a:pt x="1116" y="367"/>
                    <a:pt x="1170" y="420"/>
                    <a:pt x="1206" y="456"/>
                  </a:cubicBezTo>
                  <a:cubicBezTo>
                    <a:pt x="1215" y="482"/>
                    <a:pt x="1227" y="502"/>
                    <a:pt x="1236" y="528"/>
                  </a:cubicBezTo>
                  <a:cubicBezTo>
                    <a:pt x="1239" y="536"/>
                    <a:pt x="1247" y="541"/>
                    <a:pt x="1254" y="546"/>
                  </a:cubicBezTo>
                  <a:cubicBezTo>
                    <a:pt x="1288" y="572"/>
                    <a:pt x="1328" y="599"/>
                    <a:pt x="1368" y="612"/>
                  </a:cubicBezTo>
                  <a:cubicBezTo>
                    <a:pt x="1382" y="591"/>
                    <a:pt x="1392" y="584"/>
                    <a:pt x="1416" y="576"/>
                  </a:cubicBezTo>
                  <a:cubicBezTo>
                    <a:pt x="1422" y="570"/>
                    <a:pt x="1429" y="565"/>
                    <a:pt x="1434" y="558"/>
                  </a:cubicBezTo>
                  <a:cubicBezTo>
                    <a:pt x="1439" y="552"/>
                    <a:pt x="1441" y="545"/>
                    <a:pt x="1446" y="540"/>
                  </a:cubicBezTo>
                  <a:cubicBezTo>
                    <a:pt x="1457" y="527"/>
                    <a:pt x="1482" y="504"/>
                    <a:pt x="1482" y="504"/>
                  </a:cubicBezTo>
                  <a:cubicBezTo>
                    <a:pt x="1502" y="444"/>
                    <a:pt x="1469" y="535"/>
                    <a:pt x="1506" y="468"/>
                  </a:cubicBezTo>
                  <a:cubicBezTo>
                    <a:pt x="1516" y="451"/>
                    <a:pt x="1522" y="432"/>
                    <a:pt x="1530" y="414"/>
                  </a:cubicBezTo>
                  <a:cubicBezTo>
                    <a:pt x="1536" y="401"/>
                    <a:pt x="1545" y="343"/>
                    <a:pt x="1554" y="330"/>
                  </a:cubicBezTo>
                  <a:cubicBezTo>
                    <a:pt x="1561" y="321"/>
                    <a:pt x="1592" y="314"/>
                    <a:pt x="1602" y="312"/>
                  </a:cubicBezTo>
                  <a:cubicBezTo>
                    <a:pt x="1663" y="298"/>
                    <a:pt x="1690" y="300"/>
                    <a:pt x="1764" y="3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000"/>
            </a:p>
          </p:txBody>
        </p:sp>
        <p:sp>
          <p:nvSpPr>
            <p:cNvPr id="15" name="Line 159">
              <a:extLst>
                <a:ext uri="{FF2B5EF4-FFF2-40B4-BE49-F238E27FC236}">
                  <a16:creationId xmlns:a16="http://schemas.microsoft.com/office/drawing/2014/main" id="{BFCE6F47-62CF-468D-BDD1-F782D6113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6353" y="3089723"/>
              <a:ext cx="0" cy="1424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000"/>
            </a:p>
          </p:txBody>
        </p:sp>
        <p:sp>
          <p:nvSpPr>
            <p:cNvPr id="16" name="Line 160">
              <a:extLst>
                <a:ext uri="{FF2B5EF4-FFF2-40B4-BE49-F238E27FC236}">
                  <a16:creationId xmlns:a16="http://schemas.microsoft.com/office/drawing/2014/main" id="{FB3524A8-90BC-444C-A42F-10C11B9007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770679" y="3194886"/>
              <a:ext cx="0" cy="2638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000"/>
            </a:p>
          </p:txBody>
        </p:sp>
        <p:sp>
          <p:nvSpPr>
            <p:cNvPr id="17" name="Text Box 165">
              <a:extLst>
                <a:ext uri="{FF2B5EF4-FFF2-40B4-BE49-F238E27FC236}">
                  <a16:creationId xmlns:a16="http://schemas.microsoft.com/office/drawing/2014/main" id="{F0C04C9C-8D0E-4D90-BC5B-426E2FB45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2397" y="2888661"/>
              <a:ext cx="780484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ja-JP" sz="1000" dirty="0">
                  <a:solidFill>
                    <a:schemeClr val="tx1"/>
                  </a:solidFill>
                  <a:latin typeface="Arial" panose="020B0604020202020204" pitchFamily="34" charset="0"/>
                </a:rPr>
                <a:t>Threshold</a:t>
              </a:r>
            </a:p>
          </p:txBody>
        </p:sp>
        <p:sp>
          <p:nvSpPr>
            <p:cNvPr id="18" name="Line 166">
              <a:extLst>
                <a:ext uri="{FF2B5EF4-FFF2-40B4-BE49-F238E27FC236}">
                  <a16:creationId xmlns:a16="http://schemas.microsoft.com/office/drawing/2014/main" id="{C5DAA25E-F027-49BB-A8A2-D434658E41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62703" y="3399718"/>
              <a:ext cx="16535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000"/>
            </a:p>
          </p:txBody>
        </p:sp>
        <p:sp>
          <p:nvSpPr>
            <p:cNvPr id="19" name="Line 167">
              <a:extLst>
                <a:ext uri="{FF2B5EF4-FFF2-40B4-BE49-F238E27FC236}">
                  <a16:creationId xmlns:a16="http://schemas.microsoft.com/office/drawing/2014/main" id="{D8B0DD59-A471-4E4C-B6F6-DDFDA36DC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25262" y="3165405"/>
              <a:ext cx="123825" cy="200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000"/>
            </a:p>
          </p:txBody>
        </p:sp>
        <p:sp>
          <p:nvSpPr>
            <p:cNvPr id="20" name="Text Box 168">
              <a:extLst>
                <a:ext uri="{FF2B5EF4-FFF2-40B4-BE49-F238E27FC236}">
                  <a16:creationId xmlns:a16="http://schemas.microsoft.com/office/drawing/2014/main" id="{470E7179-F063-4D5D-B255-3DEF3E8B9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2921" y="3799334"/>
              <a:ext cx="867003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ja-JP" sz="1000" dirty="0">
                  <a:solidFill>
                    <a:schemeClr val="tx1"/>
                  </a:solidFill>
                  <a:latin typeface="Arial" panose="020B0604020202020204" pitchFamily="34" charset="0"/>
                </a:rPr>
                <a:t>Torque etc</a:t>
              </a:r>
              <a:r>
                <a:rPr lang="en-US" altLang="ja-JP" sz="1000" dirty="0">
                  <a:latin typeface="Arial" panose="020B0604020202020204" pitchFamily="34" charset="0"/>
                </a:rPr>
                <a:t>.</a:t>
              </a:r>
              <a:endParaRPr lang="ja-JP" altLang="en-US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Line 169">
              <a:extLst>
                <a:ext uri="{FF2B5EF4-FFF2-40B4-BE49-F238E27FC236}">
                  <a16:creationId xmlns:a16="http://schemas.microsoft.com/office/drawing/2014/main" id="{7469302E-BB7E-472B-B82C-EF916A557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56425" y="3652216"/>
              <a:ext cx="466497" cy="155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000"/>
            </a:p>
          </p:txBody>
        </p:sp>
        <p:cxnSp>
          <p:nvCxnSpPr>
            <p:cNvPr id="22" name="直線コネクタ 4">
              <a:extLst>
                <a:ext uri="{FF2B5EF4-FFF2-40B4-BE49-F238E27FC236}">
                  <a16:creationId xmlns:a16="http://schemas.microsoft.com/office/drawing/2014/main" id="{7E4BDCF2-FA21-4B18-A31D-005AC04C0F23}"/>
                </a:ext>
              </a:extLst>
            </p:cNvPr>
            <p:cNvCxnSpPr/>
            <p:nvPr/>
          </p:nvCxnSpPr>
          <p:spPr>
            <a:xfrm flipH="1">
              <a:off x="6369482" y="3983168"/>
              <a:ext cx="762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1">
              <a:extLst>
                <a:ext uri="{FF2B5EF4-FFF2-40B4-BE49-F238E27FC236}">
                  <a16:creationId xmlns:a16="http://schemas.microsoft.com/office/drawing/2014/main" id="{6C59E653-C626-4890-B2CA-5E5AD2CD4639}"/>
                </a:ext>
              </a:extLst>
            </p:cNvPr>
            <p:cNvCxnSpPr/>
            <p:nvPr/>
          </p:nvCxnSpPr>
          <p:spPr>
            <a:xfrm>
              <a:off x="5462703" y="4249868"/>
              <a:ext cx="914399" cy="1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7">
              <a:extLst>
                <a:ext uri="{FF2B5EF4-FFF2-40B4-BE49-F238E27FC236}">
                  <a16:creationId xmlns:a16="http://schemas.microsoft.com/office/drawing/2014/main" id="{884EFF4E-8FA5-4AAF-BCDE-060FF714E738}"/>
                </a:ext>
              </a:extLst>
            </p:cNvPr>
            <p:cNvCxnSpPr/>
            <p:nvPr/>
          </p:nvCxnSpPr>
          <p:spPr>
            <a:xfrm>
              <a:off x="6377102" y="3987833"/>
              <a:ext cx="2362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9">
              <a:extLst>
                <a:ext uri="{FF2B5EF4-FFF2-40B4-BE49-F238E27FC236}">
                  <a16:creationId xmlns:a16="http://schemas.microsoft.com/office/drawing/2014/main" id="{B186CEF2-FB67-4491-B4E7-A5863C71BF8C}"/>
                </a:ext>
              </a:extLst>
            </p:cNvPr>
            <p:cNvCxnSpPr/>
            <p:nvPr/>
          </p:nvCxnSpPr>
          <p:spPr>
            <a:xfrm>
              <a:off x="6613322" y="3983168"/>
              <a:ext cx="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31">
              <a:extLst>
                <a:ext uri="{FF2B5EF4-FFF2-40B4-BE49-F238E27FC236}">
                  <a16:creationId xmlns:a16="http://schemas.microsoft.com/office/drawing/2014/main" id="{4A4AEC42-41A9-4E00-BD14-FBB4ECFA0ADC}"/>
                </a:ext>
              </a:extLst>
            </p:cNvPr>
            <p:cNvCxnSpPr/>
            <p:nvPr/>
          </p:nvCxnSpPr>
          <p:spPr>
            <a:xfrm>
              <a:off x="6613322" y="4249868"/>
              <a:ext cx="4391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32">
              <a:extLst>
                <a:ext uri="{FF2B5EF4-FFF2-40B4-BE49-F238E27FC236}">
                  <a16:creationId xmlns:a16="http://schemas.microsoft.com/office/drawing/2014/main" id="{65238AB4-479B-4783-92C4-570CD49E559E}"/>
                </a:ext>
              </a:extLst>
            </p:cNvPr>
            <p:cNvSpPr txBox="1"/>
            <p:nvPr/>
          </p:nvSpPr>
          <p:spPr>
            <a:xfrm>
              <a:off x="6332881" y="3735694"/>
              <a:ext cx="3529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/>
                <a:t>ON</a:t>
              </a:r>
              <a:endParaRPr kumimoji="1" lang="ja-JP" altLang="en-US" sz="1000" dirty="0"/>
            </a:p>
          </p:txBody>
        </p:sp>
        <p:sp>
          <p:nvSpPr>
            <p:cNvPr id="28" name="テキスト ボックス 34">
              <a:extLst>
                <a:ext uri="{FF2B5EF4-FFF2-40B4-BE49-F238E27FC236}">
                  <a16:creationId xmlns:a16="http://schemas.microsoft.com/office/drawing/2014/main" id="{EE2DBC24-6D91-4198-AE44-D459DE536722}"/>
                </a:ext>
              </a:extLst>
            </p:cNvPr>
            <p:cNvSpPr txBox="1"/>
            <p:nvPr/>
          </p:nvSpPr>
          <p:spPr>
            <a:xfrm>
              <a:off x="5524431" y="3982649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/>
                <a:t>OFF</a:t>
              </a:r>
              <a:endParaRPr kumimoji="1" lang="ja-JP" altLang="en-US" sz="1000" dirty="0"/>
            </a:p>
          </p:txBody>
        </p:sp>
        <p:sp>
          <p:nvSpPr>
            <p:cNvPr id="29" name="Line 169">
              <a:extLst>
                <a:ext uri="{FF2B5EF4-FFF2-40B4-BE49-F238E27FC236}">
                  <a16:creationId xmlns:a16="http://schemas.microsoft.com/office/drawing/2014/main" id="{9A9CF731-FC4B-4376-9564-B2C7F5E9B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09191" y="4299180"/>
              <a:ext cx="466497" cy="155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000"/>
            </a:p>
          </p:txBody>
        </p:sp>
        <p:sp>
          <p:nvSpPr>
            <p:cNvPr id="30" name="Text Box 168">
              <a:extLst>
                <a:ext uri="{FF2B5EF4-FFF2-40B4-BE49-F238E27FC236}">
                  <a16:creationId xmlns:a16="http://schemas.microsoft.com/office/drawing/2014/main" id="{940FBCB4-F7B3-4C1A-B2F1-2587A5870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5688" y="4299180"/>
              <a:ext cx="1251217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ja-JP" sz="1000" dirty="0">
                  <a:latin typeface="Arial" panose="020B0604020202020204" pitchFamily="34" charset="0"/>
                </a:rPr>
                <a:t>General purpose signal</a:t>
              </a:r>
              <a:endParaRPr lang="ja-JP" altLang="en-US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BD2406A-ABBB-4AA2-9C43-80C34C327349}"/>
              </a:ext>
            </a:extLst>
          </p:cNvPr>
          <p:cNvSpPr txBox="1"/>
          <p:nvPr/>
        </p:nvSpPr>
        <p:spPr>
          <a:xfrm>
            <a:off x="4597418" y="4276158"/>
            <a:ext cx="405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57B8"/>
                </a:solidFill>
              </a:rPr>
              <a:t>Example: When the actual value is larger than a threshold, automatically turn ON the pre-set general purpose signal</a:t>
            </a:r>
          </a:p>
        </p:txBody>
      </p:sp>
    </p:spTree>
    <p:extLst>
      <p:ext uri="{BB962C8B-B14F-4D97-AF65-F5344CB8AC3E}">
        <p14:creationId xmlns:p14="http://schemas.microsoft.com/office/powerpoint/2010/main" val="103537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13C0ED-42D0-47C8-9718-5576A0E5F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Inspection Notification Improvements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BD68-14B2-4BCD-A6B9-061307A3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6188" y="1191243"/>
            <a:ext cx="4087575" cy="30994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Displays maintenance critical data with recommended maintenance period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When to add grease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When to replace grease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When to change the wire harness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When to change the battery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When to perform an overhaul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Simplify your preventative maintenance planning!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YRC1000 Review</a:t>
            </a:r>
          </a:p>
        </p:txBody>
      </p:sp>
      <p:pic>
        <p:nvPicPr>
          <p:cNvPr id="11" name="Picture 2" descr="I:\MotomanEurope\Marketing\Pictures\Controller\YRC1000_PROTOTYPE\JPEG_klein\Yaskawa_Teachbox_YRC1000_X7A7519.jpg">
            <a:extLst>
              <a:ext uri="{FF2B5EF4-FFF2-40B4-BE49-F238E27FC236}">
                <a16:creationId xmlns:a16="http://schemas.microsoft.com/office/drawing/2014/main" id="{FAF81769-5EA3-4C04-9B10-EE1E9EBC6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2279" r="16805"/>
          <a:stretch/>
        </p:blipFill>
        <p:spPr bwMode="auto">
          <a:xfrm>
            <a:off x="8686800" y="62852"/>
            <a:ext cx="285588" cy="5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4">
            <a:extLst>
              <a:ext uri="{FF2B5EF4-FFF2-40B4-BE49-F238E27FC236}">
                <a16:creationId xmlns:a16="http://schemas.microsoft.com/office/drawing/2014/main" id="{6B67A05F-D0BF-4167-87D7-0B32377D8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682" y="763475"/>
            <a:ext cx="3822947" cy="1290653"/>
          </a:xfrm>
          <a:prstGeom prst="rect">
            <a:avLst/>
          </a:prstGeom>
        </p:spPr>
      </p:pic>
      <p:sp>
        <p:nvSpPr>
          <p:cNvPr id="9" name="角丸四角形 2">
            <a:extLst>
              <a:ext uri="{FF2B5EF4-FFF2-40B4-BE49-F238E27FC236}">
                <a16:creationId xmlns:a16="http://schemas.microsoft.com/office/drawing/2014/main" id="{DBA041D6-AC58-4DEB-B0FE-9D24C309FD46}"/>
              </a:ext>
            </a:extLst>
          </p:cNvPr>
          <p:cNvSpPr/>
          <p:nvPr/>
        </p:nvSpPr>
        <p:spPr>
          <a:xfrm>
            <a:off x="5116362" y="1121288"/>
            <a:ext cx="1509534" cy="905203"/>
          </a:xfrm>
          <a:prstGeom prst="roundRect">
            <a:avLst>
              <a:gd name="adj" fmla="val 0"/>
            </a:avLst>
          </a:prstGeom>
          <a:solidFill>
            <a:srgbClr val="F2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000" dirty="0">
                <a:solidFill>
                  <a:srgbClr val="1F1342"/>
                </a:solidFill>
              </a:rPr>
              <a:t>Supply grease</a:t>
            </a:r>
          </a:p>
          <a:p>
            <a:r>
              <a:rPr kumimoji="1" lang="en-US" altLang="ja-JP" sz="1000" dirty="0">
                <a:solidFill>
                  <a:srgbClr val="1F1342"/>
                </a:solidFill>
              </a:rPr>
              <a:t>Change grease</a:t>
            </a:r>
          </a:p>
          <a:p>
            <a:r>
              <a:rPr kumimoji="1" lang="en-US" altLang="ja-JP" sz="1000" dirty="0">
                <a:solidFill>
                  <a:srgbClr val="1F1342"/>
                </a:solidFill>
              </a:rPr>
              <a:t>Change wire harness</a:t>
            </a:r>
          </a:p>
          <a:p>
            <a:r>
              <a:rPr kumimoji="1" lang="en-US" altLang="ja-JP" sz="1000" dirty="0">
                <a:solidFill>
                  <a:srgbClr val="1F1342"/>
                </a:solidFill>
              </a:rPr>
              <a:t>Change battery</a:t>
            </a:r>
          </a:p>
          <a:p>
            <a:r>
              <a:rPr kumimoji="1" lang="en-US" altLang="ja-JP" sz="1000" dirty="0">
                <a:solidFill>
                  <a:srgbClr val="1F1342"/>
                </a:solidFill>
              </a:rPr>
              <a:t>Overhaul</a:t>
            </a:r>
            <a:endParaRPr kumimoji="1" lang="ja-JP" altLang="en-US" sz="1000" dirty="0">
              <a:solidFill>
                <a:srgbClr val="1F1342"/>
              </a:solidFill>
            </a:endParaRP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A8DAEEFF-4B91-4E73-AD95-65BE59019571}"/>
              </a:ext>
            </a:extLst>
          </p:cNvPr>
          <p:cNvSpPr txBox="1"/>
          <p:nvPr/>
        </p:nvSpPr>
        <p:spPr>
          <a:xfrm>
            <a:off x="5117917" y="800558"/>
            <a:ext cx="845104" cy="307777"/>
          </a:xfrm>
          <a:prstGeom prst="rect">
            <a:avLst/>
          </a:prstGeom>
          <a:solidFill>
            <a:srgbClr val="380088"/>
          </a:solidFill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solidFill>
                  <a:schemeClr val="bg1"/>
                </a:solidFill>
              </a:rPr>
              <a:t>Maintenance</a:t>
            </a:r>
          </a:p>
          <a:p>
            <a:r>
              <a:rPr kumimoji="1" lang="en-US" altLang="ja-JP" sz="700" dirty="0">
                <a:solidFill>
                  <a:schemeClr val="bg1"/>
                </a:solidFill>
              </a:rPr>
              <a:t>Notification R1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38">
            <a:extLst>
              <a:ext uri="{FF2B5EF4-FFF2-40B4-BE49-F238E27FC236}">
                <a16:creationId xmlns:a16="http://schemas.microsoft.com/office/drawing/2014/main" id="{C28DCEA9-8522-4379-8932-73124B0285ED}"/>
              </a:ext>
            </a:extLst>
          </p:cNvPr>
          <p:cNvSpPr txBox="1"/>
          <p:nvPr/>
        </p:nvSpPr>
        <p:spPr>
          <a:xfrm>
            <a:off x="7883364" y="795489"/>
            <a:ext cx="928772" cy="307777"/>
          </a:xfrm>
          <a:prstGeom prst="rect">
            <a:avLst/>
          </a:prstGeom>
          <a:solidFill>
            <a:srgbClr val="3800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700" dirty="0">
                <a:solidFill>
                  <a:schemeClr val="bg1"/>
                </a:solidFill>
              </a:rPr>
              <a:t>Scheduled</a:t>
            </a:r>
            <a:br>
              <a:rPr lang="en-US" altLang="ja-JP" sz="700" dirty="0">
                <a:solidFill>
                  <a:schemeClr val="bg1"/>
                </a:solidFill>
              </a:rPr>
            </a:br>
            <a:r>
              <a:rPr lang="en-US" altLang="ja-JP" sz="700" dirty="0">
                <a:solidFill>
                  <a:schemeClr val="bg1"/>
                </a:solidFill>
              </a:rPr>
              <a:t>date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39">
            <a:extLst>
              <a:ext uri="{FF2B5EF4-FFF2-40B4-BE49-F238E27FC236}">
                <a16:creationId xmlns:a16="http://schemas.microsoft.com/office/drawing/2014/main" id="{02215A55-7A7D-4542-8CD5-7AE268A8FD34}"/>
              </a:ext>
            </a:extLst>
          </p:cNvPr>
          <p:cNvSpPr txBox="1"/>
          <p:nvPr/>
        </p:nvSpPr>
        <p:spPr>
          <a:xfrm>
            <a:off x="6650413" y="821680"/>
            <a:ext cx="577585" cy="276999"/>
          </a:xfrm>
          <a:prstGeom prst="rect">
            <a:avLst/>
          </a:prstGeom>
          <a:solidFill>
            <a:srgbClr val="3800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" dirty="0">
                <a:solidFill>
                  <a:schemeClr val="bg1"/>
                </a:solidFill>
              </a:rPr>
              <a:t>Remaining</a:t>
            </a:r>
            <a:br>
              <a:rPr lang="en-US" altLang="ja-JP" sz="600" dirty="0">
                <a:solidFill>
                  <a:schemeClr val="bg1"/>
                </a:solidFill>
              </a:rPr>
            </a:br>
            <a:r>
              <a:rPr lang="en-US" altLang="ja-JP" sz="600" dirty="0">
                <a:solidFill>
                  <a:schemeClr val="bg1"/>
                </a:solidFill>
              </a:rPr>
              <a:t>time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40">
            <a:extLst>
              <a:ext uri="{FF2B5EF4-FFF2-40B4-BE49-F238E27FC236}">
                <a16:creationId xmlns:a16="http://schemas.microsoft.com/office/drawing/2014/main" id="{8E23683F-1B14-42BC-A030-54B9E755CAF9}"/>
              </a:ext>
            </a:extLst>
          </p:cNvPr>
          <p:cNvSpPr txBox="1"/>
          <p:nvPr/>
        </p:nvSpPr>
        <p:spPr>
          <a:xfrm>
            <a:off x="7291925" y="808767"/>
            <a:ext cx="591439" cy="307777"/>
          </a:xfrm>
          <a:prstGeom prst="rect">
            <a:avLst/>
          </a:prstGeom>
          <a:solidFill>
            <a:srgbClr val="3800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700" dirty="0">
                <a:solidFill>
                  <a:schemeClr val="bg1"/>
                </a:solidFill>
              </a:rPr>
              <a:t>Time in between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B38E0-06B7-4E28-80D6-17EC3615FB0B}"/>
              </a:ext>
            </a:extLst>
          </p:cNvPr>
          <p:cNvSpPr txBox="1"/>
          <p:nvPr/>
        </p:nvSpPr>
        <p:spPr>
          <a:xfrm>
            <a:off x="4989049" y="2257703"/>
            <a:ext cx="1764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57B8"/>
                </a:solidFill>
              </a:rPr>
              <a:t>Maintenance items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A102F3-CCF7-44DB-835C-10705EAC96A6}"/>
              </a:ext>
            </a:extLst>
          </p:cNvPr>
          <p:cNvSpPr txBox="1"/>
          <p:nvPr/>
        </p:nvSpPr>
        <p:spPr>
          <a:xfrm>
            <a:off x="7532610" y="2152280"/>
            <a:ext cx="1363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7B8"/>
                </a:solidFill>
              </a:rPr>
              <a:t>Scheduled maintenance date according to current usage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8959CB-AD15-4C0C-A3D6-1A75B4A6AA25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>
          <a:xfrm flipV="1">
            <a:off x="5871129" y="2026491"/>
            <a:ext cx="0" cy="231212"/>
          </a:xfrm>
          <a:prstGeom prst="straightConnector1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EB936F-2F5D-4373-8F12-66460E5655D3}"/>
              </a:ext>
            </a:extLst>
          </p:cNvPr>
          <p:cNvCxnSpPr>
            <a:cxnSpLocks/>
            <a:stCxn id="16" idx="0"/>
            <a:endCxn id="8" idx="2"/>
          </p:cNvCxnSpPr>
          <p:nvPr/>
        </p:nvCxnSpPr>
        <p:spPr>
          <a:xfrm flipV="1">
            <a:off x="8214120" y="1969477"/>
            <a:ext cx="77220" cy="182803"/>
          </a:xfrm>
          <a:prstGeom prst="straightConnector1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5">
            <a:extLst>
              <a:ext uri="{FF2B5EF4-FFF2-40B4-BE49-F238E27FC236}">
                <a16:creationId xmlns:a16="http://schemas.microsoft.com/office/drawing/2014/main" id="{A1B80591-0EC3-4607-BC54-9FF6A1F56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890" y="3076218"/>
            <a:ext cx="4288318" cy="1375157"/>
          </a:xfrm>
          <a:prstGeom prst="rect">
            <a:avLst/>
          </a:prstGeom>
        </p:spPr>
      </p:pic>
      <p:sp>
        <p:nvSpPr>
          <p:cNvPr id="27" name="テキスト ボックス 25">
            <a:extLst>
              <a:ext uri="{FF2B5EF4-FFF2-40B4-BE49-F238E27FC236}">
                <a16:creationId xmlns:a16="http://schemas.microsoft.com/office/drawing/2014/main" id="{74B5F2E8-575D-4D7E-9FB8-A97FCE6B26B9}"/>
              </a:ext>
            </a:extLst>
          </p:cNvPr>
          <p:cNvSpPr txBox="1"/>
          <p:nvPr/>
        </p:nvSpPr>
        <p:spPr>
          <a:xfrm>
            <a:off x="4875988" y="3455724"/>
            <a:ext cx="1646305" cy="938719"/>
          </a:xfrm>
          <a:prstGeom prst="rect">
            <a:avLst/>
          </a:prstGeom>
          <a:solidFill>
            <a:srgbClr val="F2E8ED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Supply grease</a:t>
            </a:r>
          </a:p>
          <a:p>
            <a:r>
              <a:rPr lang="en-US" altLang="ja-JP" sz="1100" dirty="0"/>
              <a:t>Change grease</a:t>
            </a:r>
          </a:p>
          <a:p>
            <a:r>
              <a:rPr kumimoji="1" lang="en-US" altLang="ja-JP" sz="1100" dirty="0"/>
              <a:t>Change wire harness</a:t>
            </a:r>
          </a:p>
          <a:p>
            <a:r>
              <a:rPr kumimoji="1" lang="en-US" altLang="ja-JP" sz="1100" dirty="0"/>
              <a:t>Change battery</a:t>
            </a:r>
          </a:p>
          <a:p>
            <a:r>
              <a:rPr lang="en-US" altLang="ja-JP" sz="1100" dirty="0"/>
              <a:t>Overhaul</a:t>
            </a:r>
            <a:endParaRPr kumimoji="1" lang="ja-JP" altLang="en-US" sz="1100" dirty="0"/>
          </a:p>
        </p:txBody>
      </p:sp>
      <p:sp>
        <p:nvSpPr>
          <p:cNvPr id="28" name="正方形/長方形 29">
            <a:extLst>
              <a:ext uri="{FF2B5EF4-FFF2-40B4-BE49-F238E27FC236}">
                <a16:creationId xmlns:a16="http://schemas.microsoft.com/office/drawing/2014/main" id="{580E77E2-3A04-4B51-BDC1-ADE02F9099FC}"/>
              </a:ext>
            </a:extLst>
          </p:cNvPr>
          <p:cNvSpPr/>
          <p:nvPr/>
        </p:nvSpPr>
        <p:spPr>
          <a:xfrm>
            <a:off x="4836559" y="3081069"/>
            <a:ext cx="4185412" cy="350866"/>
          </a:xfrm>
          <a:prstGeom prst="rect">
            <a:avLst/>
          </a:prstGeom>
          <a:solidFill>
            <a:srgbClr val="380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9" name="角丸四角形 16">
            <a:extLst>
              <a:ext uri="{FF2B5EF4-FFF2-40B4-BE49-F238E27FC236}">
                <a16:creationId xmlns:a16="http://schemas.microsoft.com/office/drawing/2014/main" id="{237D498A-00C7-4376-98AA-58D928ACBAEF}"/>
              </a:ext>
            </a:extLst>
          </p:cNvPr>
          <p:cNvSpPr/>
          <p:nvPr/>
        </p:nvSpPr>
        <p:spPr>
          <a:xfrm>
            <a:off x="7227998" y="3413018"/>
            <a:ext cx="304612" cy="9158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9D3C03-0E77-4DCA-B4CE-3D7E1CE5E2A0}"/>
              </a:ext>
            </a:extLst>
          </p:cNvPr>
          <p:cNvCxnSpPr>
            <a:cxnSpLocks/>
            <a:stCxn id="31" idx="0"/>
            <a:endCxn id="29" idx="2"/>
          </p:cNvCxnSpPr>
          <p:nvPr/>
        </p:nvCxnSpPr>
        <p:spPr>
          <a:xfrm flipV="1">
            <a:off x="6930238" y="4328837"/>
            <a:ext cx="450066" cy="216823"/>
          </a:xfrm>
          <a:prstGeom prst="straightConnector1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2133560-B20F-449E-B47C-19138C8564B9}"/>
              </a:ext>
            </a:extLst>
          </p:cNvPr>
          <p:cNvSpPr txBox="1"/>
          <p:nvPr/>
        </p:nvSpPr>
        <p:spPr>
          <a:xfrm>
            <a:off x="5173676" y="4545660"/>
            <a:ext cx="351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57B8"/>
                </a:solidFill>
              </a:rPr>
              <a:t>Notification of maintenance before the actual scheduled date</a:t>
            </a:r>
          </a:p>
        </p:txBody>
      </p:sp>
      <p:sp>
        <p:nvSpPr>
          <p:cNvPr id="39" name="テキスト ボックス 36">
            <a:extLst>
              <a:ext uri="{FF2B5EF4-FFF2-40B4-BE49-F238E27FC236}">
                <a16:creationId xmlns:a16="http://schemas.microsoft.com/office/drawing/2014/main" id="{356078C3-EE27-4DCA-A7BE-6BC401691E86}"/>
              </a:ext>
            </a:extLst>
          </p:cNvPr>
          <p:cNvSpPr txBox="1"/>
          <p:nvPr/>
        </p:nvSpPr>
        <p:spPr>
          <a:xfrm>
            <a:off x="6583811" y="3072069"/>
            <a:ext cx="928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bg1"/>
                </a:solidFill>
              </a:rPr>
              <a:t>Notification</a:t>
            </a:r>
            <a:br>
              <a:rPr lang="en-US" altLang="ja-JP" sz="1050" dirty="0">
                <a:solidFill>
                  <a:schemeClr val="bg1"/>
                </a:solidFill>
              </a:rPr>
            </a:br>
            <a:r>
              <a:rPr lang="en-US" altLang="ja-JP" sz="1050" dirty="0">
                <a:solidFill>
                  <a:schemeClr val="bg1"/>
                </a:solidFill>
              </a:rPr>
              <a:t>time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7">
            <a:extLst>
              <a:ext uri="{FF2B5EF4-FFF2-40B4-BE49-F238E27FC236}">
                <a16:creationId xmlns:a16="http://schemas.microsoft.com/office/drawing/2014/main" id="{353405FD-0C89-4BCC-A2E3-0D2A4610D6EA}"/>
              </a:ext>
            </a:extLst>
          </p:cNvPr>
          <p:cNvSpPr txBox="1"/>
          <p:nvPr/>
        </p:nvSpPr>
        <p:spPr>
          <a:xfrm>
            <a:off x="8043616" y="3063128"/>
            <a:ext cx="928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bg1"/>
                </a:solidFill>
              </a:rPr>
              <a:t>Notification</a:t>
            </a:r>
            <a:br>
              <a:rPr lang="en-US" altLang="ja-JP" sz="1050" dirty="0">
                <a:solidFill>
                  <a:schemeClr val="bg1"/>
                </a:solidFill>
              </a:rPr>
            </a:br>
            <a:r>
              <a:rPr lang="en-US" altLang="ja-JP" sz="1050" dirty="0">
                <a:solidFill>
                  <a:schemeClr val="bg1"/>
                </a:solidFill>
              </a:rPr>
              <a:t>number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7">
            <a:extLst>
              <a:ext uri="{FF2B5EF4-FFF2-40B4-BE49-F238E27FC236}">
                <a16:creationId xmlns:a16="http://schemas.microsoft.com/office/drawing/2014/main" id="{C207AF7B-6801-45BF-AD74-32837B693C86}"/>
              </a:ext>
            </a:extLst>
          </p:cNvPr>
          <p:cNvSpPr txBox="1"/>
          <p:nvPr/>
        </p:nvSpPr>
        <p:spPr>
          <a:xfrm>
            <a:off x="4900170" y="3088763"/>
            <a:ext cx="845104" cy="307777"/>
          </a:xfrm>
          <a:prstGeom prst="rect">
            <a:avLst/>
          </a:prstGeom>
          <a:solidFill>
            <a:srgbClr val="380088"/>
          </a:solidFill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solidFill>
                  <a:schemeClr val="bg1"/>
                </a:solidFill>
              </a:rPr>
              <a:t>Maintenance</a:t>
            </a:r>
          </a:p>
          <a:p>
            <a:r>
              <a:rPr kumimoji="1" lang="en-US" altLang="ja-JP" sz="700" dirty="0">
                <a:solidFill>
                  <a:schemeClr val="bg1"/>
                </a:solidFill>
              </a:rPr>
              <a:t>Notification R1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8" name="角丸四角形 13">
            <a:extLst>
              <a:ext uri="{FF2B5EF4-FFF2-40B4-BE49-F238E27FC236}">
                <a16:creationId xmlns:a16="http://schemas.microsoft.com/office/drawing/2014/main" id="{3C29685D-066A-415B-B7EA-33EBD00E24FB}"/>
              </a:ext>
            </a:extLst>
          </p:cNvPr>
          <p:cNvSpPr/>
          <p:nvPr/>
        </p:nvSpPr>
        <p:spPr>
          <a:xfrm>
            <a:off x="7895879" y="1055268"/>
            <a:ext cx="790921" cy="9142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61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13C0ED-42D0-47C8-9718-5576A0E5F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Pendant Oscilloscope Improvements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BD68-14B2-4BCD-A6B9-061307A3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6188" y="1191243"/>
            <a:ext cx="4087575" cy="30994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Simultaneous display of:</a:t>
            </a:r>
          </a:p>
          <a:p>
            <a:pPr marL="457200" lvl="1" indent="-285750"/>
            <a:r>
              <a:rPr lang="en-US" dirty="0"/>
              <a:t>Waveform</a:t>
            </a:r>
          </a:p>
          <a:p>
            <a:pPr marL="457200" lvl="1" indent="-285750"/>
            <a:r>
              <a:rPr lang="en-US" dirty="0"/>
              <a:t>Job Content</a:t>
            </a:r>
          </a:p>
          <a:p>
            <a:pPr marL="457200" lvl="1" indent="-285750"/>
            <a:r>
              <a:rPr lang="en-US" dirty="0"/>
              <a:t>Robot Location</a:t>
            </a:r>
          </a:p>
          <a:p>
            <a:pPr marL="285750" indent="-285750"/>
            <a:r>
              <a:rPr lang="en-US" dirty="0"/>
              <a:t>Relationship between all easily viewable</a:t>
            </a:r>
          </a:p>
          <a:p>
            <a:pPr marL="457200" lvl="1" indent="-285750"/>
            <a:r>
              <a:rPr lang="en-US" dirty="0"/>
              <a:t>Diagnostic of problem areas</a:t>
            </a:r>
          </a:p>
          <a:p>
            <a:pPr marL="457200" lvl="1" indent="-285750"/>
            <a:r>
              <a:rPr lang="en-US" dirty="0"/>
              <a:t>Optimization</a:t>
            </a:r>
          </a:p>
          <a:p>
            <a:pPr marL="457200" lvl="1" indent="-285750"/>
            <a:r>
              <a:rPr lang="en-US" dirty="0"/>
              <a:t>Performance prediction</a:t>
            </a:r>
          </a:p>
          <a:p>
            <a:pPr marL="285750" indent="-285750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YRC1000 Review</a:t>
            </a:r>
          </a:p>
        </p:txBody>
      </p:sp>
      <p:pic>
        <p:nvPicPr>
          <p:cNvPr id="11" name="Picture 2" descr="I:\MotomanEurope\Marketing\Pictures\Controller\YRC1000_PROTOTYPE\JPEG_klein\Yaskawa_Teachbox_YRC1000_X7A7519.jpg">
            <a:extLst>
              <a:ext uri="{FF2B5EF4-FFF2-40B4-BE49-F238E27FC236}">
                <a16:creationId xmlns:a16="http://schemas.microsoft.com/office/drawing/2014/main" id="{FAF81769-5EA3-4C04-9B10-EE1E9EBC6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2279" r="16805"/>
          <a:stretch/>
        </p:blipFill>
        <p:spPr bwMode="auto">
          <a:xfrm>
            <a:off x="8686800" y="62852"/>
            <a:ext cx="285588" cy="5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図 21">
            <a:extLst>
              <a:ext uri="{FF2B5EF4-FFF2-40B4-BE49-F238E27FC236}">
                <a16:creationId xmlns:a16="http://schemas.microsoft.com/office/drawing/2014/main" id="{F244DC55-7DE4-4A41-AFAE-15DBB63F5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292"/>
          <a:stretch/>
        </p:blipFill>
        <p:spPr>
          <a:xfrm>
            <a:off x="5102263" y="846061"/>
            <a:ext cx="3863997" cy="1539562"/>
          </a:xfrm>
          <a:prstGeom prst="rect">
            <a:avLst/>
          </a:prstGeom>
        </p:spPr>
      </p:pic>
      <p:grpSp>
        <p:nvGrpSpPr>
          <p:cNvPr id="34" name="グループ化 2">
            <a:extLst>
              <a:ext uri="{FF2B5EF4-FFF2-40B4-BE49-F238E27FC236}">
                <a16:creationId xmlns:a16="http://schemas.microsoft.com/office/drawing/2014/main" id="{51B606F5-126B-4DFC-8B5E-D9AF4B298B5A}"/>
              </a:ext>
            </a:extLst>
          </p:cNvPr>
          <p:cNvGrpSpPr/>
          <p:nvPr/>
        </p:nvGrpSpPr>
        <p:grpSpPr>
          <a:xfrm>
            <a:off x="5222147" y="2805617"/>
            <a:ext cx="3324944" cy="2047328"/>
            <a:chOff x="5283748" y="4161280"/>
            <a:chExt cx="3324944" cy="2047328"/>
          </a:xfrm>
        </p:grpSpPr>
        <p:pic>
          <p:nvPicPr>
            <p:cNvPr id="45" name="図 27">
              <a:extLst>
                <a:ext uri="{FF2B5EF4-FFF2-40B4-BE49-F238E27FC236}">
                  <a16:creationId xmlns:a16="http://schemas.microsoft.com/office/drawing/2014/main" id="{09F05213-317F-4E0C-9878-4FAC8CB8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3748" y="4161280"/>
              <a:ext cx="3324944" cy="2047328"/>
            </a:xfrm>
            <a:prstGeom prst="rect">
              <a:avLst/>
            </a:prstGeom>
          </p:spPr>
        </p:pic>
        <p:pic>
          <p:nvPicPr>
            <p:cNvPr id="46" name="図 1">
              <a:extLst>
                <a:ext uri="{FF2B5EF4-FFF2-40B4-BE49-F238E27FC236}">
                  <a16:creationId xmlns:a16="http://schemas.microsoft.com/office/drawing/2014/main" id="{4C3F1238-0395-4926-B15C-E7EEB1E3B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6921" y="4505112"/>
              <a:ext cx="1635141" cy="1477768"/>
            </a:xfrm>
            <a:prstGeom prst="rect">
              <a:avLst/>
            </a:prstGeom>
          </p:spPr>
        </p:pic>
      </p:grpSp>
      <p:sp>
        <p:nvSpPr>
          <p:cNvPr id="37" name="正方形/長方形 47">
            <a:extLst>
              <a:ext uri="{FF2B5EF4-FFF2-40B4-BE49-F238E27FC236}">
                <a16:creationId xmlns:a16="http://schemas.microsoft.com/office/drawing/2014/main" id="{26E66F1B-5081-4476-8EA9-EF0179644ACA}"/>
              </a:ext>
            </a:extLst>
          </p:cNvPr>
          <p:cNvSpPr/>
          <p:nvPr/>
        </p:nvSpPr>
        <p:spPr>
          <a:xfrm>
            <a:off x="6081834" y="4656956"/>
            <a:ext cx="742950" cy="193808"/>
          </a:xfrm>
          <a:prstGeom prst="rect">
            <a:avLst/>
          </a:prstGeom>
          <a:solidFill>
            <a:srgbClr val="CEC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48">
            <a:extLst>
              <a:ext uri="{FF2B5EF4-FFF2-40B4-BE49-F238E27FC236}">
                <a16:creationId xmlns:a16="http://schemas.microsoft.com/office/drawing/2014/main" id="{2D158AA0-D8AB-4804-9D2D-36F86B5C7DEA}"/>
              </a:ext>
            </a:extLst>
          </p:cNvPr>
          <p:cNvSpPr/>
          <p:nvPr/>
        </p:nvSpPr>
        <p:spPr>
          <a:xfrm>
            <a:off x="6070479" y="4609551"/>
            <a:ext cx="7809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/>
              <a:t>3D Robot</a:t>
            </a:r>
          </a:p>
        </p:txBody>
      </p:sp>
      <p:cxnSp>
        <p:nvCxnSpPr>
          <p:cNvPr id="44" name="直線矢印コネクタ 38">
            <a:extLst>
              <a:ext uri="{FF2B5EF4-FFF2-40B4-BE49-F238E27FC236}">
                <a16:creationId xmlns:a16="http://schemas.microsoft.com/office/drawing/2014/main" id="{CCD713F0-F9E3-456A-89CF-26A6D99BF2D8}"/>
              </a:ext>
            </a:extLst>
          </p:cNvPr>
          <p:cNvCxnSpPr/>
          <p:nvPr/>
        </p:nvCxnSpPr>
        <p:spPr>
          <a:xfrm>
            <a:off x="6916107" y="3246709"/>
            <a:ext cx="47067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DE3AA7A-84FE-4980-A912-58331427776C}"/>
              </a:ext>
            </a:extLst>
          </p:cNvPr>
          <p:cNvSpPr txBox="1"/>
          <p:nvPr/>
        </p:nvSpPr>
        <p:spPr>
          <a:xfrm>
            <a:off x="2781567" y="4137803"/>
            <a:ext cx="232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57B8"/>
                </a:solidFill>
              </a:rPr>
              <a:t>Move the cursor left &amp; right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E4E31D1-B2AC-4961-9250-03AE939A724E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5102263" y="3297814"/>
            <a:ext cx="1813844" cy="993878"/>
          </a:xfrm>
          <a:prstGeom prst="straightConnector1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2840EC6-0A06-4866-BCFE-A9AB20B9B7F6}"/>
              </a:ext>
            </a:extLst>
          </p:cNvPr>
          <p:cNvSpPr txBox="1"/>
          <p:nvPr/>
        </p:nvSpPr>
        <p:spPr>
          <a:xfrm>
            <a:off x="5388738" y="1698063"/>
            <a:ext cx="1645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57B8"/>
                </a:solidFill>
              </a:rPr>
              <a:t>Cursor in the Job is linked and moved up &amp; down</a:t>
            </a:r>
          </a:p>
        </p:txBody>
      </p:sp>
      <p:cxnSp>
        <p:nvCxnSpPr>
          <p:cNvPr id="65" name="直線矢印コネクタ 38">
            <a:extLst>
              <a:ext uri="{FF2B5EF4-FFF2-40B4-BE49-F238E27FC236}">
                <a16:creationId xmlns:a16="http://schemas.microsoft.com/office/drawing/2014/main" id="{2F6120E5-A348-4A54-8BEE-D3E66EB7F2C1}"/>
              </a:ext>
            </a:extLst>
          </p:cNvPr>
          <p:cNvCxnSpPr>
            <a:cxnSpLocks/>
          </p:cNvCxnSpPr>
          <p:nvPr/>
        </p:nvCxnSpPr>
        <p:spPr>
          <a:xfrm>
            <a:off x="5102263" y="1298064"/>
            <a:ext cx="0" cy="47257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B55634F1-D3A0-419C-9BC4-86D2F960005A}"/>
              </a:ext>
            </a:extLst>
          </p:cNvPr>
          <p:cNvSpPr/>
          <p:nvPr/>
        </p:nvSpPr>
        <p:spPr>
          <a:xfrm>
            <a:off x="5134709" y="882083"/>
            <a:ext cx="1873976" cy="353869"/>
          </a:xfrm>
          <a:prstGeom prst="rect">
            <a:avLst/>
          </a:prstGeom>
          <a:solidFill>
            <a:srgbClr val="9562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A547F9-625E-417A-A4CB-CD3AF626B3C5}"/>
              </a:ext>
            </a:extLst>
          </p:cNvPr>
          <p:cNvSpPr/>
          <p:nvPr/>
        </p:nvSpPr>
        <p:spPr>
          <a:xfrm>
            <a:off x="7097790" y="882083"/>
            <a:ext cx="1868470" cy="115667"/>
          </a:xfrm>
          <a:prstGeom prst="rect">
            <a:avLst/>
          </a:prstGeom>
          <a:solidFill>
            <a:srgbClr val="2400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1CC825-D816-4036-BAD7-3BF2BB91EDF0}"/>
              </a:ext>
            </a:extLst>
          </p:cNvPr>
          <p:cNvSpPr/>
          <p:nvPr/>
        </p:nvSpPr>
        <p:spPr>
          <a:xfrm>
            <a:off x="6961124" y="2871425"/>
            <a:ext cx="1585967" cy="64563"/>
          </a:xfrm>
          <a:prstGeom prst="rect">
            <a:avLst/>
          </a:prstGeom>
          <a:solidFill>
            <a:srgbClr val="2400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AF365E0-1448-452E-8AE3-C027B49C5336}"/>
              </a:ext>
            </a:extLst>
          </p:cNvPr>
          <p:cNvSpPr/>
          <p:nvPr/>
        </p:nvSpPr>
        <p:spPr>
          <a:xfrm>
            <a:off x="5245320" y="2847659"/>
            <a:ext cx="1635141" cy="296267"/>
          </a:xfrm>
          <a:prstGeom prst="rect">
            <a:avLst/>
          </a:prstGeom>
          <a:solidFill>
            <a:srgbClr val="9562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6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4C472-7709-466E-8280-123AC3AF66A0}"/>
              </a:ext>
            </a:extLst>
          </p:cNvPr>
          <p:cNvSpPr txBox="1"/>
          <p:nvPr/>
        </p:nvSpPr>
        <p:spPr>
          <a:xfrm>
            <a:off x="0" y="3591235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YRC1000 Review</a:t>
            </a:r>
          </a:p>
          <a:p>
            <a:pPr algn="ctr">
              <a:spcBef>
                <a:spcPts val="600"/>
              </a:spcBef>
            </a:pPr>
            <a:r>
              <a:rPr lang="en-US" sz="2100" dirty="0">
                <a:solidFill>
                  <a:schemeClr val="bg1"/>
                </a:solidFill>
              </a:rPr>
              <a:t>Sayre Jeannet</a:t>
            </a:r>
          </a:p>
        </p:txBody>
      </p:sp>
    </p:spTree>
    <p:extLst>
      <p:ext uri="{BB962C8B-B14F-4D97-AF65-F5344CB8AC3E}">
        <p14:creationId xmlns:p14="http://schemas.microsoft.com/office/powerpoint/2010/main" val="339991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13C0ED-42D0-47C8-9718-5576A0E5F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New Features and Functionality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BD68-14B2-4BCD-A6B9-061307A3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1191243"/>
            <a:ext cx="7523018" cy="38667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VMAX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3D graphical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Programming Pendant Interface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Simplification of multiple condition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Robot operating state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Job monitoring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Robot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Pendant oscilloscope improvements</a:t>
            </a:r>
            <a:endParaRPr lang="de-DE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YRC1000 Review</a:t>
            </a:r>
          </a:p>
        </p:txBody>
      </p:sp>
      <p:pic>
        <p:nvPicPr>
          <p:cNvPr id="8" name="Picture 2" descr="I:\MotomanEurope\Marketing\Pictures\Controller\YRC1000_PROTOTYPE\JPEG_klein\Yaskawa_Teachbox_YRC1000_X7A7519.jpg">
            <a:extLst>
              <a:ext uri="{FF2B5EF4-FFF2-40B4-BE49-F238E27FC236}">
                <a16:creationId xmlns:a16="http://schemas.microsoft.com/office/drawing/2014/main" id="{663B48D1-1808-4860-A92C-634891EA0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2279" r="16805"/>
          <a:stretch/>
        </p:blipFill>
        <p:spPr bwMode="auto">
          <a:xfrm>
            <a:off x="8686800" y="62852"/>
            <a:ext cx="285588" cy="5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13C0ED-42D0-47C8-9718-5576A0E5F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VMAX Tag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BD68-14B2-4BCD-A6B9-061307A3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1191243"/>
            <a:ext cx="4655127" cy="31621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Designed to allow a programmer to move in a linear motion at maximum speed.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Speed is not constant but optimized for the robot’s current posture.</a:t>
            </a:r>
          </a:p>
          <a:p>
            <a:pPr marL="0" indent="0">
              <a:buNone/>
            </a:pPr>
            <a:r>
              <a:rPr lang="en-US" dirty="0">
                <a:solidFill>
                  <a:srgbClr val="0056B9"/>
                </a:solidFill>
              </a:rPr>
              <a:t>What’s the difference between MOVL &amp; MOVL VMAX?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MOVL &amp; MOVL VMAX both travel along a linear path.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MOVL speed is specified in mm/sec while MOVL VMAX speed is specified in % of maximum speed.</a:t>
            </a:r>
          </a:p>
          <a:p>
            <a:pPr marL="0" indent="0">
              <a:buNone/>
            </a:pPr>
            <a:r>
              <a:rPr lang="en-US" dirty="0">
                <a:solidFill>
                  <a:srgbClr val="0056B9"/>
                </a:solidFill>
              </a:rPr>
              <a:t>How do I access the VMAX tag?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 edit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YRC1000 Review</a:t>
            </a:r>
          </a:p>
        </p:txBody>
      </p:sp>
      <p:pic>
        <p:nvPicPr>
          <p:cNvPr id="8" name="図 1">
            <a:extLst>
              <a:ext uri="{FF2B5EF4-FFF2-40B4-BE49-F238E27FC236}">
                <a16:creationId xmlns:a16="http://schemas.microsoft.com/office/drawing/2014/main" id="{7AA7E636-7F4D-429E-8484-852B1D432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" t="17332" r="63497" b="21238"/>
          <a:stretch/>
        </p:blipFill>
        <p:spPr>
          <a:xfrm>
            <a:off x="5965983" y="1193228"/>
            <a:ext cx="2589732" cy="3160152"/>
          </a:xfrm>
          <a:prstGeom prst="rect">
            <a:avLst/>
          </a:prstGeom>
        </p:spPr>
      </p:pic>
      <p:sp>
        <p:nvSpPr>
          <p:cNvPr id="9" name="正方形/長方形 2">
            <a:extLst>
              <a:ext uri="{FF2B5EF4-FFF2-40B4-BE49-F238E27FC236}">
                <a16:creationId xmlns:a16="http://schemas.microsoft.com/office/drawing/2014/main" id="{5150079B-BF1B-45D5-A1D4-387714AB3F51}"/>
              </a:ext>
            </a:extLst>
          </p:cNvPr>
          <p:cNvSpPr/>
          <p:nvPr/>
        </p:nvSpPr>
        <p:spPr>
          <a:xfrm>
            <a:off x="7199568" y="2015440"/>
            <a:ext cx="1087582" cy="6126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C4050-3951-423A-A457-79B17C1B34EA}"/>
              </a:ext>
            </a:extLst>
          </p:cNvPr>
          <p:cNvSpPr txBox="1"/>
          <p:nvPr/>
        </p:nvSpPr>
        <p:spPr>
          <a:xfrm>
            <a:off x="6040353" y="3524616"/>
            <a:ext cx="244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VMAX is based on %</a:t>
            </a:r>
            <a:endParaRPr lang="de-DE" sz="16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782FC35-C89A-4569-873F-A3CD0BE0F7C0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260849" y="2628101"/>
            <a:ext cx="482510" cy="8965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:\MotomanEurope\Marketing\Pictures\Controller\YRC1000_PROTOTYPE\JPEG_klein\Yaskawa_Teachbox_YRC1000_X7A7519.jpg">
            <a:extLst>
              <a:ext uri="{FF2B5EF4-FFF2-40B4-BE49-F238E27FC236}">
                <a16:creationId xmlns:a16="http://schemas.microsoft.com/office/drawing/2014/main" id="{E341C840-35B8-4065-8898-7EC513375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2279" r="16805"/>
          <a:stretch/>
        </p:blipFill>
        <p:spPr bwMode="auto">
          <a:xfrm>
            <a:off x="8686800" y="62852"/>
            <a:ext cx="285588" cy="5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13C0ED-42D0-47C8-9718-5576A0E5F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3D Graphics Window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BD68-14B2-4BCD-A6B9-061307A3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1191243"/>
            <a:ext cx="4277857" cy="31249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the robot’s programmed path in a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3D viewing of Safety Range Limits (Cuboid/Planar/Prism)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Viewing of Tool Interference Zone</a:t>
            </a:r>
          </a:p>
          <a:p>
            <a:pPr marL="0" indent="0">
              <a:buNone/>
            </a:pPr>
            <a:r>
              <a:rPr lang="en-US" dirty="0">
                <a:solidFill>
                  <a:srgbClr val="0056B9"/>
                </a:solidFill>
              </a:rPr>
              <a:t>3D View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Function &gt; Robot Range Display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56B9"/>
                </a:solidFill>
              </a:rPr>
              <a:t>3D View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Robot &gt; 3D Graphics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YRC1000 Review</a:t>
            </a:r>
          </a:p>
        </p:txBody>
      </p:sp>
      <p:pic>
        <p:nvPicPr>
          <p:cNvPr id="11" name="Picture 2" descr="I:\MotomanEurope\Marketing\Pictures\Controller\YRC1000_PROTOTYPE\JPEG_klein\Yaskawa_Teachbox_YRC1000_X7A7519.jpg">
            <a:extLst>
              <a:ext uri="{FF2B5EF4-FFF2-40B4-BE49-F238E27FC236}">
                <a16:creationId xmlns:a16="http://schemas.microsoft.com/office/drawing/2014/main" id="{FAF81769-5EA3-4C04-9B10-EE1E9EBC6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2279" r="16805"/>
          <a:stretch/>
        </p:blipFill>
        <p:spPr bwMode="auto">
          <a:xfrm>
            <a:off x="8686800" y="62852"/>
            <a:ext cx="285588" cy="5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63">
            <a:extLst>
              <a:ext uri="{FF2B5EF4-FFF2-40B4-BE49-F238E27FC236}">
                <a16:creationId xmlns:a16="http://schemas.microsoft.com/office/drawing/2014/main" id="{767783C8-307D-4C85-9E25-D2105830D7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4" t="8859" b="19974"/>
          <a:stretch/>
        </p:blipFill>
        <p:spPr>
          <a:xfrm>
            <a:off x="5556738" y="763475"/>
            <a:ext cx="3520640" cy="2346747"/>
          </a:xfrm>
          <a:prstGeom prst="rect">
            <a:avLst/>
          </a:prstGeom>
        </p:spPr>
      </p:pic>
      <p:pic>
        <p:nvPicPr>
          <p:cNvPr id="13" name="図 59">
            <a:extLst>
              <a:ext uri="{FF2B5EF4-FFF2-40B4-BE49-F238E27FC236}">
                <a16:creationId xmlns:a16="http://schemas.microsoft.com/office/drawing/2014/main" id="{1B8870FE-157F-4627-9554-3E795957CA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98" t="22240" b="20265"/>
          <a:stretch/>
        </p:blipFill>
        <p:spPr>
          <a:xfrm>
            <a:off x="4696691" y="2589735"/>
            <a:ext cx="4181472" cy="226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7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13C0ED-42D0-47C8-9718-5576A0E5F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Programming Pendant Interface Improvements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BD68-14B2-4BCD-A6B9-061307A3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1191243"/>
            <a:ext cx="4277857" cy="31249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Copy &amp; Paste now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press the screen to allow easy access to zooming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Numeric touch screen keypad available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YRC1000 Review</a:t>
            </a:r>
          </a:p>
        </p:txBody>
      </p:sp>
      <p:pic>
        <p:nvPicPr>
          <p:cNvPr id="11" name="Picture 2" descr="I:\MotomanEurope\Marketing\Pictures\Controller\YRC1000_PROTOTYPE\JPEG_klein\Yaskawa_Teachbox_YRC1000_X7A7519.jpg">
            <a:extLst>
              <a:ext uri="{FF2B5EF4-FFF2-40B4-BE49-F238E27FC236}">
                <a16:creationId xmlns:a16="http://schemas.microsoft.com/office/drawing/2014/main" id="{FAF81769-5EA3-4C04-9B10-EE1E9EBC6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2279" r="16805"/>
          <a:stretch/>
        </p:blipFill>
        <p:spPr bwMode="auto">
          <a:xfrm>
            <a:off x="8686800" y="62852"/>
            <a:ext cx="285588" cy="5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1465C9E-4562-47E6-AA57-2F1F1BF9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89" y="872977"/>
            <a:ext cx="3829090" cy="287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3">
            <a:extLst>
              <a:ext uri="{FF2B5EF4-FFF2-40B4-BE49-F238E27FC236}">
                <a16:creationId xmlns:a16="http://schemas.microsoft.com/office/drawing/2014/main" id="{195CF1C9-64B2-4E28-BED7-184219131F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2" t="18827" r="21581"/>
          <a:stretch/>
        </p:blipFill>
        <p:spPr>
          <a:xfrm>
            <a:off x="2980085" y="2543568"/>
            <a:ext cx="2228304" cy="24024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AB1C27-985A-4ECF-AFFC-4E6E81458018}"/>
              </a:ext>
            </a:extLst>
          </p:cNvPr>
          <p:cNvSpPr/>
          <p:nvPr/>
        </p:nvSpPr>
        <p:spPr>
          <a:xfrm>
            <a:off x="2980085" y="3956050"/>
            <a:ext cx="434528" cy="958849"/>
          </a:xfrm>
          <a:prstGeom prst="rect">
            <a:avLst/>
          </a:prstGeom>
          <a:solidFill>
            <a:srgbClr val="F8F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8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13C0ED-42D0-47C8-9718-5576A0E5F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Simplification of Multiple Condition Programming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BD68-14B2-4BCD-A6B9-061307A3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1191243"/>
            <a:ext cx="7462271" cy="7571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AND/OR conditions can be applied to a single logical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Conditional expressions allow up to 15 different conditions based on AND/OR operators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YRC1000 Review</a:t>
            </a:r>
          </a:p>
        </p:txBody>
      </p:sp>
      <p:pic>
        <p:nvPicPr>
          <p:cNvPr id="11" name="Picture 2" descr="I:\MotomanEurope\Marketing\Pictures\Controller\YRC1000_PROTOTYPE\JPEG_klein\Yaskawa_Teachbox_YRC1000_X7A7519.jpg">
            <a:extLst>
              <a:ext uri="{FF2B5EF4-FFF2-40B4-BE49-F238E27FC236}">
                <a16:creationId xmlns:a16="http://schemas.microsoft.com/office/drawing/2014/main" id="{FAF81769-5EA3-4C04-9B10-EE1E9EBC6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2279" r="16805"/>
          <a:stretch/>
        </p:blipFill>
        <p:spPr bwMode="auto">
          <a:xfrm>
            <a:off x="8686800" y="62852"/>
            <a:ext cx="285588" cy="5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1D7DD2-9D6E-41DE-A293-76578A852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190591"/>
              </p:ext>
            </p:extLst>
          </p:nvPr>
        </p:nvGraphicFramePr>
        <p:xfrm>
          <a:off x="1958202" y="2050502"/>
          <a:ext cx="583158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9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DX200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YRC1000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88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  <a:p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989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  <a:p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  <a:p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4F66C9D9-51E4-4DE6-A815-12D43695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40" y="2467310"/>
            <a:ext cx="302829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0F004A0-C05E-46E7-95DC-3B4AD4D6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40" y="3686510"/>
            <a:ext cx="3028293" cy="59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7BE22B8-9416-4494-B899-A7BC8D16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40" y="2467310"/>
            <a:ext cx="2152025" cy="105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33733DEA-7CF5-4AEE-BBA4-C695C15A0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40" y="3686510"/>
            <a:ext cx="2821502" cy="50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67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13C0ED-42D0-47C8-9718-5576A0E5F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Robot operating state monitoring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BD68-14B2-4BCD-A6B9-061307A3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3" y="1191243"/>
            <a:ext cx="4572000" cy="30994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for monitoring of: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Operation time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IO waiting time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Energy saving time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Alarm related stop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Time Intervals Available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Hourly (max 5 days)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Daily (max 100 days)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Monthly (max 60 months)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YRC1000 Review</a:t>
            </a:r>
          </a:p>
        </p:txBody>
      </p:sp>
      <p:pic>
        <p:nvPicPr>
          <p:cNvPr id="11" name="Picture 2" descr="I:\MotomanEurope\Marketing\Pictures\Controller\YRC1000_PROTOTYPE\JPEG_klein\Yaskawa_Teachbox_YRC1000_X7A7519.jpg">
            <a:extLst>
              <a:ext uri="{FF2B5EF4-FFF2-40B4-BE49-F238E27FC236}">
                <a16:creationId xmlns:a16="http://schemas.microsoft.com/office/drawing/2014/main" id="{FAF81769-5EA3-4C04-9B10-EE1E9EBC6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2279" r="16805"/>
          <a:stretch/>
        </p:blipFill>
        <p:spPr bwMode="auto">
          <a:xfrm>
            <a:off x="8686800" y="62852"/>
            <a:ext cx="285588" cy="5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29">
            <a:extLst>
              <a:ext uri="{FF2B5EF4-FFF2-40B4-BE49-F238E27FC236}">
                <a16:creationId xmlns:a16="http://schemas.microsoft.com/office/drawing/2014/main" id="{E9B76A77-D8D8-408B-BE88-E4415A4F2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4" b="40505"/>
          <a:stretch/>
        </p:blipFill>
        <p:spPr>
          <a:xfrm>
            <a:off x="4682508" y="763475"/>
            <a:ext cx="4070048" cy="42204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FE00E4C-BB20-4724-84C7-C438E3E3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44" y="2072931"/>
            <a:ext cx="2705432" cy="20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26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13C0ED-42D0-47C8-9718-5576A0E5F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Job Monitoring / Diagnosis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BD68-14B2-4BCD-A6B9-061307A3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3" y="1191243"/>
            <a:ext cx="4572000" cy="30994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Job Monitoring allows for monitoring of: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Number of times that job has been executed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The moving/playback time per job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Stopping time related to IO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Time spent in energy saving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Job Diagnosis / Analysis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Duty cycle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Max speed &amp; torque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Average speed &amp; torque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YRC1000 Review</a:t>
            </a:r>
          </a:p>
        </p:txBody>
      </p:sp>
      <p:pic>
        <p:nvPicPr>
          <p:cNvPr id="11" name="Picture 2" descr="I:\MotomanEurope\Marketing\Pictures\Controller\YRC1000_PROTOTYPE\JPEG_klein\Yaskawa_Teachbox_YRC1000_X7A7519.jpg">
            <a:extLst>
              <a:ext uri="{FF2B5EF4-FFF2-40B4-BE49-F238E27FC236}">
                <a16:creationId xmlns:a16="http://schemas.microsoft.com/office/drawing/2014/main" id="{FAF81769-5EA3-4C04-9B10-EE1E9EBC6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2279" r="16805"/>
          <a:stretch/>
        </p:blipFill>
        <p:spPr bwMode="auto">
          <a:xfrm>
            <a:off x="8686800" y="62852"/>
            <a:ext cx="285588" cy="5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ED0CF5E-7E4E-42E4-BFA6-3D5EAC28B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3" b="37643"/>
          <a:stretch/>
        </p:blipFill>
        <p:spPr bwMode="auto">
          <a:xfrm>
            <a:off x="5275256" y="809572"/>
            <a:ext cx="3554338" cy="170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329EEEF-6A3D-4A11-9CD2-5AA4F4450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37553"/>
          <a:stretch/>
        </p:blipFill>
        <p:spPr bwMode="auto">
          <a:xfrm>
            <a:off x="5254575" y="2616726"/>
            <a:ext cx="3575020" cy="16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42305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3F76CA-0D84-4D55-B77D-637273F0907D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2125</TotalTime>
  <Words>550</Words>
  <Application>Microsoft Office PowerPoint</Application>
  <PresentationFormat>On-screen Show (16:9)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Wingdings 2</vt:lpstr>
      <vt:lpstr>Title Master</vt:lpstr>
      <vt:lpstr>1_Title Master</vt:lpstr>
      <vt:lpstr>Content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Sayre Jeannet</cp:lastModifiedBy>
  <cp:revision>103</cp:revision>
  <cp:lastPrinted>2018-05-11T17:17:52Z</cp:lastPrinted>
  <dcterms:created xsi:type="dcterms:W3CDTF">2010-04-12T23:12:02Z</dcterms:created>
  <dcterms:modified xsi:type="dcterms:W3CDTF">2018-05-11T17:44:03Z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