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3"/>
    <p:sldMasterId id="2147493600" r:id="rId4"/>
    <p:sldMasterId id="2147493467" r:id="rId5"/>
  </p:sldMasterIdLst>
  <p:notesMasterIdLst>
    <p:notesMasterId r:id="rId55"/>
  </p:notesMasterIdLst>
  <p:sldIdLst>
    <p:sldId id="256" r:id="rId6"/>
    <p:sldId id="264" r:id="rId7"/>
    <p:sldId id="257"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9" r:id="rId46"/>
    <p:sldId id="303" r:id="rId47"/>
    <p:sldId id="304" r:id="rId48"/>
    <p:sldId id="305" r:id="rId49"/>
    <p:sldId id="306" r:id="rId50"/>
    <p:sldId id="307" r:id="rId51"/>
    <p:sldId id="308" r:id="rId52"/>
    <p:sldId id="265" r:id="rId53"/>
    <p:sldId id="262" r:id="rId54"/>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59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D063"/>
    <a:srgbClr val="84B121"/>
    <a:srgbClr val="002046"/>
    <a:srgbClr val="003399"/>
    <a:srgbClr val="1DBEEB"/>
    <a:srgbClr val="99CCFF"/>
    <a:srgbClr val="0054AA"/>
    <a:srgbClr val="FFFFFF"/>
    <a:srgbClr val="3836EB"/>
    <a:srgbClr val="A53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snapToObjects="1" showGuides="1">
      <p:cViewPr varScale="1">
        <p:scale>
          <a:sx n="104" d="100"/>
          <a:sy n="104" d="100"/>
        </p:scale>
        <p:origin x="414" y="102"/>
      </p:cViewPr>
      <p:guideLst>
        <p:guide orient="horz" pos="159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showGuides="1">
      <p:cViewPr varScale="1">
        <p:scale>
          <a:sx n="51" d="100"/>
          <a:sy n="51" d="100"/>
        </p:scale>
        <p:origin x="1709"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AFD452-C910-4C65-9B63-E7243A6DBB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1D941584-9AD4-4499-94D1-5674A28C343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614ED5E8-BE63-4082-A843-7F794CEF3C4B}" type="datetimeFigureOut">
              <a:rPr lang="en-US"/>
              <a:pPr>
                <a:defRPr/>
              </a:pPr>
              <a:t>5/14/2018</a:t>
            </a:fld>
            <a:endParaRPr lang="en-US"/>
          </a:p>
        </p:txBody>
      </p:sp>
      <p:sp>
        <p:nvSpPr>
          <p:cNvPr id="4" name="Slide Image Placeholder 3">
            <a:extLst>
              <a:ext uri="{FF2B5EF4-FFF2-40B4-BE49-F238E27FC236}">
                <a16:creationId xmlns:a16="http://schemas.microsoft.com/office/drawing/2014/main" id="{45481D9B-557F-4253-963A-6660BA823D6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D18A2BB-A39E-40F3-B36B-132F462A8B6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A5017B2-BA97-4CA7-976E-29258B9024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2762E333-46A5-4555-A00D-D475DE5BA99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7629C088-60B9-4A4B-8F10-A970A27721C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rgbClr val="0020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0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o Title Slide (b)">
    <p:bg>
      <p:bgPr>
        <a:solidFill>
          <a:srgbClr val="0020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146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8437C49-18D9-4DA3-A674-48CAE4181100}"/>
              </a:ext>
            </a:extLst>
          </p:cNvPr>
          <p:cNvCxnSpPr/>
          <p:nvPr userDrawn="1"/>
        </p:nvCxnSpPr>
        <p:spPr>
          <a:xfrm>
            <a:off x="561107" y="674691"/>
            <a:ext cx="8229600" cy="0"/>
          </a:xfrm>
          <a:prstGeom prst="line">
            <a:avLst/>
          </a:prstGeom>
          <a:ln w="12700" cap="sq">
            <a:solidFill>
              <a:srgbClr val="1DBEEB"/>
            </a:solidFill>
            <a:headEnd type="ova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p:nvPr>
        </p:nvSpPr>
        <p:spPr>
          <a:xfrm>
            <a:off x="1163782" y="763475"/>
            <a:ext cx="7065818" cy="427768"/>
          </a:xfrm>
          <a:prstGeom prst="rect">
            <a:avLst/>
          </a:prstGeom>
        </p:spPr>
        <p:txBody>
          <a:bodyPr lIns="0">
            <a:normAutofit/>
          </a:bodyPr>
          <a:lstStyle>
            <a:lvl1pPr marL="0" indent="0" algn="l">
              <a:buNone/>
              <a:defRPr sz="1400" b="0" baseline="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3"/>
          </p:nvPr>
        </p:nvSpPr>
        <p:spPr>
          <a:xfrm>
            <a:off x="1163782" y="1431985"/>
            <a:ext cx="7523018" cy="3096883"/>
          </a:xfrm>
          <a:prstGeom prst="rect">
            <a:avLst/>
          </a:prstGeom>
        </p:spPr>
        <p:txBody>
          <a:bodyPr lIns="0">
            <a:normAutofit/>
          </a:bodyPr>
          <a:lstStyle>
            <a:lvl1pPr marL="173038" indent="-173038">
              <a:spcBef>
                <a:spcPts val="0"/>
              </a:spcBef>
              <a:spcAft>
                <a:spcPts val="600"/>
              </a:spcAft>
              <a:buClr>
                <a:srgbClr val="0070C0"/>
              </a:buClr>
              <a:buSzPct val="100000"/>
              <a:buFont typeface="Wingdings 2" panose="05020102010507070707" pitchFamily="18" charset="2"/>
              <a:buChar char=""/>
              <a:defRPr sz="1400" b="0" baseline="0">
                <a:solidFill>
                  <a:schemeClr val="tx1">
                    <a:lumMod val="50000"/>
                    <a:lumOff val="50000"/>
                  </a:schemeClr>
                </a:solidFill>
              </a:defRPr>
            </a:lvl1pPr>
            <a:lvl2pPr marL="344488" indent="-171450">
              <a:spcBef>
                <a:spcPts val="0"/>
              </a:spcBef>
              <a:spcAft>
                <a:spcPts val="600"/>
              </a:spcAft>
              <a:buClr>
                <a:schemeClr val="tx1">
                  <a:lumMod val="50000"/>
                  <a:lumOff val="50000"/>
                </a:schemeClr>
              </a:buClr>
              <a:defRPr sz="1400" baseline="0">
                <a:solidFill>
                  <a:schemeClr val="tx1">
                    <a:lumMod val="50000"/>
                    <a:lumOff val="50000"/>
                  </a:schemeClr>
                </a:solidFill>
              </a:defRPr>
            </a:lvl2pPr>
            <a:lvl3pPr marL="457200" indent="-111125">
              <a:spcBef>
                <a:spcPts val="0"/>
              </a:spcBef>
              <a:spcAft>
                <a:spcPts val="300"/>
              </a:spcAft>
              <a:defRPr sz="1200">
                <a:solidFill>
                  <a:schemeClr val="tx1">
                    <a:lumMod val="50000"/>
                    <a:lumOff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891CC7EF-D4E7-4B7A-A9E2-AA013A7B8932}"/>
              </a:ext>
            </a:extLst>
          </p:cNvPr>
          <p:cNvSpPr>
            <a:spLocks noGrp="1"/>
          </p:cNvSpPr>
          <p:nvPr>
            <p:ph type="body" sz="quarter" idx="14" hasCustomPrompt="1"/>
          </p:nvPr>
        </p:nvSpPr>
        <p:spPr>
          <a:xfrm>
            <a:off x="1067388" y="233803"/>
            <a:ext cx="5161532" cy="446088"/>
          </a:xfrm>
          <a:prstGeom prst="rect">
            <a:avLst/>
          </a:prstGeom>
        </p:spPr>
        <p:txBody>
          <a:bodyPr/>
          <a:lstStyle>
            <a:lvl1pPr marL="0" indent="0">
              <a:buFontTx/>
              <a:buNone/>
              <a:defRPr sz="2800"/>
            </a:lvl1pPr>
            <a:lvl2pPr>
              <a:defRPr sz="2800"/>
            </a:lvl2pPr>
            <a:lvl3pPr>
              <a:defRPr sz="2800"/>
            </a:lvl3pPr>
            <a:lvl4pPr>
              <a:defRPr sz="2800"/>
            </a:lvl4pPr>
            <a:lvl5pPr>
              <a:defRPr sz="2800"/>
            </a:lvl5pPr>
          </a:lstStyle>
          <a:p>
            <a:pPr lvl="0"/>
            <a:r>
              <a:rPr lang="en-US" dirty="0"/>
              <a:t>Click to edit Header</a:t>
            </a:r>
          </a:p>
        </p:txBody>
      </p:sp>
      <p:sp>
        <p:nvSpPr>
          <p:cNvPr id="7" name="TextBox 6">
            <a:extLst>
              <a:ext uri="{FF2B5EF4-FFF2-40B4-BE49-F238E27FC236}">
                <a16:creationId xmlns:a16="http://schemas.microsoft.com/office/drawing/2014/main" id="{14B937D2-2CFC-4916-902C-36BC246ADFA0}"/>
              </a:ext>
            </a:extLst>
          </p:cNvPr>
          <p:cNvSpPr txBox="1"/>
          <p:nvPr userDrawn="1"/>
        </p:nvSpPr>
        <p:spPr>
          <a:xfrm>
            <a:off x="8676409" y="4831956"/>
            <a:ext cx="457200" cy="246221"/>
          </a:xfrm>
          <a:prstGeom prst="rect">
            <a:avLst/>
          </a:prstGeom>
          <a:noFill/>
        </p:spPr>
        <p:txBody>
          <a:bodyPr wrap="square" rtlCol="0">
            <a:spAutoFit/>
          </a:bodyPr>
          <a:lstStyle/>
          <a:p>
            <a:pPr algn="ctr"/>
            <a:fld id="{0E31A442-3D76-483B-812F-E006750CAC43}" type="slidenum">
              <a:rPr lang="en-US" sz="1000" smtClean="0">
                <a:solidFill>
                  <a:schemeClr val="bg1">
                    <a:lumMod val="50000"/>
                  </a:schemeClr>
                </a:solidFill>
              </a:rPr>
              <a:pPr algn="ctr"/>
              <a:t>‹#›</a:t>
            </a:fld>
            <a:endParaRPr lang="en-US" sz="1000" dirty="0">
              <a:solidFill>
                <a:schemeClr val="bg1">
                  <a:lumMod val="50000"/>
                </a:schemeClr>
              </a:solidFill>
            </a:endParaRPr>
          </a:p>
        </p:txBody>
      </p:sp>
    </p:spTree>
    <p:extLst>
      <p:ext uri="{BB962C8B-B14F-4D97-AF65-F5344CB8AC3E}">
        <p14:creationId xmlns:p14="http://schemas.microsoft.com/office/powerpoint/2010/main" val="228748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18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RANSITION SLIDE">
    <p:bg>
      <p:bgPr>
        <a:solidFill>
          <a:srgbClr val="0020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795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F9861C2-5597-463D-90B3-EA1F026ECFC2}"/>
              </a:ext>
            </a:extLst>
          </p:cNvPr>
          <p:cNvSpPr txBox="1">
            <a:spLocks/>
          </p:cNvSpPr>
          <p:nvPr userDrawn="1"/>
        </p:nvSpPr>
        <p:spPr>
          <a:xfrm>
            <a:off x="457200" y="4541838"/>
            <a:ext cx="2133600" cy="601662"/>
          </a:xfrm>
          <a:prstGeom prst="rect">
            <a:avLst/>
          </a:prstGeom>
        </p:spPr>
        <p:txBody>
          <a:bodyPr lIns="0" anchor="ctr"/>
          <a:lstStyle>
            <a:defPPr>
              <a:defRPr lang="en-US"/>
            </a:defPPr>
            <a:lvl1pPr marL="0" algn="l" defTabSz="457200" rtl="0" eaLnBrk="1" latinLnBrk="0" hangingPunct="1">
              <a:defRPr sz="1800" kern="1200">
                <a:solidFill>
                  <a:srgbClr val="0056B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schemeClr val="bg1"/>
                </a:solidFill>
              </a:rPr>
              <a:t>motoman.com</a:t>
            </a:r>
          </a:p>
        </p:txBody>
      </p:sp>
      <p:sp>
        <p:nvSpPr>
          <p:cNvPr id="1028" name="TextBox 1">
            <a:extLst>
              <a:ext uri="{FF2B5EF4-FFF2-40B4-BE49-F238E27FC236}">
                <a16:creationId xmlns:a16="http://schemas.microsoft.com/office/drawing/2014/main" id="{4C2132CB-11D6-40DC-BA5A-81CFF4E5677B}"/>
              </a:ext>
            </a:extLst>
          </p:cNvPr>
          <p:cNvSpPr txBox="1">
            <a:spLocks noChangeArrowheads="1"/>
          </p:cNvSpPr>
          <p:nvPr userDrawn="1"/>
        </p:nvSpPr>
        <p:spPr bwMode="auto">
          <a:xfrm>
            <a:off x="6166397" y="4770438"/>
            <a:ext cx="2717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700" dirty="0">
                <a:solidFill>
                  <a:schemeClr val="bg1"/>
                </a:solidFill>
                <a:cs typeface="Arial" panose="020B0604020202020204" pitchFamily="34" charset="0"/>
              </a:rPr>
              <a:t>© 2018 Yaskawa America, Inc. | Motoman Robotics Div.</a:t>
            </a:r>
          </a:p>
        </p:txBody>
      </p:sp>
      <p:pic>
        <p:nvPicPr>
          <p:cNvPr id="3" name="Picture 2">
            <a:extLst>
              <a:ext uri="{FF2B5EF4-FFF2-40B4-BE49-F238E27FC236}">
                <a16:creationId xmlns:a16="http://schemas.microsoft.com/office/drawing/2014/main" id="{C60E12EC-EF28-47C0-90BE-66942D30439A}"/>
              </a:ext>
            </a:extLst>
          </p:cNvPr>
          <p:cNvPicPr>
            <a:picLocks noChangeAspect="1"/>
          </p:cNvPicPr>
          <p:nvPr userDrawn="1"/>
        </p:nvPicPr>
        <p:blipFill>
          <a:blip r:embed="rId3"/>
          <a:stretch>
            <a:fillRect/>
          </a:stretch>
        </p:blipFill>
        <p:spPr>
          <a:xfrm>
            <a:off x="0" y="880531"/>
            <a:ext cx="9144000" cy="3351832"/>
          </a:xfrm>
          <a:prstGeom prst="rect">
            <a:avLst/>
          </a:prstGeom>
        </p:spPr>
      </p:pic>
    </p:spTree>
  </p:cSld>
  <p:clrMap bg1="lt1" tx1="dk1" bg2="lt2" tx2="dk2" accent1="accent1" accent2="accent2" accent3="accent3" accent4="accent4" accent5="accent5" accent6="accent6" hlink="hlink" folHlink="folHlink"/>
  <p:sldLayoutIdLst>
    <p:sldLayoutId id="2147493592"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E12EC-EF28-47C0-90BE-66942D30439A}"/>
              </a:ext>
            </a:extLst>
          </p:cNvPr>
          <p:cNvPicPr>
            <a:picLocks noChangeAspect="1"/>
          </p:cNvPicPr>
          <p:nvPr userDrawn="1"/>
        </p:nvPicPr>
        <p:blipFill>
          <a:blip r:embed="rId3"/>
          <a:stretch>
            <a:fillRect/>
          </a:stretch>
        </p:blipFill>
        <p:spPr>
          <a:xfrm>
            <a:off x="0" y="1581"/>
            <a:ext cx="9144000" cy="3351832"/>
          </a:xfrm>
          <a:prstGeom prst="rect">
            <a:avLst/>
          </a:prstGeom>
        </p:spPr>
      </p:pic>
    </p:spTree>
    <p:extLst>
      <p:ext uri="{BB962C8B-B14F-4D97-AF65-F5344CB8AC3E}">
        <p14:creationId xmlns:p14="http://schemas.microsoft.com/office/powerpoint/2010/main" val="3407591971"/>
      </p:ext>
    </p:extLst>
  </p:cSld>
  <p:clrMap bg1="lt1" tx1="dk1" bg2="lt2" tx2="dk2" accent1="accent1" accent2="accent2" accent3="accent3" accent4="accent4" accent5="accent5" accent6="accent6" hlink="hlink" folHlink="folHlink"/>
  <p:sldLayoutIdLst>
    <p:sldLayoutId id="2147493601"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0DF2F-3474-4404-AE77-452C884F89F6}"/>
              </a:ext>
            </a:extLst>
          </p:cNvPr>
          <p:cNvPicPr>
            <a:picLocks noChangeAspect="1"/>
          </p:cNvPicPr>
          <p:nvPr userDrawn="1"/>
        </p:nvPicPr>
        <p:blipFill rotWithShape="1">
          <a:blip r:embed="rId5"/>
          <a:srcRect l="4588" t="39375" r="6968" b="33055"/>
          <a:stretch/>
        </p:blipFill>
        <p:spPr>
          <a:xfrm rot="16200000">
            <a:off x="-2114553" y="2114551"/>
            <a:ext cx="5143503" cy="914398"/>
          </a:xfrm>
          <a:prstGeom prst="rect">
            <a:avLst/>
          </a:prstGeom>
        </p:spPr>
      </p:pic>
      <p:cxnSp>
        <p:nvCxnSpPr>
          <p:cNvPr id="9" name="Straight Connector 8">
            <a:extLst>
              <a:ext uri="{FF2B5EF4-FFF2-40B4-BE49-F238E27FC236}">
                <a16:creationId xmlns:a16="http://schemas.microsoft.com/office/drawing/2014/main" id="{5F83DADE-E3DD-4BC3-B542-A8D8E202A186}"/>
              </a:ext>
            </a:extLst>
          </p:cNvPr>
          <p:cNvCxnSpPr/>
          <p:nvPr userDrawn="1"/>
        </p:nvCxnSpPr>
        <p:spPr>
          <a:xfrm>
            <a:off x="965197" y="-169336"/>
            <a:ext cx="0" cy="5664200"/>
          </a:xfrm>
          <a:prstGeom prst="line">
            <a:avLst/>
          </a:prstGeom>
          <a:ln w="101600">
            <a:solidFill>
              <a:srgbClr val="A2D063"/>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7409A160-A60E-4DB0-BC81-102F4AC9C3E9}"/>
              </a:ext>
            </a:extLst>
          </p:cNvPr>
          <p:cNvPicPr>
            <a:picLocks noChangeAspect="1"/>
          </p:cNvPicPr>
          <p:nvPr userDrawn="1"/>
        </p:nvPicPr>
        <p:blipFill>
          <a:blip r:embed="rId6"/>
          <a:stretch>
            <a:fillRect/>
          </a:stretch>
        </p:blipFill>
        <p:spPr>
          <a:xfrm>
            <a:off x="-121715" y="1964266"/>
            <a:ext cx="1154646" cy="1154646"/>
          </a:xfrm>
          <a:prstGeom prst="rect">
            <a:avLst/>
          </a:prstGeom>
        </p:spPr>
      </p:pic>
    </p:spTree>
  </p:cSld>
  <p:clrMap bg1="lt1" tx1="dk1" bg2="lt2" tx2="dk2" accent1="accent1" accent2="accent2" accent3="accent3" accent4="accent4" accent5="accent5" accent6="accent6" hlink="hlink" folHlink="folHlink"/>
  <p:sldLayoutIdLst>
    <p:sldLayoutId id="2147493593" r:id="rId1"/>
    <p:sldLayoutId id="2147493603" r:id="rId2"/>
    <p:sldLayoutId id="2147493604" r:id="rId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23.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E548524-AA0D-4C5D-B433-2C04383A744C}"/>
              </a:ext>
            </a:extLst>
          </p:cNvPr>
          <p:cNvSpPr/>
          <p:nvPr/>
        </p:nvSpPr>
        <p:spPr>
          <a:xfrm>
            <a:off x="1161288" y="163380"/>
            <a:ext cx="5010912" cy="369332"/>
          </a:xfrm>
          <a:prstGeom prst="rect">
            <a:avLst/>
          </a:prstGeom>
        </p:spPr>
        <p:txBody>
          <a:bodyPr wrap="square">
            <a:spAutoFit/>
          </a:bodyPr>
          <a:lstStyle/>
          <a:p>
            <a:r>
              <a:rPr lang="en-US" dirty="0"/>
              <a:t>Step 3 – Preparing the Amplifier for Installation</a:t>
            </a:r>
          </a:p>
        </p:txBody>
      </p:sp>
      <p:sp>
        <p:nvSpPr>
          <p:cNvPr id="3" name="Rectangle 2">
            <a:extLst>
              <a:ext uri="{FF2B5EF4-FFF2-40B4-BE49-F238E27FC236}">
                <a16:creationId xmlns:a16="http://schemas.microsoft.com/office/drawing/2014/main" id="{B94F9D72-FCFD-48E3-A882-1C77DA932D8D}"/>
              </a:ext>
            </a:extLst>
          </p:cNvPr>
          <p:cNvSpPr/>
          <p:nvPr/>
        </p:nvSpPr>
        <p:spPr>
          <a:xfrm>
            <a:off x="1161288" y="1143268"/>
            <a:ext cx="4572000" cy="2308324"/>
          </a:xfrm>
          <a:prstGeom prst="rect">
            <a:avLst/>
          </a:prstGeom>
        </p:spPr>
        <p:txBody>
          <a:bodyPr>
            <a:spAutoFit/>
          </a:bodyPr>
          <a:lstStyle/>
          <a:p>
            <a:r>
              <a:rPr lang="en-US" dirty="0"/>
              <a:t>The amplifier comes with a thermal sheet (ref. notes section of prints).</a:t>
            </a:r>
          </a:p>
          <a:p>
            <a:endParaRPr lang="en-US" dirty="0"/>
          </a:p>
          <a:p>
            <a:r>
              <a:rPr lang="en-US" dirty="0"/>
              <a:t>Remove the protective film from each side of the thermal sheet.</a:t>
            </a:r>
          </a:p>
          <a:p>
            <a:endParaRPr lang="en-US" dirty="0"/>
          </a:p>
          <a:p>
            <a:r>
              <a:rPr lang="en-US" dirty="0"/>
              <a:t>Place the thermal sheet on the metal on the back of the amplifier.</a:t>
            </a:r>
          </a:p>
        </p:txBody>
      </p:sp>
      <p:pic>
        <p:nvPicPr>
          <p:cNvPr id="8" name="Picture Placeholder 13">
            <a:extLst>
              <a:ext uri="{FF2B5EF4-FFF2-40B4-BE49-F238E27FC236}">
                <a16:creationId xmlns:a16="http://schemas.microsoft.com/office/drawing/2014/main" id="{6C259E1D-CE3F-4268-B0F0-344152455330}"/>
              </a:ext>
            </a:extLst>
          </p:cNvPr>
          <p:cNvPicPr>
            <a:picLocks noChangeAspect="1"/>
          </p:cNvPicPr>
          <p:nvPr/>
        </p:nvPicPr>
        <p:blipFill>
          <a:blip r:embed="rId2">
            <a:extLst>
              <a:ext uri="{28A0092B-C50C-407E-A947-70E740481C1C}">
                <a14:useLocalDpi xmlns:a14="http://schemas.microsoft.com/office/drawing/2010/main" val="0"/>
              </a:ext>
            </a:extLst>
          </a:blip>
          <a:srcRect t="14583" b="14583"/>
          <a:stretch>
            <a:fillRect/>
          </a:stretch>
        </p:blipFill>
        <p:spPr>
          <a:xfrm>
            <a:off x="5791200" y="915183"/>
            <a:ext cx="2895600" cy="1537779"/>
          </a:xfrm>
          <a:prstGeom prst="rect">
            <a:avLst/>
          </a:prstGeom>
        </p:spPr>
      </p:pic>
      <p:pic>
        <p:nvPicPr>
          <p:cNvPr id="9" name="Picture Placeholder 19">
            <a:extLst>
              <a:ext uri="{FF2B5EF4-FFF2-40B4-BE49-F238E27FC236}">
                <a16:creationId xmlns:a16="http://schemas.microsoft.com/office/drawing/2014/main" id="{C81A8D58-90CD-4E91-AD92-78A9A8F091AE}"/>
              </a:ext>
            </a:extLst>
          </p:cNvPr>
          <p:cNvPicPr>
            <a:picLocks noChangeAspect="1"/>
          </p:cNvPicPr>
          <p:nvPr/>
        </p:nvPicPr>
        <p:blipFill>
          <a:blip r:embed="rId3">
            <a:extLst>
              <a:ext uri="{28A0092B-C50C-407E-A947-70E740481C1C}">
                <a14:useLocalDpi xmlns:a14="http://schemas.microsoft.com/office/drawing/2010/main" val="0"/>
              </a:ext>
            </a:extLst>
          </a:blip>
          <a:srcRect t="14583" b="14583"/>
          <a:stretch>
            <a:fillRect/>
          </a:stretch>
        </p:blipFill>
        <p:spPr>
          <a:xfrm>
            <a:off x="5791200" y="2969804"/>
            <a:ext cx="2895600" cy="1537779"/>
          </a:xfrm>
          <a:prstGeom prst="rect">
            <a:avLst/>
          </a:prstGeom>
        </p:spPr>
      </p:pic>
      <p:sp>
        <p:nvSpPr>
          <p:cNvPr id="4" name="Rectangle 3">
            <a:extLst>
              <a:ext uri="{FF2B5EF4-FFF2-40B4-BE49-F238E27FC236}">
                <a16:creationId xmlns:a16="http://schemas.microsoft.com/office/drawing/2014/main" id="{1D045454-576C-431B-8876-D1EAD1730D95}"/>
              </a:ext>
            </a:extLst>
          </p:cNvPr>
          <p:cNvSpPr/>
          <p:nvPr/>
        </p:nvSpPr>
        <p:spPr>
          <a:xfrm>
            <a:off x="5733288" y="2526717"/>
            <a:ext cx="3246120" cy="307777"/>
          </a:xfrm>
          <a:prstGeom prst="rect">
            <a:avLst/>
          </a:prstGeom>
        </p:spPr>
        <p:txBody>
          <a:bodyPr wrap="square">
            <a:spAutoFit/>
          </a:bodyPr>
          <a:lstStyle/>
          <a:p>
            <a:r>
              <a:rPr lang="en-US" sz="1400" dirty="0"/>
              <a:t>Remove film on thermal sheet</a:t>
            </a:r>
          </a:p>
        </p:txBody>
      </p:sp>
      <p:sp>
        <p:nvSpPr>
          <p:cNvPr id="10" name="Rectangle 9">
            <a:extLst>
              <a:ext uri="{FF2B5EF4-FFF2-40B4-BE49-F238E27FC236}">
                <a16:creationId xmlns:a16="http://schemas.microsoft.com/office/drawing/2014/main" id="{FC1862EE-53EE-4B90-A854-096D4616BFBF}"/>
              </a:ext>
            </a:extLst>
          </p:cNvPr>
          <p:cNvSpPr/>
          <p:nvPr/>
        </p:nvSpPr>
        <p:spPr>
          <a:xfrm>
            <a:off x="5733288" y="4532460"/>
            <a:ext cx="2879314" cy="307777"/>
          </a:xfrm>
          <a:prstGeom prst="rect">
            <a:avLst/>
          </a:prstGeom>
        </p:spPr>
        <p:txBody>
          <a:bodyPr wrap="none">
            <a:spAutoFit/>
          </a:bodyPr>
          <a:lstStyle/>
          <a:p>
            <a:r>
              <a:rPr lang="en-US" sz="1400" dirty="0"/>
              <a:t>Thermal sheet placed on amplifier</a:t>
            </a:r>
          </a:p>
        </p:txBody>
      </p:sp>
    </p:spTree>
    <p:extLst>
      <p:ext uri="{BB962C8B-B14F-4D97-AF65-F5344CB8AC3E}">
        <p14:creationId xmlns:p14="http://schemas.microsoft.com/office/powerpoint/2010/main" val="176964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3CB348-AD12-49BC-94DF-E4D14DCA369F}"/>
              </a:ext>
            </a:extLst>
          </p:cNvPr>
          <p:cNvSpPr/>
          <p:nvPr/>
        </p:nvSpPr>
        <p:spPr>
          <a:xfrm>
            <a:off x="1161288" y="144901"/>
            <a:ext cx="3454792" cy="369332"/>
          </a:xfrm>
          <a:prstGeom prst="rect">
            <a:avLst/>
          </a:prstGeom>
        </p:spPr>
        <p:txBody>
          <a:bodyPr wrap="none">
            <a:spAutoFit/>
          </a:bodyPr>
          <a:lstStyle/>
          <a:p>
            <a:r>
              <a:rPr lang="en-US" dirty="0"/>
              <a:t>Step 4 – Installing the amplifier</a:t>
            </a:r>
          </a:p>
        </p:txBody>
      </p:sp>
      <p:sp>
        <p:nvSpPr>
          <p:cNvPr id="11" name="Rectangle 10">
            <a:extLst>
              <a:ext uri="{FF2B5EF4-FFF2-40B4-BE49-F238E27FC236}">
                <a16:creationId xmlns:a16="http://schemas.microsoft.com/office/drawing/2014/main" id="{43380632-BDB6-4EDE-8466-ED6FB0D2861D}"/>
              </a:ext>
            </a:extLst>
          </p:cNvPr>
          <p:cNvSpPr/>
          <p:nvPr/>
        </p:nvSpPr>
        <p:spPr>
          <a:xfrm>
            <a:off x="1161288" y="1191078"/>
            <a:ext cx="4572000" cy="1200329"/>
          </a:xfrm>
          <a:prstGeom prst="rect">
            <a:avLst/>
          </a:prstGeom>
        </p:spPr>
        <p:txBody>
          <a:bodyPr>
            <a:spAutoFit/>
          </a:bodyPr>
          <a:lstStyle/>
          <a:p>
            <a:r>
              <a:rPr lang="sv-SE" dirty="0"/>
              <a:t>Find the release pins on the amplifier module located at the right of the module on the top and bottom and gently pull out until you feel a click.  </a:t>
            </a:r>
          </a:p>
        </p:txBody>
      </p:sp>
      <p:pic>
        <p:nvPicPr>
          <p:cNvPr id="12" name="Picture Placeholder 9">
            <a:extLst>
              <a:ext uri="{FF2B5EF4-FFF2-40B4-BE49-F238E27FC236}">
                <a16:creationId xmlns:a16="http://schemas.microsoft.com/office/drawing/2014/main" id="{89AA1D6D-DA2B-4CF8-96C8-C5AC16DC537D}"/>
              </a:ext>
            </a:extLst>
          </p:cNvPr>
          <p:cNvPicPr>
            <a:picLocks noChangeAspect="1"/>
          </p:cNvPicPr>
          <p:nvPr/>
        </p:nvPicPr>
        <p:blipFill>
          <a:blip r:embed="rId2" cstate="print">
            <a:extLst>
              <a:ext uri="{28A0092B-C50C-407E-A947-70E740481C1C}">
                <a14:useLocalDpi xmlns:a14="http://schemas.microsoft.com/office/drawing/2010/main" val="0"/>
              </a:ext>
            </a:extLst>
          </a:blip>
          <a:srcRect t="30078" b="30078"/>
          <a:stretch>
            <a:fillRect/>
          </a:stretch>
        </p:blipFill>
        <p:spPr>
          <a:xfrm>
            <a:off x="5791200" y="915183"/>
            <a:ext cx="2895600" cy="1537779"/>
          </a:xfrm>
          <a:prstGeom prst="rect">
            <a:avLst/>
          </a:prstGeom>
        </p:spPr>
      </p:pic>
      <p:pic>
        <p:nvPicPr>
          <p:cNvPr id="13" name="Picture Placeholder 11">
            <a:extLst>
              <a:ext uri="{FF2B5EF4-FFF2-40B4-BE49-F238E27FC236}">
                <a16:creationId xmlns:a16="http://schemas.microsoft.com/office/drawing/2014/main" id="{0A067CE8-9EEE-4DCE-8B97-C230D608A22A}"/>
              </a:ext>
            </a:extLst>
          </p:cNvPr>
          <p:cNvPicPr>
            <a:picLocks noChangeAspect="1"/>
          </p:cNvPicPr>
          <p:nvPr/>
        </p:nvPicPr>
        <p:blipFill>
          <a:blip r:embed="rId3" cstate="print">
            <a:extLst>
              <a:ext uri="{28A0092B-C50C-407E-A947-70E740481C1C}">
                <a14:useLocalDpi xmlns:a14="http://schemas.microsoft.com/office/drawing/2010/main" val="0"/>
              </a:ext>
            </a:extLst>
          </a:blip>
          <a:srcRect t="30078" b="30078"/>
          <a:stretch>
            <a:fillRect/>
          </a:stretch>
        </p:blipFill>
        <p:spPr>
          <a:xfrm>
            <a:off x="5791200" y="2820183"/>
            <a:ext cx="2895600" cy="1537779"/>
          </a:xfrm>
          <a:prstGeom prst="rect">
            <a:avLst/>
          </a:prstGeom>
        </p:spPr>
      </p:pic>
    </p:spTree>
    <p:extLst>
      <p:ext uri="{BB962C8B-B14F-4D97-AF65-F5344CB8AC3E}">
        <p14:creationId xmlns:p14="http://schemas.microsoft.com/office/powerpoint/2010/main" val="93494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3CB348-AD12-49BC-94DF-E4D14DCA369F}"/>
              </a:ext>
            </a:extLst>
          </p:cNvPr>
          <p:cNvSpPr/>
          <p:nvPr/>
        </p:nvSpPr>
        <p:spPr>
          <a:xfrm>
            <a:off x="1161288" y="144901"/>
            <a:ext cx="3454792" cy="369332"/>
          </a:xfrm>
          <a:prstGeom prst="rect">
            <a:avLst/>
          </a:prstGeom>
        </p:spPr>
        <p:txBody>
          <a:bodyPr wrap="none">
            <a:spAutoFit/>
          </a:bodyPr>
          <a:lstStyle/>
          <a:p>
            <a:r>
              <a:rPr lang="en-US" dirty="0"/>
              <a:t>Step 4 – Installing the amplifier</a:t>
            </a:r>
          </a:p>
        </p:txBody>
      </p:sp>
      <p:sp>
        <p:nvSpPr>
          <p:cNvPr id="2" name="Rectangle 1">
            <a:extLst>
              <a:ext uri="{FF2B5EF4-FFF2-40B4-BE49-F238E27FC236}">
                <a16:creationId xmlns:a16="http://schemas.microsoft.com/office/drawing/2014/main" id="{53562ECA-EA5C-49BA-9DFC-C0D87955DA7A}"/>
              </a:ext>
            </a:extLst>
          </p:cNvPr>
          <p:cNvSpPr/>
          <p:nvPr/>
        </p:nvSpPr>
        <p:spPr>
          <a:xfrm>
            <a:off x="1161288" y="1006900"/>
            <a:ext cx="4572000" cy="1477328"/>
          </a:xfrm>
          <a:prstGeom prst="rect">
            <a:avLst/>
          </a:prstGeom>
        </p:spPr>
        <p:txBody>
          <a:bodyPr>
            <a:spAutoFit/>
          </a:bodyPr>
          <a:lstStyle/>
          <a:p>
            <a:r>
              <a:rPr lang="en-US" dirty="0"/>
              <a:t>After the pins on the amplifier module have been released, the front panel opens and swings on hinges to reveal the robot amplifiers and the 3 spots for additional external axis amplifiers.</a:t>
            </a:r>
          </a:p>
        </p:txBody>
      </p:sp>
      <p:pic>
        <p:nvPicPr>
          <p:cNvPr id="9" name="Picture Placeholder 9">
            <a:extLst>
              <a:ext uri="{FF2B5EF4-FFF2-40B4-BE49-F238E27FC236}">
                <a16:creationId xmlns:a16="http://schemas.microsoft.com/office/drawing/2014/main" id="{B8338E1E-B628-49DB-9DF1-921EA3DE9110}"/>
              </a:ext>
            </a:extLst>
          </p:cNvPr>
          <p:cNvPicPr>
            <a:picLocks noChangeAspect="1"/>
          </p:cNvPicPr>
          <p:nvPr/>
        </p:nvPicPr>
        <p:blipFill>
          <a:blip r:embed="rId2" cstate="print">
            <a:extLst>
              <a:ext uri="{28A0092B-C50C-407E-A947-70E740481C1C}">
                <a14:useLocalDpi xmlns:a14="http://schemas.microsoft.com/office/drawing/2010/main" val="0"/>
              </a:ext>
            </a:extLst>
          </a:blip>
          <a:srcRect t="30078" b="30078"/>
          <a:stretch>
            <a:fillRect/>
          </a:stretch>
        </p:blipFill>
        <p:spPr>
          <a:xfrm>
            <a:off x="5791200" y="915183"/>
            <a:ext cx="2895600" cy="1537779"/>
          </a:xfrm>
          <a:prstGeom prst="rect">
            <a:avLst/>
          </a:prstGeom>
        </p:spPr>
      </p:pic>
      <p:pic>
        <p:nvPicPr>
          <p:cNvPr id="10" name="Picture Placeholder 11">
            <a:extLst>
              <a:ext uri="{FF2B5EF4-FFF2-40B4-BE49-F238E27FC236}">
                <a16:creationId xmlns:a16="http://schemas.microsoft.com/office/drawing/2014/main" id="{BCAB5083-08B0-408F-AEE3-2CB949B32ADD}"/>
              </a:ext>
            </a:extLst>
          </p:cNvPr>
          <p:cNvPicPr>
            <a:picLocks noChangeAspect="1"/>
          </p:cNvPicPr>
          <p:nvPr/>
        </p:nvPicPr>
        <p:blipFill>
          <a:blip r:embed="rId3" cstate="print">
            <a:extLst>
              <a:ext uri="{28A0092B-C50C-407E-A947-70E740481C1C}">
                <a14:useLocalDpi xmlns:a14="http://schemas.microsoft.com/office/drawing/2010/main" val="0"/>
              </a:ext>
            </a:extLst>
          </a:blip>
          <a:srcRect t="14583" b="14583"/>
          <a:stretch>
            <a:fillRect/>
          </a:stretch>
        </p:blipFill>
        <p:spPr>
          <a:xfrm>
            <a:off x="5791200" y="2984775"/>
            <a:ext cx="2895600" cy="1537779"/>
          </a:xfrm>
          <a:prstGeom prst="rect">
            <a:avLst/>
          </a:prstGeom>
        </p:spPr>
      </p:pic>
      <p:sp>
        <p:nvSpPr>
          <p:cNvPr id="3" name="Rectangle 2">
            <a:extLst>
              <a:ext uri="{FF2B5EF4-FFF2-40B4-BE49-F238E27FC236}">
                <a16:creationId xmlns:a16="http://schemas.microsoft.com/office/drawing/2014/main" id="{83D24EF6-17FD-4E92-8BFF-2F26BABBB8BA}"/>
              </a:ext>
            </a:extLst>
          </p:cNvPr>
          <p:cNvSpPr/>
          <p:nvPr/>
        </p:nvSpPr>
        <p:spPr>
          <a:xfrm>
            <a:off x="1983396" y="3568998"/>
            <a:ext cx="3275256" cy="369332"/>
          </a:xfrm>
          <a:prstGeom prst="rect">
            <a:avLst/>
          </a:prstGeom>
        </p:spPr>
        <p:txBody>
          <a:bodyPr wrap="none">
            <a:spAutoFit/>
          </a:bodyPr>
          <a:lstStyle/>
          <a:p>
            <a:r>
              <a:rPr lang="en-US" dirty="0"/>
              <a:t>Space for additional amplifiers</a:t>
            </a:r>
          </a:p>
        </p:txBody>
      </p:sp>
      <p:cxnSp>
        <p:nvCxnSpPr>
          <p:cNvPr id="8" name="Straight Arrow Connector 7">
            <a:extLst>
              <a:ext uri="{FF2B5EF4-FFF2-40B4-BE49-F238E27FC236}">
                <a16:creationId xmlns:a16="http://schemas.microsoft.com/office/drawing/2014/main" id="{B3AD97A6-615D-4C9F-B29E-4C5687C3F9C7}"/>
              </a:ext>
            </a:extLst>
          </p:cNvPr>
          <p:cNvCxnSpPr>
            <a:stCxn id="3" idx="3"/>
          </p:cNvCxnSpPr>
          <p:nvPr/>
        </p:nvCxnSpPr>
        <p:spPr>
          <a:xfrm flipV="1">
            <a:off x="5258652" y="3209544"/>
            <a:ext cx="1489620" cy="5441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0C80D71-7644-4916-9EFA-743A6EE83AE8}"/>
              </a:ext>
            </a:extLst>
          </p:cNvPr>
          <p:cNvCxnSpPr>
            <a:stCxn id="3" idx="3"/>
          </p:cNvCxnSpPr>
          <p:nvPr/>
        </p:nvCxnSpPr>
        <p:spPr>
          <a:xfrm flipV="1">
            <a:off x="5258652" y="3209544"/>
            <a:ext cx="1980348" cy="5441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1A92298-3404-485A-BB1F-A4822916A72A}"/>
              </a:ext>
            </a:extLst>
          </p:cNvPr>
          <p:cNvCxnSpPr>
            <a:stCxn id="3" idx="3"/>
          </p:cNvCxnSpPr>
          <p:nvPr/>
        </p:nvCxnSpPr>
        <p:spPr>
          <a:xfrm flipV="1">
            <a:off x="5258652" y="3209544"/>
            <a:ext cx="2422308" cy="5441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80D1D4F-EDD1-4C11-B1F2-53700B274687}"/>
              </a:ext>
            </a:extLst>
          </p:cNvPr>
          <p:cNvSpPr/>
          <p:nvPr/>
        </p:nvSpPr>
        <p:spPr>
          <a:xfrm>
            <a:off x="5733288" y="2484728"/>
            <a:ext cx="1415772" cy="369332"/>
          </a:xfrm>
          <a:prstGeom prst="rect">
            <a:avLst/>
          </a:prstGeom>
        </p:spPr>
        <p:txBody>
          <a:bodyPr wrap="none">
            <a:spAutoFit/>
          </a:bodyPr>
          <a:lstStyle/>
          <a:p>
            <a:r>
              <a:rPr lang="en-US" dirty="0"/>
              <a:t>Door closed</a:t>
            </a:r>
          </a:p>
        </p:txBody>
      </p:sp>
      <p:sp>
        <p:nvSpPr>
          <p:cNvPr id="19" name="Rectangle 18">
            <a:extLst>
              <a:ext uri="{FF2B5EF4-FFF2-40B4-BE49-F238E27FC236}">
                <a16:creationId xmlns:a16="http://schemas.microsoft.com/office/drawing/2014/main" id="{134200DA-E34E-449C-9610-8C608527AC47}"/>
              </a:ext>
            </a:extLst>
          </p:cNvPr>
          <p:cNvSpPr/>
          <p:nvPr/>
        </p:nvSpPr>
        <p:spPr>
          <a:xfrm>
            <a:off x="5733288" y="4653269"/>
            <a:ext cx="1261884" cy="369332"/>
          </a:xfrm>
          <a:prstGeom prst="rect">
            <a:avLst/>
          </a:prstGeom>
        </p:spPr>
        <p:txBody>
          <a:bodyPr wrap="none">
            <a:spAutoFit/>
          </a:bodyPr>
          <a:lstStyle/>
          <a:p>
            <a:r>
              <a:rPr lang="en-US" dirty="0"/>
              <a:t>Door open</a:t>
            </a:r>
          </a:p>
        </p:txBody>
      </p:sp>
    </p:spTree>
    <p:extLst>
      <p:ext uri="{BB962C8B-B14F-4D97-AF65-F5344CB8AC3E}">
        <p14:creationId xmlns:p14="http://schemas.microsoft.com/office/powerpoint/2010/main" val="1573752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3CB348-AD12-49BC-94DF-E4D14DCA369F}"/>
              </a:ext>
            </a:extLst>
          </p:cNvPr>
          <p:cNvSpPr/>
          <p:nvPr/>
        </p:nvSpPr>
        <p:spPr>
          <a:xfrm>
            <a:off x="1161288" y="144901"/>
            <a:ext cx="3454792" cy="369332"/>
          </a:xfrm>
          <a:prstGeom prst="rect">
            <a:avLst/>
          </a:prstGeom>
        </p:spPr>
        <p:txBody>
          <a:bodyPr wrap="none">
            <a:spAutoFit/>
          </a:bodyPr>
          <a:lstStyle/>
          <a:p>
            <a:r>
              <a:rPr lang="en-US" dirty="0"/>
              <a:t>Step 4 – Installing the amplifier</a:t>
            </a:r>
          </a:p>
        </p:txBody>
      </p:sp>
      <p:pic>
        <p:nvPicPr>
          <p:cNvPr id="14" name="Picture Placeholder 9">
            <a:extLst>
              <a:ext uri="{FF2B5EF4-FFF2-40B4-BE49-F238E27FC236}">
                <a16:creationId xmlns:a16="http://schemas.microsoft.com/office/drawing/2014/main" id="{3A630AA3-CAC8-4C6E-86D6-9504107827CB}"/>
              </a:ext>
            </a:extLst>
          </p:cNvPr>
          <p:cNvPicPr>
            <a:picLocks noChangeAspect="1"/>
          </p:cNvPicPr>
          <p:nvPr/>
        </p:nvPicPr>
        <p:blipFill>
          <a:blip r:embed="rId2" cstate="print">
            <a:extLst>
              <a:ext uri="{28A0092B-C50C-407E-A947-70E740481C1C}">
                <a14:useLocalDpi xmlns:a14="http://schemas.microsoft.com/office/drawing/2010/main" val="0"/>
              </a:ext>
            </a:extLst>
          </a:blip>
          <a:srcRect t="30078" b="30078"/>
          <a:stretch>
            <a:fillRect/>
          </a:stretch>
        </p:blipFill>
        <p:spPr>
          <a:xfrm>
            <a:off x="5791200" y="915183"/>
            <a:ext cx="2895600" cy="1537779"/>
          </a:xfrm>
          <a:prstGeom prst="rect">
            <a:avLst/>
          </a:prstGeom>
        </p:spPr>
      </p:pic>
      <p:sp>
        <p:nvSpPr>
          <p:cNvPr id="4" name="Rectangle 3">
            <a:extLst>
              <a:ext uri="{FF2B5EF4-FFF2-40B4-BE49-F238E27FC236}">
                <a16:creationId xmlns:a16="http://schemas.microsoft.com/office/drawing/2014/main" id="{DA460C4F-141D-4BB2-BA3A-271D17D6BCE7}"/>
              </a:ext>
            </a:extLst>
          </p:cNvPr>
          <p:cNvSpPr/>
          <p:nvPr/>
        </p:nvSpPr>
        <p:spPr>
          <a:xfrm>
            <a:off x="1161288" y="998142"/>
            <a:ext cx="4572000" cy="923330"/>
          </a:xfrm>
          <a:prstGeom prst="rect">
            <a:avLst/>
          </a:prstGeom>
        </p:spPr>
        <p:txBody>
          <a:bodyPr>
            <a:spAutoFit/>
          </a:bodyPr>
          <a:lstStyle/>
          <a:p>
            <a:r>
              <a:rPr lang="en-US" dirty="0"/>
              <a:t>Per print, install the correct amplifier using the correct hardware as designated by the bill of material (BOM).</a:t>
            </a:r>
          </a:p>
        </p:txBody>
      </p:sp>
    </p:spTree>
    <p:extLst>
      <p:ext uri="{BB962C8B-B14F-4D97-AF65-F5344CB8AC3E}">
        <p14:creationId xmlns:p14="http://schemas.microsoft.com/office/powerpoint/2010/main" val="1072643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3CB348-AD12-49BC-94DF-E4D14DCA369F}"/>
              </a:ext>
            </a:extLst>
          </p:cNvPr>
          <p:cNvSpPr/>
          <p:nvPr/>
        </p:nvSpPr>
        <p:spPr>
          <a:xfrm>
            <a:off x="1161288" y="144901"/>
            <a:ext cx="3275256" cy="369332"/>
          </a:xfrm>
          <a:prstGeom prst="rect">
            <a:avLst/>
          </a:prstGeom>
        </p:spPr>
        <p:txBody>
          <a:bodyPr wrap="none">
            <a:spAutoFit/>
          </a:bodyPr>
          <a:lstStyle/>
          <a:p>
            <a:r>
              <a:rPr lang="en-US"/>
              <a:t>Step 5 – amplifier connections</a:t>
            </a:r>
            <a:endParaRPr lang="en-US" dirty="0"/>
          </a:p>
        </p:txBody>
      </p:sp>
      <p:pic>
        <p:nvPicPr>
          <p:cNvPr id="8" name="Picture Placeholder 9">
            <a:extLst>
              <a:ext uri="{FF2B5EF4-FFF2-40B4-BE49-F238E27FC236}">
                <a16:creationId xmlns:a16="http://schemas.microsoft.com/office/drawing/2014/main" id="{039EF4FF-4313-4C63-8EF5-5E3D4C16FB21}"/>
              </a:ext>
            </a:extLst>
          </p:cNvPr>
          <p:cNvPicPr>
            <a:picLocks noChangeAspect="1"/>
          </p:cNvPicPr>
          <p:nvPr/>
        </p:nvPicPr>
        <p:blipFill>
          <a:blip r:embed="rId2" cstate="print">
            <a:extLst>
              <a:ext uri="{28A0092B-C50C-407E-A947-70E740481C1C}">
                <a14:useLocalDpi xmlns:a14="http://schemas.microsoft.com/office/drawing/2010/main" val="0"/>
              </a:ext>
            </a:extLst>
          </a:blip>
          <a:srcRect t="14583" b="14583"/>
          <a:stretch>
            <a:fillRect/>
          </a:stretch>
        </p:blipFill>
        <p:spPr>
          <a:xfrm>
            <a:off x="5791200" y="915183"/>
            <a:ext cx="2895600" cy="1537779"/>
          </a:xfrm>
          <a:prstGeom prst="rect">
            <a:avLst/>
          </a:prstGeom>
        </p:spPr>
      </p:pic>
      <p:pic>
        <p:nvPicPr>
          <p:cNvPr id="9" name="Picture Placeholder 11">
            <a:extLst>
              <a:ext uri="{FF2B5EF4-FFF2-40B4-BE49-F238E27FC236}">
                <a16:creationId xmlns:a16="http://schemas.microsoft.com/office/drawing/2014/main" id="{B552BF47-8281-4DF6-B258-1864B8A2BECE}"/>
              </a:ext>
            </a:extLst>
          </p:cNvPr>
          <p:cNvPicPr>
            <a:picLocks noChangeAspect="1"/>
          </p:cNvPicPr>
          <p:nvPr/>
        </p:nvPicPr>
        <p:blipFill>
          <a:blip r:embed="rId3" cstate="print">
            <a:extLst>
              <a:ext uri="{28A0092B-C50C-407E-A947-70E740481C1C}">
                <a14:useLocalDpi xmlns:a14="http://schemas.microsoft.com/office/drawing/2010/main" val="0"/>
              </a:ext>
            </a:extLst>
          </a:blip>
          <a:srcRect t="14583" b="14583"/>
          <a:stretch>
            <a:fillRect/>
          </a:stretch>
        </p:blipFill>
        <p:spPr>
          <a:xfrm>
            <a:off x="5791200" y="2975631"/>
            <a:ext cx="2895600" cy="1537779"/>
          </a:xfrm>
          <a:prstGeom prst="rect">
            <a:avLst/>
          </a:prstGeom>
        </p:spPr>
      </p:pic>
      <p:sp>
        <p:nvSpPr>
          <p:cNvPr id="2" name="Rectangle 1">
            <a:extLst>
              <a:ext uri="{FF2B5EF4-FFF2-40B4-BE49-F238E27FC236}">
                <a16:creationId xmlns:a16="http://schemas.microsoft.com/office/drawing/2014/main" id="{FD1D25E8-55F5-4C81-80BB-A411DAD8855F}"/>
              </a:ext>
            </a:extLst>
          </p:cNvPr>
          <p:cNvSpPr/>
          <p:nvPr/>
        </p:nvSpPr>
        <p:spPr>
          <a:xfrm>
            <a:off x="5733288" y="2539394"/>
            <a:ext cx="2736647" cy="369332"/>
          </a:xfrm>
          <a:prstGeom prst="rect">
            <a:avLst/>
          </a:prstGeom>
        </p:spPr>
        <p:txBody>
          <a:bodyPr wrap="none">
            <a:spAutoFit/>
          </a:bodyPr>
          <a:lstStyle/>
          <a:p>
            <a:r>
              <a:rPr lang="en-US" dirty="0"/>
              <a:t>Back of DX200 controller</a:t>
            </a:r>
          </a:p>
        </p:txBody>
      </p:sp>
      <p:sp>
        <p:nvSpPr>
          <p:cNvPr id="3" name="Rectangle 2">
            <a:extLst>
              <a:ext uri="{FF2B5EF4-FFF2-40B4-BE49-F238E27FC236}">
                <a16:creationId xmlns:a16="http://schemas.microsoft.com/office/drawing/2014/main" id="{D56360FF-1989-4B4C-B4ED-ECA17372DA61}"/>
              </a:ext>
            </a:extLst>
          </p:cNvPr>
          <p:cNvSpPr/>
          <p:nvPr/>
        </p:nvSpPr>
        <p:spPr>
          <a:xfrm>
            <a:off x="5733288" y="4619369"/>
            <a:ext cx="3352200" cy="369332"/>
          </a:xfrm>
          <a:prstGeom prst="rect">
            <a:avLst/>
          </a:prstGeom>
        </p:spPr>
        <p:txBody>
          <a:bodyPr wrap="none">
            <a:spAutoFit/>
          </a:bodyPr>
          <a:lstStyle/>
          <a:p>
            <a:r>
              <a:rPr lang="en-US" dirty="0"/>
              <a:t>Remove lower right back panel</a:t>
            </a:r>
          </a:p>
        </p:txBody>
      </p:sp>
      <p:sp>
        <p:nvSpPr>
          <p:cNvPr id="10" name="Rectangle 9">
            <a:extLst>
              <a:ext uri="{FF2B5EF4-FFF2-40B4-BE49-F238E27FC236}">
                <a16:creationId xmlns:a16="http://schemas.microsoft.com/office/drawing/2014/main" id="{3B1E174B-A256-4221-B55E-B74F9C4300BD}"/>
              </a:ext>
            </a:extLst>
          </p:cNvPr>
          <p:cNvSpPr/>
          <p:nvPr/>
        </p:nvSpPr>
        <p:spPr>
          <a:xfrm>
            <a:off x="1161288" y="839471"/>
            <a:ext cx="4572000" cy="1754326"/>
          </a:xfrm>
          <a:prstGeom prst="rect">
            <a:avLst/>
          </a:prstGeom>
        </p:spPr>
        <p:txBody>
          <a:bodyPr>
            <a:spAutoFit/>
          </a:bodyPr>
          <a:lstStyle/>
          <a:p>
            <a:r>
              <a:rPr lang="en-US" dirty="0"/>
              <a:t>Prepare the controller for the installation of the encoder and power pigtails.</a:t>
            </a:r>
          </a:p>
          <a:p>
            <a:r>
              <a:rPr lang="en-US" dirty="0"/>
              <a:t>Remove the M4 screws and remove the cover plate.</a:t>
            </a:r>
          </a:p>
          <a:p>
            <a:r>
              <a:rPr lang="en-US" dirty="0"/>
              <a:t>Save the screws to remount the cable entry panel.</a:t>
            </a:r>
          </a:p>
        </p:txBody>
      </p:sp>
    </p:spTree>
    <p:extLst>
      <p:ext uri="{BB962C8B-B14F-4D97-AF65-F5344CB8AC3E}">
        <p14:creationId xmlns:p14="http://schemas.microsoft.com/office/powerpoint/2010/main" val="2239757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3CB348-AD12-49BC-94DF-E4D14DCA369F}"/>
              </a:ext>
            </a:extLst>
          </p:cNvPr>
          <p:cNvSpPr/>
          <p:nvPr/>
        </p:nvSpPr>
        <p:spPr>
          <a:xfrm>
            <a:off x="1161288" y="144901"/>
            <a:ext cx="3390672" cy="369332"/>
          </a:xfrm>
          <a:prstGeom prst="rect">
            <a:avLst/>
          </a:prstGeom>
        </p:spPr>
        <p:txBody>
          <a:bodyPr wrap="none">
            <a:spAutoFit/>
          </a:bodyPr>
          <a:lstStyle/>
          <a:p>
            <a:r>
              <a:rPr lang="en-US" dirty="0"/>
              <a:t>Preparing the cable entry panel</a:t>
            </a:r>
          </a:p>
        </p:txBody>
      </p:sp>
      <p:sp>
        <p:nvSpPr>
          <p:cNvPr id="4" name="Rectangle 3">
            <a:extLst>
              <a:ext uri="{FF2B5EF4-FFF2-40B4-BE49-F238E27FC236}">
                <a16:creationId xmlns:a16="http://schemas.microsoft.com/office/drawing/2014/main" id="{4AB79D72-DDD2-4354-9B94-1165E8E9FC14}"/>
              </a:ext>
            </a:extLst>
          </p:cNvPr>
          <p:cNvSpPr/>
          <p:nvPr/>
        </p:nvSpPr>
        <p:spPr>
          <a:xfrm>
            <a:off x="1046988" y="865162"/>
            <a:ext cx="3694176" cy="577081"/>
          </a:xfrm>
          <a:prstGeom prst="rect">
            <a:avLst/>
          </a:prstGeom>
        </p:spPr>
        <p:txBody>
          <a:bodyPr wrap="square">
            <a:spAutoFit/>
          </a:bodyPr>
          <a:lstStyle/>
          <a:p>
            <a:r>
              <a:rPr lang="en-US" sz="1050" dirty="0"/>
              <a:t>*note *  The parts that are shown here are for this particular external axis kit, other kit parts will not be exact part numbers but resemble the example</a:t>
            </a:r>
          </a:p>
        </p:txBody>
      </p:sp>
      <p:sp>
        <p:nvSpPr>
          <p:cNvPr id="11" name="Rectangle 10">
            <a:extLst>
              <a:ext uri="{FF2B5EF4-FFF2-40B4-BE49-F238E27FC236}">
                <a16:creationId xmlns:a16="http://schemas.microsoft.com/office/drawing/2014/main" id="{491A257A-7233-4EB0-AC62-70FC036EA182}"/>
              </a:ext>
            </a:extLst>
          </p:cNvPr>
          <p:cNvSpPr/>
          <p:nvPr/>
        </p:nvSpPr>
        <p:spPr>
          <a:xfrm>
            <a:off x="4741164" y="865162"/>
            <a:ext cx="3858768" cy="738664"/>
          </a:xfrm>
          <a:prstGeom prst="rect">
            <a:avLst/>
          </a:prstGeom>
        </p:spPr>
        <p:txBody>
          <a:bodyPr wrap="square">
            <a:spAutoFit/>
          </a:bodyPr>
          <a:lstStyle/>
          <a:p>
            <a:r>
              <a:rPr lang="en-US" sz="1050" dirty="0"/>
              <a:t>Feed the cables through the appropriate openings of the panel.  Using 8, M4x12 PPH screws (137146-4), attach the bulkheads of the cable </a:t>
            </a:r>
            <a:r>
              <a:rPr lang="en-US" sz="1050" dirty="0" err="1"/>
              <a:t>assy</a:t>
            </a:r>
            <a:r>
              <a:rPr lang="en-US" sz="1050" dirty="0"/>
              <a:t> to the cable entry panel.  Make sure the orientation of the bulkheads matches the print.</a:t>
            </a:r>
          </a:p>
        </p:txBody>
      </p:sp>
      <p:pic>
        <p:nvPicPr>
          <p:cNvPr id="13" name="Picture 12">
            <a:extLst>
              <a:ext uri="{FF2B5EF4-FFF2-40B4-BE49-F238E27FC236}">
                <a16:creationId xmlns:a16="http://schemas.microsoft.com/office/drawing/2014/main" id="{35D29540-9B0B-4C66-AAD3-D45529B71CC0}"/>
              </a:ext>
            </a:extLst>
          </p:cNvPr>
          <p:cNvPicPr>
            <a:picLocks noChangeAspect="1"/>
          </p:cNvPicPr>
          <p:nvPr/>
        </p:nvPicPr>
        <p:blipFill>
          <a:blip r:embed="rId2"/>
          <a:stretch>
            <a:fillRect/>
          </a:stretch>
        </p:blipFill>
        <p:spPr>
          <a:xfrm rot="10800000">
            <a:off x="1046988" y="2711196"/>
            <a:ext cx="2566416" cy="1924812"/>
          </a:xfrm>
          <a:prstGeom prst="rect">
            <a:avLst/>
          </a:prstGeom>
        </p:spPr>
      </p:pic>
      <p:pic>
        <p:nvPicPr>
          <p:cNvPr id="15" name="Picture 14">
            <a:extLst>
              <a:ext uri="{FF2B5EF4-FFF2-40B4-BE49-F238E27FC236}">
                <a16:creationId xmlns:a16="http://schemas.microsoft.com/office/drawing/2014/main" id="{C355C154-CF44-4A90-B451-46F0017F502B}"/>
              </a:ext>
            </a:extLst>
          </p:cNvPr>
          <p:cNvPicPr>
            <a:picLocks noChangeAspect="1"/>
          </p:cNvPicPr>
          <p:nvPr/>
        </p:nvPicPr>
        <p:blipFill>
          <a:blip r:embed="rId3"/>
          <a:stretch>
            <a:fillRect/>
          </a:stretch>
        </p:blipFill>
        <p:spPr>
          <a:xfrm rot="10800000">
            <a:off x="3700272" y="2711196"/>
            <a:ext cx="2572512" cy="1929384"/>
          </a:xfrm>
          <a:prstGeom prst="rect">
            <a:avLst/>
          </a:prstGeom>
        </p:spPr>
      </p:pic>
      <p:pic>
        <p:nvPicPr>
          <p:cNvPr id="17" name="Picture 16">
            <a:extLst>
              <a:ext uri="{FF2B5EF4-FFF2-40B4-BE49-F238E27FC236}">
                <a16:creationId xmlns:a16="http://schemas.microsoft.com/office/drawing/2014/main" id="{73D5B792-F1E8-4FA3-A6F2-CE2026BA9B51}"/>
              </a:ext>
            </a:extLst>
          </p:cNvPr>
          <p:cNvPicPr>
            <a:picLocks noChangeAspect="1"/>
          </p:cNvPicPr>
          <p:nvPr/>
        </p:nvPicPr>
        <p:blipFill>
          <a:blip r:embed="rId4"/>
          <a:stretch>
            <a:fillRect/>
          </a:stretch>
        </p:blipFill>
        <p:spPr>
          <a:xfrm>
            <a:off x="6359651" y="2706624"/>
            <a:ext cx="2572512" cy="1929384"/>
          </a:xfrm>
          <a:prstGeom prst="rect">
            <a:avLst/>
          </a:prstGeom>
        </p:spPr>
      </p:pic>
    </p:spTree>
    <p:extLst>
      <p:ext uri="{BB962C8B-B14F-4D97-AF65-F5344CB8AC3E}">
        <p14:creationId xmlns:p14="http://schemas.microsoft.com/office/powerpoint/2010/main" val="1858424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3CB348-AD12-49BC-94DF-E4D14DCA369F}"/>
              </a:ext>
            </a:extLst>
          </p:cNvPr>
          <p:cNvSpPr/>
          <p:nvPr/>
        </p:nvSpPr>
        <p:spPr>
          <a:xfrm>
            <a:off x="1161288" y="144901"/>
            <a:ext cx="2723823" cy="369332"/>
          </a:xfrm>
          <a:prstGeom prst="rect">
            <a:avLst/>
          </a:prstGeom>
        </p:spPr>
        <p:txBody>
          <a:bodyPr wrap="none">
            <a:spAutoFit/>
          </a:bodyPr>
          <a:lstStyle/>
          <a:p>
            <a:r>
              <a:rPr lang="en-US"/>
              <a:t>Installing the cable panel</a:t>
            </a:r>
            <a:endParaRPr lang="en-US" dirty="0"/>
          </a:p>
        </p:txBody>
      </p:sp>
      <p:sp>
        <p:nvSpPr>
          <p:cNvPr id="2" name="Rectangle 1">
            <a:extLst>
              <a:ext uri="{FF2B5EF4-FFF2-40B4-BE49-F238E27FC236}">
                <a16:creationId xmlns:a16="http://schemas.microsoft.com/office/drawing/2014/main" id="{4E84B152-CF0E-4014-96FA-FFE10F61FD77}"/>
              </a:ext>
            </a:extLst>
          </p:cNvPr>
          <p:cNvSpPr/>
          <p:nvPr/>
        </p:nvSpPr>
        <p:spPr>
          <a:xfrm>
            <a:off x="1389888" y="1206169"/>
            <a:ext cx="2615184" cy="923330"/>
          </a:xfrm>
          <a:prstGeom prst="rect">
            <a:avLst/>
          </a:prstGeom>
        </p:spPr>
        <p:txBody>
          <a:bodyPr wrap="square">
            <a:spAutoFit/>
          </a:bodyPr>
          <a:lstStyle/>
          <a:p>
            <a:r>
              <a:rPr lang="en-US" dirty="0"/>
              <a:t>Feed the cable ends through the opening in the DX200 controller</a:t>
            </a:r>
          </a:p>
        </p:txBody>
      </p:sp>
      <p:pic>
        <p:nvPicPr>
          <p:cNvPr id="8" name="Picture 7">
            <a:extLst>
              <a:ext uri="{FF2B5EF4-FFF2-40B4-BE49-F238E27FC236}">
                <a16:creationId xmlns:a16="http://schemas.microsoft.com/office/drawing/2014/main" id="{69B6E697-A00D-4ACD-8B27-5FAA0A4539B7}"/>
              </a:ext>
            </a:extLst>
          </p:cNvPr>
          <p:cNvPicPr>
            <a:picLocks noChangeAspect="1"/>
          </p:cNvPicPr>
          <p:nvPr/>
        </p:nvPicPr>
        <p:blipFill>
          <a:blip r:embed="rId2"/>
          <a:stretch>
            <a:fillRect/>
          </a:stretch>
        </p:blipFill>
        <p:spPr>
          <a:xfrm rot="5400000">
            <a:off x="4366925" y="1676990"/>
            <a:ext cx="3766567" cy="2824925"/>
          </a:xfrm>
          <a:prstGeom prst="rect">
            <a:avLst/>
          </a:prstGeom>
        </p:spPr>
      </p:pic>
    </p:spTree>
    <p:extLst>
      <p:ext uri="{BB962C8B-B14F-4D97-AF65-F5344CB8AC3E}">
        <p14:creationId xmlns:p14="http://schemas.microsoft.com/office/powerpoint/2010/main" val="377050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163A83-8EC3-4D6C-A8DE-550C36D37FB3}"/>
              </a:ext>
            </a:extLst>
          </p:cNvPr>
          <p:cNvSpPr/>
          <p:nvPr/>
        </p:nvSpPr>
        <p:spPr>
          <a:xfrm>
            <a:off x="1154585" y="178376"/>
            <a:ext cx="2646878" cy="369332"/>
          </a:xfrm>
          <a:prstGeom prst="rect">
            <a:avLst/>
          </a:prstGeom>
        </p:spPr>
        <p:txBody>
          <a:bodyPr wrap="none">
            <a:spAutoFit/>
          </a:bodyPr>
          <a:lstStyle/>
          <a:p>
            <a:r>
              <a:rPr lang="en-US" dirty="0"/>
              <a:t>Ground wire attachment</a:t>
            </a:r>
          </a:p>
        </p:txBody>
      </p:sp>
      <p:sp>
        <p:nvSpPr>
          <p:cNvPr id="4" name="Rectangle 3">
            <a:extLst>
              <a:ext uri="{FF2B5EF4-FFF2-40B4-BE49-F238E27FC236}">
                <a16:creationId xmlns:a16="http://schemas.microsoft.com/office/drawing/2014/main" id="{69F60D88-F72E-40C8-90C3-30F4C7217CF8}"/>
              </a:ext>
            </a:extLst>
          </p:cNvPr>
          <p:cNvSpPr/>
          <p:nvPr/>
        </p:nvSpPr>
        <p:spPr>
          <a:xfrm>
            <a:off x="1417320" y="994285"/>
            <a:ext cx="2944368" cy="2462213"/>
          </a:xfrm>
          <a:prstGeom prst="rect">
            <a:avLst/>
          </a:prstGeom>
        </p:spPr>
        <p:txBody>
          <a:bodyPr wrap="square">
            <a:spAutoFit/>
          </a:bodyPr>
          <a:lstStyle/>
          <a:p>
            <a:r>
              <a:rPr lang="en-US" sz="1400" dirty="0"/>
              <a:t>Before securing the cable entry panel, connect the ground wires from the encoder cable assembly and the power cable assembly to the ground plate located in the back of the controller</a:t>
            </a:r>
          </a:p>
          <a:p>
            <a:endParaRPr lang="en-US" sz="1400" dirty="0"/>
          </a:p>
          <a:p>
            <a:r>
              <a:rPr lang="en-US" sz="1400" dirty="0"/>
              <a:t>Also, connect 168718-1, 14 </a:t>
            </a:r>
            <a:r>
              <a:rPr lang="en-US" sz="1400" dirty="0" err="1"/>
              <a:t>awg</a:t>
            </a:r>
            <a:r>
              <a:rPr lang="en-US" sz="1400" dirty="0"/>
              <a:t> ground jumper from the ground post on the cable entry plate to the ground plate of the controller.</a:t>
            </a:r>
          </a:p>
        </p:txBody>
      </p:sp>
      <p:pic>
        <p:nvPicPr>
          <p:cNvPr id="9" name="Picture Placeholder 11">
            <a:extLst>
              <a:ext uri="{FF2B5EF4-FFF2-40B4-BE49-F238E27FC236}">
                <a16:creationId xmlns:a16="http://schemas.microsoft.com/office/drawing/2014/main" id="{52FCF17E-6E73-421F-AF97-9252F700FE33}"/>
              </a:ext>
            </a:extLst>
          </p:cNvPr>
          <p:cNvPicPr>
            <a:picLocks noChangeAspect="1"/>
          </p:cNvPicPr>
          <p:nvPr/>
        </p:nvPicPr>
        <p:blipFill>
          <a:blip r:embed="rId2" cstate="print">
            <a:extLst>
              <a:ext uri="{28A0092B-C50C-407E-A947-70E740481C1C}">
                <a14:useLocalDpi xmlns:a14="http://schemas.microsoft.com/office/drawing/2010/main" val="0"/>
              </a:ext>
            </a:extLst>
          </a:blip>
          <a:srcRect t="14583" b="14583"/>
          <a:stretch>
            <a:fillRect/>
          </a:stretch>
        </p:blipFill>
        <p:spPr>
          <a:xfrm>
            <a:off x="5098635" y="3484986"/>
            <a:ext cx="2895600" cy="1537779"/>
          </a:xfrm>
          <a:prstGeom prst="rect">
            <a:avLst/>
          </a:prstGeom>
        </p:spPr>
      </p:pic>
      <p:pic>
        <p:nvPicPr>
          <p:cNvPr id="11" name="Picture 10">
            <a:extLst>
              <a:ext uri="{FF2B5EF4-FFF2-40B4-BE49-F238E27FC236}">
                <a16:creationId xmlns:a16="http://schemas.microsoft.com/office/drawing/2014/main" id="{5069664A-6312-4102-B79B-3594EEE76039}"/>
              </a:ext>
            </a:extLst>
          </p:cNvPr>
          <p:cNvPicPr>
            <a:picLocks noChangeAspect="1"/>
          </p:cNvPicPr>
          <p:nvPr/>
        </p:nvPicPr>
        <p:blipFill>
          <a:blip r:embed="rId3"/>
          <a:stretch>
            <a:fillRect/>
          </a:stretch>
        </p:blipFill>
        <p:spPr>
          <a:xfrm rot="5400000">
            <a:off x="4169755" y="1071480"/>
            <a:ext cx="2648152" cy="1986114"/>
          </a:xfrm>
          <a:prstGeom prst="rect">
            <a:avLst/>
          </a:prstGeom>
        </p:spPr>
      </p:pic>
      <p:pic>
        <p:nvPicPr>
          <p:cNvPr id="13" name="Picture 12">
            <a:extLst>
              <a:ext uri="{FF2B5EF4-FFF2-40B4-BE49-F238E27FC236}">
                <a16:creationId xmlns:a16="http://schemas.microsoft.com/office/drawing/2014/main" id="{6866DC0D-6B47-4DF3-885C-70305DA2369F}"/>
              </a:ext>
            </a:extLst>
          </p:cNvPr>
          <p:cNvPicPr>
            <a:picLocks noChangeAspect="1"/>
          </p:cNvPicPr>
          <p:nvPr/>
        </p:nvPicPr>
        <p:blipFill>
          <a:blip r:embed="rId4"/>
          <a:stretch>
            <a:fillRect/>
          </a:stretch>
        </p:blipFill>
        <p:spPr>
          <a:xfrm rot="5400000">
            <a:off x="6215416" y="1071479"/>
            <a:ext cx="2648151" cy="1986113"/>
          </a:xfrm>
          <a:prstGeom prst="rect">
            <a:avLst/>
          </a:prstGeom>
        </p:spPr>
      </p:pic>
    </p:spTree>
    <p:extLst>
      <p:ext uri="{BB962C8B-B14F-4D97-AF65-F5344CB8AC3E}">
        <p14:creationId xmlns:p14="http://schemas.microsoft.com/office/powerpoint/2010/main" val="3215285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4B7ACBB-FC24-48D5-94CB-F565310CBC36}"/>
              </a:ext>
            </a:extLst>
          </p:cNvPr>
          <p:cNvSpPr/>
          <p:nvPr/>
        </p:nvSpPr>
        <p:spPr>
          <a:xfrm>
            <a:off x="1417320" y="127962"/>
            <a:ext cx="2377574" cy="369332"/>
          </a:xfrm>
          <a:prstGeom prst="rect">
            <a:avLst/>
          </a:prstGeom>
        </p:spPr>
        <p:txBody>
          <a:bodyPr wrap="none">
            <a:spAutoFit/>
          </a:bodyPr>
          <a:lstStyle/>
          <a:p>
            <a:r>
              <a:rPr lang="en-US" dirty="0"/>
              <a:t>Amplifier connections</a:t>
            </a:r>
          </a:p>
        </p:txBody>
      </p:sp>
      <p:pic>
        <p:nvPicPr>
          <p:cNvPr id="8" name="Picture 7">
            <a:extLst>
              <a:ext uri="{FF2B5EF4-FFF2-40B4-BE49-F238E27FC236}">
                <a16:creationId xmlns:a16="http://schemas.microsoft.com/office/drawing/2014/main" id="{ADD7E432-C80A-4606-A74C-32DDA1730EC4}"/>
              </a:ext>
            </a:extLst>
          </p:cNvPr>
          <p:cNvPicPr>
            <a:picLocks noChangeAspect="1"/>
          </p:cNvPicPr>
          <p:nvPr/>
        </p:nvPicPr>
        <p:blipFill>
          <a:blip r:embed="rId2"/>
          <a:stretch>
            <a:fillRect/>
          </a:stretch>
        </p:blipFill>
        <p:spPr>
          <a:xfrm>
            <a:off x="3244976" y="1954528"/>
            <a:ext cx="2992375" cy="2244281"/>
          </a:xfrm>
          <a:prstGeom prst="rect">
            <a:avLst/>
          </a:prstGeom>
        </p:spPr>
      </p:pic>
      <p:pic>
        <p:nvPicPr>
          <p:cNvPr id="12" name="Picture 11">
            <a:extLst>
              <a:ext uri="{FF2B5EF4-FFF2-40B4-BE49-F238E27FC236}">
                <a16:creationId xmlns:a16="http://schemas.microsoft.com/office/drawing/2014/main" id="{929C43CF-1BA2-4F50-94FF-773E2E089F3B}"/>
              </a:ext>
            </a:extLst>
          </p:cNvPr>
          <p:cNvPicPr>
            <a:picLocks noChangeAspect="1"/>
          </p:cNvPicPr>
          <p:nvPr/>
        </p:nvPicPr>
        <p:blipFill>
          <a:blip r:embed="rId3"/>
          <a:stretch>
            <a:fillRect/>
          </a:stretch>
        </p:blipFill>
        <p:spPr>
          <a:xfrm>
            <a:off x="6416039" y="3593019"/>
            <a:ext cx="1859280" cy="1394460"/>
          </a:xfrm>
          <a:prstGeom prst="rect">
            <a:avLst/>
          </a:prstGeom>
        </p:spPr>
      </p:pic>
      <p:pic>
        <p:nvPicPr>
          <p:cNvPr id="15" name="Picture 14">
            <a:extLst>
              <a:ext uri="{FF2B5EF4-FFF2-40B4-BE49-F238E27FC236}">
                <a16:creationId xmlns:a16="http://schemas.microsoft.com/office/drawing/2014/main" id="{4ABDE656-C0FD-4C2F-9522-6616553AD985}"/>
              </a:ext>
            </a:extLst>
          </p:cNvPr>
          <p:cNvPicPr>
            <a:picLocks noChangeAspect="1"/>
          </p:cNvPicPr>
          <p:nvPr/>
        </p:nvPicPr>
        <p:blipFill>
          <a:blip r:embed="rId4"/>
          <a:stretch>
            <a:fillRect/>
          </a:stretch>
        </p:blipFill>
        <p:spPr>
          <a:xfrm>
            <a:off x="6416039" y="790875"/>
            <a:ext cx="1855468" cy="1391601"/>
          </a:xfrm>
          <a:prstGeom prst="rect">
            <a:avLst/>
          </a:prstGeom>
        </p:spPr>
      </p:pic>
      <p:pic>
        <p:nvPicPr>
          <p:cNvPr id="17" name="Picture 16">
            <a:extLst>
              <a:ext uri="{FF2B5EF4-FFF2-40B4-BE49-F238E27FC236}">
                <a16:creationId xmlns:a16="http://schemas.microsoft.com/office/drawing/2014/main" id="{9DBD4B91-BFBB-4516-A80F-F688A3DE3ABF}"/>
              </a:ext>
            </a:extLst>
          </p:cNvPr>
          <p:cNvPicPr>
            <a:picLocks noChangeAspect="1"/>
          </p:cNvPicPr>
          <p:nvPr/>
        </p:nvPicPr>
        <p:blipFill>
          <a:blip r:embed="rId5"/>
          <a:stretch>
            <a:fillRect/>
          </a:stretch>
        </p:blipFill>
        <p:spPr>
          <a:xfrm>
            <a:off x="1210820" y="3595878"/>
            <a:ext cx="1855468" cy="1391601"/>
          </a:xfrm>
          <a:prstGeom prst="rect">
            <a:avLst/>
          </a:prstGeom>
        </p:spPr>
      </p:pic>
      <p:pic>
        <p:nvPicPr>
          <p:cNvPr id="18" name="Picture 17">
            <a:extLst>
              <a:ext uri="{FF2B5EF4-FFF2-40B4-BE49-F238E27FC236}">
                <a16:creationId xmlns:a16="http://schemas.microsoft.com/office/drawing/2014/main" id="{0C75F761-9CB3-4859-A46E-BEF1962F2E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161288" y="790875"/>
            <a:ext cx="1905000" cy="1428750"/>
          </a:xfrm>
          <a:prstGeom prst="rect">
            <a:avLst/>
          </a:prstGeom>
        </p:spPr>
      </p:pic>
      <p:cxnSp>
        <p:nvCxnSpPr>
          <p:cNvPr id="22" name="Straight Arrow Connector 21">
            <a:extLst>
              <a:ext uri="{FF2B5EF4-FFF2-40B4-BE49-F238E27FC236}">
                <a16:creationId xmlns:a16="http://schemas.microsoft.com/office/drawing/2014/main" id="{0847DCFD-7757-4095-B8BC-4FF2D8B1C7BC}"/>
              </a:ext>
            </a:extLst>
          </p:cNvPr>
          <p:cNvCxnSpPr>
            <a:stCxn id="17" idx="0"/>
          </p:cNvCxnSpPr>
          <p:nvPr/>
        </p:nvCxnSpPr>
        <p:spPr>
          <a:xfrm flipV="1">
            <a:off x="2138554" y="3282696"/>
            <a:ext cx="1656340" cy="3131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B6629E3-6C9D-4E65-AD4E-F1498AAF0100}"/>
              </a:ext>
            </a:extLst>
          </p:cNvPr>
          <p:cNvCxnSpPr>
            <a:stCxn id="18" idx="1"/>
          </p:cNvCxnSpPr>
          <p:nvPr/>
        </p:nvCxnSpPr>
        <p:spPr>
          <a:xfrm>
            <a:off x="3066288" y="1505250"/>
            <a:ext cx="1107788" cy="13111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0D6ADAD-A1DB-4313-9AC2-C7E6961479E2}"/>
              </a:ext>
            </a:extLst>
          </p:cNvPr>
          <p:cNvCxnSpPr>
            <a:stCxn id="15" idx="1"/>
          </p:cNvCxnSpPr>
          <p:nvPr/>
        </p:nvCxnSpPr>
        <p:spPr>
          <a:xfrm flipH="1">
            <a:off x="5202936" y="1486676"/>
            <a:ext cx="1213103" cy="132967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7ACB875-4044-4E5E-B94A-7460558EDB49}"/>
              </a:ext>
            </a:extLst>
          </p:cNvPr>
          <p:cNvCxnSpPr>
            <a:stCxn id="12" idx="0"/>
          </p:cNvCxnSpPr>
          <p:nvPr/>
        </p:nvCxnSpPr>
        <p:spPr>
          <a:xfrm flipH="1" flipV="1">
            <a:off x="5650992" y="3282696"/>
            <a:ext cx="1694687" cy="31032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631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56D6DC-7C3B-4904-AC15-EE787310A062}"/>
              </a:ext>
            </a:extLst>
          </p:cNvPr>
          <p:cNvSpPr/>
          <p:nvPr/>
        </p:nvSpPr>
        <p:spPr>
          <a:xfrm>
            <a:off x="1161287" y="163482"/>
            <a:ext cx="5459810" cy="369332"/>
          </a:xfrm>
          <a:prstGeom prst="rect">
            <a:avLst/>
          </a:prstGeom>
        </p:spPr>
        <p:txBody>
          <a:bodyPr wrap="square">
            <a:spAutoFit/>
          </a:bodyPr>
          <a:lstStyle/>
          <a:p>
            <a:r>
              <a:rPr lang="en-US" dirty="0"/>
              <a:t>Connection of Amplifier interface cable, 168398-()</a:t>
            </a:r>
          </a:p>
        </p:txBody>
      </p:sp>
      <p:sp>
        <p:nvSpPr>
          <p:cNvPr id="4" name="Rectangle 3">
            <a:extLst>
              <a:ext uri="{FF2B5EF4-FFF2-40B4-BE49-F238E27FC236}">
                <a16:creationId xmlns:a16="http://schemas.microsoft.com/office/drawing/2014/main" id="{883B6528-BB1C-44F4-9670-FC258FB5E9A1}"/>
              </a:ext>
            </a:extLst>
          </p:cNvPr>
          <p:cNvSpPr/>
          <p:nvPr/>
        </p:nvSpPr>
        <p:spPr>
          <a:xfrm>
            <a:off x="1161287" y="1087297"/>
            <a:ext cx="4572000" cy="646331"/>
          </a:xfrm>
          <a:prstGeom prst="rect">
            <a:avLst/>
          </a:prstGeom>
        </p:spPr>
        <p:txBody>
          <a:bodyPr>
            <a:spAutoFit/>
          </a:bodyPr>
          <a:lstStyle/>
          <a:p>
            <a:r>
              <a:rPr lang="en-US" dirty="0"/>
              <a:t>Connect amplifier interface cable to the CN581 of the amplifier.</a:t>
            </a:r>
          </a:p>
        </p:txBody>
      </p:sp>
      <p:pic>
        <p:nvPicPr>
          <p:cNvPr id="9" name="Picture 8">
            <a:extLst>
              <a:ext uri="{FF2B5EF4-FFF2-40B4-BE49-F238E27FC236}">
                <a16:creationId xmlns:a16="http://schemas.microsoft.com/office/drawing/2014/main" id="{A792E18D-74DB-4CDA-8FAC-DC9C703EF0F5}"/>
              </a:ext>
            </a:extLst>
          </p:cNvPr>
          <p:cNvPicPr>
            <a:picLocks noChangeAspect="1"/>
          </p:cNvPicPr>
          <p:nvPr/>
        </p:nvPicPr>
        <p:blipFill>
          <a:blip r:embed="rId2"/>
          <a:stretch>
            <a:fillRect/>
          </a:stretch>
        </p:blipFill>
        <p:spPr>
          <a:xfrm rot="5400000">
            <a:off x="5147213" y="1491062"/>
            <a:ext cx="3230119" cy="2422589"/>
          </a:xfrm>
          <a:prstGeom prst="rect">
            <a:avLst/>
          </a:prstGeom>
        </p:spPr>
      </p:pic>
    </p:spTree>
    <p:extLst>
      <p:ext uri="{BB962C8B-B14F-4D97-AF65-F5344CB8AC3E}">
        <p14:creationId xmlns:p14="http://schemas.microsoft.com/office/powerpoint/2010/main" val="337915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C4C472-7709-466E-8280-123AC3AF66A0}"/>
              </a:ext>
            </a:extLst>
          </p:cNvPr>
          <p:cNvSpPr txBox="1"/>
          <p:nvPr/>
        </p:nvSpPr>
        <p:spPr>
          <a:xfrm>
            <a:off x="0" y="3591235"/>
            <a:ext cx="9144000" cy="1046440"/>
          </a:xfrm>
          <a:prstGeom prst="rect">
            <a:avLst/>
          </a:prstGeom>
          <a:noFill/>
        </p:spPr>
        <p:txBody>
          <a:bodyPr wrap="square" rtlCol="0">
            <a:spAutoFit/>
          </a:bodyPr>
          <a:lstStyle/>
          <a:p>
            <a:pPr algn="ctr"/>
            <a:r>
              <a:rPr lang="en-US" sz="3600" dirty="0">
                <a:solidFill>
                  <a:schemeClr val="bg1"/>
                </a:solidFill>
              </a:rPr>
              <a:t>External Axis Installation and Set-up</a:t>
            </a:r>
          </a:p>
          <a:p>
            <a:pPr algn="ctr">
              <a:spcBef>
                <a:spcPts val="600"/>
              </a:spcBef>
            </a:pPr>
            <a:r>
              <a:rPr lang="en-US" sz="2100" dirty="0">
                <a:solidFill>
                  <a:schemeClr val="bg1"/>
                </a:solidFill>
              </a:rPr>
              <a:t>Presenter: Rick Vaught</a:t>
            </a:r>
          </a:p>
        </p:txBody>
      </p:sp>
    </p:spTree>
    <p:extLst>
      <p:ext uri="{BB962C8B-B14F-4D97-AF65-F5344CB8AC3E}">
        <p14:creationId xmlns:p14="http://schemas.microsoft.com/office/powerpoint/2010/main" val="3399917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56D6DC-7C3B-4904-AC15-EE787310A062}"/>
              </a:ext>
            </a:extLst>
          </p:cNvPr>
          <p:cNvSpPr/>
          <p:nvPr/>
        </p:nvSpPr>
        <p:spPr>
          <a:xfrm>
            <a:off x="1161287" y="163482"/>
            <a:ext cx="5459810" cy="369332"/>
          </a:xfrm>
          <a:prstGeom prst="rect">
            <a:avLst/>
          </a:prstGeom>
        </p:spPr>
        <p:txBody>
          <a:bodyPr wrap="square">
            <a:spAutoFit/>
          </a:bodyPr>
          <a:lstStyle/>
          <a:p>
            <a:r>
              <a:rPr lang="en-US" dirty="0"/>
              <a:t>Connection of Amplifier interface cable, 168398-()</a:t>
            </a:r>
          </a:p>
        </p:txBody>
      </p:sp>
      <p:sp>
        <p:nvSpPr>
          <p:cNvPr id="2" name="Rectangle 1">
            <a:extLst>
              <a:ext uri="{FF2B5EF4-FFF2-40B4-BE49-F238E27FC236}">
                <a16:creationId xmlns:a16="http://schemas.microsoft.com/office/drawing/2014/main" id="{AC49AB16-F8A1-46FB-AE75-161F15D02BDB}"/>
              </a:ext>
            </a:extLst>
          </p:cNvPr>
          <p:cNvSpPr/>
          <p:nvPr/>
        </p:nvSpPr>
        <p:spPr>
          <a:xfrm>
            <a:off x="1069848" y="1087297"/>
            <a:ext cx="4572000" cy="1200329"/>
          </a:xfrm>
          <a:prstGeom prst="rect">
            <a:avLst/>
          </a:prstGeom>
        </p:spPr>
        <p:txBody>
          <a:bodyPr>
            <a:spAutoFit/>
          </a:bodyPr>
          <a:lstStyle/>
          <a:p>
            <a:r>
              <a:rPr lang="en-US" dirty="0"/>
              <a:t>After connecting the cables to the amplifier, route the cables through the right side of the chassis of the amplifier module.  And let hang free at this point.</a:t>
            </a:r>
          </a:p>
        </p:txBody>
      </p:sp>
      <p:pic>
        <p:nvPicPr>
          <p:cNvPr id="8" name="Picture 7">
            <a:extLst>
              <a:ext uri="{FF2B5EF4-FFF2-40B4-BE49-F238E27FC236}">
                <a16:creationId xmlns:a16="http://schemas.microsoft.com/office/drawing/2014/main" id="{9A118F96-6094-4D16-812B-EAF4595CB2E5}"/>
              </a:ext>
            </a:extLst>
          </p:cNvPr>
          <p:cNvPicPr>
            <a:picLocks noChangeAspect="1"/>
          </p:cNvPicPr>
          <p:nvPr/>
        </p:nvPicPr>
        <p:blipFill>
          <a:blip r:embed="rId2"/>
          <a:stretch>
            <a:fillRect/>
          </a:stretch>
        </p:blipFill>
        <p:spPr>
          <a:xfrm rot="5400000">
            <a:off x="5103576" y="1625569"/>
            <a:ext cx="4306172" cy="3229629"/>
          </a:xfrm>
          <a:prstGeom prst="rect">
            <a:avLst/>
          </a:prstGeom>
        </p:spPr>
      </p:pic>
    </p:spTree>
    <p:extLst>
      <p:ext uri="{BB962C8B-B14F-4D97-AF65-F5344CB8AC3E}">
        <p14:creationId xmlns:p14="http://schemas.microsoft.com/office/powerpoint/2010/main" val="3648243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18A0756-78F5-4752-BB9E-F2A6ED316B1D}"/>
              </a:ext>
            </a:extLst>
          </p:cNvPr>
          <p:cNvSpPr/>
          <p:nvPr/>
        </p:nvSpPr>
        <p:spPr>
          <a:xfrm>
            <a:off x="1197864" y="44232"/>
            <a:ext cx="4572000" cy="646331"/>
          </a:xfrm>
          <a:prstGeom prst="rect">
            <a:avLst/>
          </a:prstGeom>
        </p:spPr>
        <p:txBody>
          <a:bodyPr>
            <a:spAutoFit/>
          </a:bodyPr>
          <a:lstStyle/>
          <a:p>
            <a:r>
              <a:rPr lang="en-US" dirty="0"/>
              <a:t>Connection of 168365, DC control power to Converter</a:t>
            </a:r>
          </a:p>
        </p:txBody>
      </p:sp>
      <p:sp>
        <p:nvSpPr>
          <p:cNvPr id="5" name="Rectangle 4">
            <a:extLst>
              <a:ext uri="{FF2B5EF4-FFF2-40B4-BE49-F238E27FC236}">
                <a16:creationId xmlns:a16="http://schemas.microsoft.com/office/drawing/2014/main" id="{F64A50F0-C127-476F-9BD2-EED42F2175D9}"/>
              </a:ext>
            </a:extLst>
          </p:cNvPr>
          <p:cNvSpPr/>
          <p:nvPr/>
        </p:nvSpPr>
        <p:spPr>
          <a:xfrm>
            <a:off x="1069847" y="1040819"/>
            <a:ext cx="4572000" cy="1200329"/>
          </a:xfrm>
          <a:prstGeom prst="rect">
            <a:avLst/>
          </a:prstGeom>
        </p:spPr>
        <p:txBody>
          <a:bodyPr>
            <a:spAutoFit/>
          </a:bodyPr>
          <a:lstStyle/>
          <a:p>
            <a:r>
              <a:rPr lang="en-US" dirty="0"/>
              <a:t>Remove dummy plug CN552B from the converter module in the DX200 and plug in the 6 pin connector, marked CV1-CN552B of the 165365-2 cable.</a:t>
            </a:r>
          </a:p>
        </p:txBody>
      </p:sp>
      <p:pic>
        <p:nvPicPr>
          <p:cNvPr id="9" name="Picture Placeholder 11">
            <a:extLst>
              <a:ext uri="{FF2B5EF4-FFF2-40B4-BE49-F238E27FC236}">
                <a16:creationId xmlns:a16="http://schemas.microsoft.com/office/drawing/2014/main" id="{C015E15D-1480-4FA5-B55D-08D4CE135CDF}"/>
              </a:ext>
            </a:extLst>
          </p:cNvPr>
          <p:cNvPicPr>
            <a:picLocks noChangeAspect="1"/>
          </p:cNvPicPr>
          <p:nvPr/>
        </p:nvPicPr>
        <p:blipFill>
          <a:blip r:embed="rId2" cstate="print">
            <a:extLst>
              <a:ext uri="{28A0092B-C50C-407E-A947-70E740481C1C}">
                <a14:useLocalDpi xmlns:a14="http://schemas.microsoft.com/office/drawing/2010/main" val="0"/>
              </a:ext>
            </a:extLst>
          </a:blip>
          <a:srcRect t="14583" b="14583"/>
          <a:stretch>
            <a:fillRect/>
          </a:stretch>
        </p:blipFill>
        <p:spPr>
          <a:xfrm>
            <a:off x="5791200" y="915183"/>
            <a:ext cx="2895600" cy="1537779"/>
          </a:xfrm>
          <a:prstGeom prst="rect">
            <a:avLst/>
          </a:prstGeom>
          <a:ln>
            <a:solidFill>
              <a:schemeClr val="tx1"/>
            </a:solidFill>
          </a:ln>
        </p:spPr>
      </p:pic>
      <p:pic>
        <p:nvPicPr>
          <p:cNvPr id="10" name="Picture Placeholder 15">
            <a:extLst>
              <a:ext uri="{FF2B5EF4-FFF2-40B4-BE49-F238E27FC236}">
                <a16:creationId xmlns:a16="http://schemas.microsoft.com/office/drawing/2014/main" id="{87DE7F16-9B1D-497F-87DB-C4360EBE7363}"/>
              </a:ext>
            </a:extLst>
          </p:cNvPr>
          <p:cNvPicPr>
            <a:picLocks noChangeAspect="1"/>
          </p:cNvPicPr>
          <p:nvPr/>
        </p:nvPicPr>
        <p:blipFill>
          <a:blip r:embed="rId3" cstate="print">
            <a:extLst>
              <a:ext uri="{28A0092B-C50C-407E-A947-70E740481C1C}">
                <a14:useLocalDpi xmlns:a14="http://schemas.microsoft.com/office/drawing/2010/main" val="0"/>
              </a:ext>
            </a:extLst>
          </a:blip>
          <a:srcRect t="14583" b="14583"/>
          <a:stretch>
            <a:fillRect/>
          </a:stretch>
        </p:blipFill>
        <p:spPr>
          <a:xfrm>
            <a:off x="5791200" y="3213375"/>
            <a:ext cx="2895600" cy="1537779"/>
          </a:xfrm>
          <a:prstGeom prst="rect">
            <a:avLst/>
          </a:prstGeom>
        </p:spPr>
      </p:pic>
    </p:spTree>
    <p:extLst>
      <p:ext uri="{BB962C8B-B14F-4D97-AF65-F5344CB8AC3E}">
        <p14:creationId xmlns:p14="http://schemas.microsoft.com/office/powerpoint/2010/main" val="1619882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473D352-F538-477D-BECD-50857336A4E0}"/>
              </a:ext>
            </a:extLst>
          </p:cNvPr>
          <p:cNvSpPr/>
          <p:nvPr/>
        </p:nvSpPr>
        <p:spPr>
          <a:xfrm>
            <a:off x="1219200" y="154770"/>
            <a:ext cx="5044440" cy="369332"/>
          </a:xfrm>
          <a:prstGeom prst="rect">
            <a:avLst/>
          </a:prstGeom>
        </p:spPr>
        <p:txBody>
          <a:bodyPr wrap="square">
            <a:spAutoFit/>
          </a:bodyPr>
          <a:lstStyle/>
          <a:p>
            <a:r>
              <a:rPr lang="en-US" dirty="0"/>
              <a:t>DC control power cable connection to amplifiers</a:t>
            </a:r>
          </a:p>
        </p:txBody>
      </p:sp>
      <p:sp>
        <p:nvSpPr>
          <p:cNvPr id="3" name="Rectangle 2">
            <a:extLst>
              <a:ext uri="{FF2B5EF4-FFF2-40B4-BE49-F238E27FC236}">
                <a16:creationId xmlns:a16="http://schemas.microsoft.com/office/drawing/2014/main" id="{A8BF4EFF-1C87-41EA-B8D9-F3C9BA4703E8}"/>
              </a:ext>
            </a:extLst>
          </p:cNvPr>
          <p:cNvSpPr/>
          <p:nvPr/>
        </p:nvSpPr>
        <p:spPr>
          <a:xfrm>
            <a:off x="1219200" y="913561"/>
            <a:ext cx="3297936" cy="923330"/>
          </a:xfrm>
          <a:prstGeom prst="rect">
            <a:avLst/>
          </a:prstGeom>
        </p:spPr>
        <p:txBody>
          <a:bodyPr wrap="square">
            <a:spAutoFit/>
          </a:bodyPr>
          <a:lstStyle/>
          <a:p>
            <a:r>
              <a:rPr lang="en-US" dirty="0"/>
              <a:t>Plug in connector “amp 7 CN582” to the CN582 connector on amp 7</a:t>
            </a:r>
          </a:p>
        </p:txBody>
      </p:sp>
      <p:pic>
        <p:nvPicPr>
          <p:cNvPr id="11" name="Picture 10">
            <a:extLst>
              <a:ext uri="{FF2B5EF4-FFF2-40B4-BE49-F238E27FC236}">
                <a16:creationId xmlns:a16="http://schemas.microsoft.com/office/drawing/2014/main" id="{FD835003-3CDA-4CD4-8A3C-1BC1A2A71062}"/>
              </a:ext>
            </a:extLst>
          </p:cNvPr>
          <p:cNvPicPr>
            <a:picLocks noChangeAspect="1"/>
          </p:cNvPicPr>
          <p:nvPr/>
        </p:nvPicPr>
        <p:blipFill>
          <a:blip r:embed="rId2"/>
          <a:stretch>
            <a:fillRect/>
          </a:stretch>
        </p:blipFill>
        <p:spPr>
          <a:xfrm rot="5400000">
            <a:off x="4305683" y="1403050"/>
            <a:ext cx="3915913" cy="2936935"/>
          </a:xfrm>
          <a:prstGeom prst="rect">
            <a:avLst/>
          </a:prstGeom>
        </p:spPr>
      </p:pic>
    </p:spTree>
    <p:extLst>
      <p:ext uri="{BB962C8B-B14F-4D97-AF65-F5344CB8AC3E}">
        <p14:creationId xmlns:p14="http://schemas.microsoft.com/office/powerpoint/2010/main" val="3359437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04CED0-6CF3-4C2F-85A5-43209A863380}"/>
              </a:ext>
            </a:extLst>
          </p:cNvPr>
          <p:cNvSpPr/>
          <p:nvPr/>
        </p:nvSpPr>
        <p:spPr>
          <a:xfrm>
            <a:off x="1219200" y="140014"/>
            <a:ext cx="3929281" cy="369332"/>
          </a:xfrm>
          <a:prstGeom prst="rect">
            <a:avLst/>
          </a:prstGeom>
        </p:spPr>
        <p:txBody>
          <a:bodyPr wrap="none">
            <a:spAutoFit/>
          </a:bodyPr>
          <a:lstStyle/>
          <a:p>
            <a:r>
              <a:rPr lang="en-US" dirty="0"/>
              <a:t>Installation of Converter power cable</a:t>
            </a:r>
          </a:p>
        </p:txBody>
      </p:sp>
      <p:sp>
        <p:nvSpPr>
          <p:cNvPr id="5" name="Rectangle 4">
            <a:extLst>
              <a:ext uri="{FF2B5EF4-FFF2-40B4-BE49-F238E27FC236}">
                <a16:creationId xmlns:a16="http://schemas.microsoft.com/office/drawing/2014/main" id="{A25FC818-BB01-4DBB-8B9A-E851C08980E8}"/>
              </a:ext>
            </a:extLst>
          </p:cNvPr>
          <p:cNvSpPr/>
          <p:nvPr/>
        </p:nvSpPr>
        <p:spPr>
          <a:xfrm>
            <a:off x="1219200" y="778822"/>
            <a:ext cx="2795016" cy="1200329"/>
          </a:xfrm>
          <a:prstGeom prst="rect">
            <a:avLst/>
          </a:prstGeom>
        </p:spPr>
        <p:txBody>
          <a:bodyPr wrap="square">
            <a:spAutoFit/>
          </a:bodyPr>
          <a:lstStyle/>
          <a:p>
            <a:r>
              <a:rPr lang="en-US" dirty="0"/>
              <a:t>Remove the dummy plug from the CN558 slot on the converter unit in the DX200.</a:t>
            </a:r>
          </a:p>
        </p:txBody>
      </p:sp>
      <p:pic>
        <p:nvPicPr>
          <p:cNvPr id="9" name="Picture Placeholder 13">
            <a:extLst>
              <a:ext uri="{FF2B5EF4-FFF2-40B4-BE49-F238E27FC236}">
                <a16:creationId xmlns:a16="http://schemas.microsoft.com/office/drawing/2014/main" id="{9D4176A3-8C8C-4009-8360-DBF7AD92534E}"/>
              </a:ext>
            </a:extLst>
          </p:cNvPr>
          <p:cNvPicPr>
            <a:picLocks noChangeAspect="1"/>
          </p:cNvPicPr>
          <p:nvPr/>
        </p:nvPicPr>
        <p:blipFill>
          <a:blip r:embed="rId2">
            <a:extLst>
              <a:ext uri="{28A0092B-C50C-407E-A947-70E740481C1C}">
                <a14:useLocalDpi xmlns:a14="http://schemas.microsoft.com/office/drawing/2010/main" val="0"/>
              </a:ext>
            </a:extLst>
          </a:blip>
          <a:srcRect t="30049" b="30049"/>
          <a:stretch>
            <a:fillRect/>
          </a:stretch>
        </p:blipFill>
        <p:spPr>
          <a:xfrm>
            <a:off x="4014216" y="778822"/>
            <a:ext cx="4601467" cy="2443722"/>
          </a:xfrm>
          <a:prstGeom prst="rect">
            <a:avLst/>
          </a:prstGeom>
        </p:spPr>
      </p:pic>
    </p:spTree>
    <p:extLst>
      <p:ext uri="{BB962C8B-B14F-4D97-AF65-F5344CB8AC3E}">
        <p14:creationId xmlns:p14="http://schemas.microsoft.com/office/powerpoint/2010/main" val="2464043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04CED0-6CF3-4C2F-85A5-43209A863380}"/>
              </a:ext>
            </a:extLst>
          </p:cNvPr>
          <p:cNvSpPr/>
          <p:nvPr/>
        </p:nvSpPr>
        <p:spPr>
          <a:xfrm>
            <a:off x="1219200" y="140014"/>
            <a:ext cx="3929281" cy="369332"/>
          </a:xfrm>
          <a:prstGeom prst="rect">
            <a:avLst/>
          </a:prstGeom>
        </p:spPr>
        <p:txBody>
          <a:bodyPr wrap="none">
            <a:spAutoFit/>
          </a:bodyPr>
          <a:lstStyle/>
          <a:p>
            <a:r>
              <a:rPr lang="en-US" dirty="0"/>
              <a:t>Installation of Converter power cable</a:t>
            </a:r>
          </a:p>
        </p:txBody>
      </p:sp>
      <p:sp>
        <p:nvSpPr>
          <p:cNvPr id="2" name="Rectangle 1">
            <a:extLst>
              <a:ext uri="{FF2B5EF4-FFF2-40B4-BE49-F238E27FC236}">
                <a16:creationId xmlns:a16="http://schemas.microsoft.com/office/drawing/2014/main" id="{8A052AFC-7F45-4CAB-A7DA-FCE1FA84771C}"/>
              </a:ext>
            </a:extLst>
          </p:cNvPr>
          <p:cNvSpPr/>
          <p:nvPr/>
        </p:nvSpPr>
        <p:spPr>
          <a:xfrm>
            <a:off x="1097280" y="904417"/>
            <a:ext cx="2679192" cy="1200329"/>
          </a:xfrm>
          <a:prstGeom prst="rect">
            <a:avLst/>
          </a:prstGeom>
        </p:spPr>
        <p:txBody>
          <a:bodyPr wrap="square">
            <a:spAutoFit/>
          </a:bodyPr>
          <a:lstStyle/>
          <a:p>
            <a:r>
              <a:rPr lang="en-US" dirty="0"/>
              <a:t>Plug the connector marked with the label “CN558” into the converter, port CN558.</a:t>
            </a:r>
          </a:p>
        </p:txBody>
      </p:sp>
      <p:pic>
        <p:nvPicPr>
          <p:cNvPr id="8" name="Picture Placeholder 13">
            <a:extLst>
              <a:ext uri="{FF2B5EF4-FFF2-40B4-BE49-F238E27FC236}">
                <a16:creationId xmlns:a16="http://schemas.microsoft.com/office/drawing/2014/main" id="{E05C21DA-33FC-4AED-B2FC-6C726D576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164" y="931010"/>
            <a:ext cx="2621121" cy="3505200"/>
          </a:xfrm>
          <a:prstGeom prst="rect">
            <a:avLst/>
          </a:prstGeom>
        </p:spPr>
      </p:pic>
    </p:spTree>
    <p:extLst>
      <p:ext uri="{BB962C8B-B14F-4D97-AF65-F5344CB8AC3E}">
        <p14:creationId xmlns:p14="http://schemas.microsoft.com/office/powerpoint/2010/main" val="1520699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04CED0-6CF3-4C2F-85A5-43209A863380}"/>
              </a:ext>
            </a:extLst>
          </p:cNvPr>
          <p:cNvSpPr/>
          <p:nvPr/>
        </p:nvSpPr>
        <p:spPr>
          <a:xfrm>
            <a:off x="1219200" y="140014"/>
            <a:ext cx="3929281" cy="369332"/>
          </a:xfrm>
          <a:prstGeom prst="rect">
            <a:avLst/>
          </a:prstGeom>
        </p:spPr>
        <p:txBody>
          <a:bodyPr wrap="none">
            <a:spAutoFit/>
          </a:bodyPr>
          <a:lstStyle/>
          <a:p>
            <a:r>
              <a:rPr lang="en-US" dirty="0"/>
              <a:t>Installation of Converter power cable</a:t>
            </a:r>
          </a:p>
        </p:txBody>
      </p:sp>
      <p:sp>
        <p:nvSpPr>
          <p:cNvPr id="3" name="Rectangle 2">
            <a:extLst>
              <a:ext uri="{FF2B5EF4-FFF2-40B4-BE49-F238E27FC236}">
                <a16:creationId xmlns:a16="http://schemas.microsoft.com/office/drawing/2014/main" id="{BE36783A-B79F-4757-A779-CA34E12E2BFB}"/>
              </a:ext>
            </a:extLst>
          </p:cNvPr>
          <p:cNvSpPr/>
          <p:nvPr/>
        </p:nvSpPr>
        <p:spPr>
          <a:xfrm>
            <a:off x="1219200" y="803236"/>
            <a:ext cx="2502408" cy="1477328"/>
          </a:xfrm>
          <a:prstGeom prst="rect">
            <a:avLst/>
          </a:prstGeom>
        </p:spPr>
        <p:txBody>
          <a:bodyPr wrap="square">
            <a:spAutoFit/>
          </a:bodyPr>
          <a:lstStyle/>
          <a:p>
            <a:r>
              <a:rPr lang="en-US" dirty="0"/>
              <a:t>Neatly route the cable to the amplifiers and connect the connector labeled “Amp 7 CN583” to amp 7 </a:t>
            </a:r>
          </a:p>
        </p:txBody>
      </p:sp>
      <p:pic>
        <p:nvPicPr>
          <p:cNvPr id="9" name="Picture 8">
            <a:extLst>
              <a:ext uri="{FF2B5EF4-FFF2-40B4-BE49-F238E27FC236}">
                <a16:creationId xmlns:a16="http://schemas.microsoft.com/office/drawing/2014/main" id="{0A1A8DF1-A296-40BB-871C-32675EB648D7}"/>
              </a:ext>
            </a:extLst>
          </p:cNvPr>
          <p:cNvPicPr>
            <a:picLocks noChangeAspect="1"/>
          </p:cNvPicPr>
          <p:nvPr/>
        </p:nvPicPr>
        <p:blipFill>
          <a:blip r:embed="rId2"/>
          <a:stretch>
            <a:fillRect/>
          </a:stretch>
        </p:blipFill>
        <p:spPr>
          <a:xfrm rot="5400000">
            <a:off x="4061259" y="1332837"/>
            <a:ext cx="4236806" cy="3177605"/>
          </a:xfrm>
          <a:prstGeom prst="rect">
            <a:avLst/>
          </a:prstGeom>
        </p:spPr>
      </p:pic>
      <p:sp>
        <p:nvSpPr>
          <p:cNvPr id="10" name="Oval 9">
            <a:extLst>
              <a:ext uri="{FF2B5EF4-FFF2-40B4-BE49-F238E27FC236}">
                <a16:creationId xmlns:a16="http://schemas.microsoft.com/office/drawing/2014/main" id="{0FB72F6B-6F9D-47B4-9A7C-DC3E961283AE}"/>
              </a:ext>
            </a:extLst>
          </p:cNvPr>
          <p:cNvSpPr/>
          <p:nvPr/>
        </p:nvSpPr>
        <p:spPr>
          <a:xfrm>
            <a:off x="5449824" y="2468880"/>
            <a:ext cx="1088136" cy="79552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771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9DEDFFA-63E3-409F-B757-65361B8A4737}"/>
              </a:ext>
            </a:extLst>
          </p:cNvPr>
          <p:cNvSpPr/>
          <p:nvPr/>
        </p:nvSpPr>
        <p:spPr>
          <a:xfrm>
            <a:off x="1219200" y="35927"/>
            <a:ext cx="4572000" cy="646331"/>
          </a:xfrm>
          <a:prstGeom prst="rect">
            <a:avLst/>
          </a:prstGeom>
        </p:spPr>
        <p:txBody>
          <a:bodyPr>
            <a:spAutoFit/>
          </a:bodyPr>
          <a:lstStyle/>
          <a:p>
            <a:r>
              <a:rPr lang="en-US" dirty="0"/>
              <a:t>Installation and connections of power and encoder pigtail from cable entry plate</a:t>
            </a:r>
          </a:p>
        </p:txBody>
      </p:sp>
      <p:pic>
        <p:nvPicPr>
          <p:cNvPr id="11" name="Picture Placeholder 7">
            <a:extLst>
              <a:ext uri="{FF2B5EF4-FFF2-40B4-BE49-F238E27FC236}">
                <a16:creationId xmlns:a16="http://schemas.microsoft.com/office/drawing/2014/main" id="{89E47A80-8C5E-4015-8051-0448B9D0A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0801" y="1200150"/>
            <a:ext cx="3507216" cy="2630412"/>
          </a:xfrm>
          <a:prstGeom prst="rect">
            <a:avLst/>
          </a:prstGeom>
        </p:spPr>
      </p:pic>
      <p:sp>
        <p:nvSpPr>
          <p:cNvPr id="5" name="Rectangle 4">
            <a:extLst>
              <a:ext uri="{FF2B5EF4-FFF2-40B4-BE49-F238E27FC236}">
                <a16:creationId xmlns:a16="http://schemas.microsoft.com/office/drawing/2014/main" id="{955E039B-936D-49A2-8137-9EBFA1285063}"/>
              </a:ext>
            </a:extLst>
          </p:cNvPr>
          <p:cNvSpPr/>
          <p:nvPr/>
        </p:nvSpPr>
        <p:spPr>
          <a:xfrm>
            <a:off x="1219200" y="929170"/>
            <a:ext cx="3160776" cy="1477328"/>
          </a:xfrm>
          <a:prstGeom prst="rect">
            <a:avLst/>
          </a:prstGeom>
        </p:spPr>
        <p:txBody>
          <a:bodyPr wrap="square">
            <a:spAutoFit/>
          </a:bodyPr>
          <a:lstStyle/>
          <a:p>
            <a:r>
              <a:rPr lang="en-US" dirty="0"/>
              <a:t>Power connection : Pull the cables from the pigtail, through the opening in the DX200 controller to the front of the controller.</a:t>
            </a:r>
          </a:p>
        </p:txBody>
      </p:sp>
    </p:spTree>
    <p:extLst>
      <p:ext uri="{BB962C8B-B14F-4D97-AF65-F5344CB8AC3E}">
        <p14:creationId xmlns:p14="http://schemas.microsoft.com/office/powerpoint/2010/main" val="4246892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9DEDFFA-63E3-409F-B757-65361B8A4737}"/>
              </a:ext>
            </a:extLst>
          </p:cNvPr>
          <p:cNvSpPr/>
          <p:nvPr/>
        </p:nvSpPr>
        <p:spPr>
          <a:xfrm>
            <a:off x="1219200" y="35927"/>
            <a:ext cx="4572000" cy="646331"/>
          </a:xfrm>
          <a:prstGeom prst="rect">
            <a:avLst/>
          </a:prstGeom>
        </p:spPr>
        <p:txBody>
          <a:bodyPr>
            <a:spAutoFit/>
          </a:bodyPr>
          <a:lstStyle/>
          <a:p>
            <a:r>
              <a:rPr lang="en-US" dirty="0"/>
              <a:t>Installation and connections of power and encoder pigtail from cable entry plate</a:t>
            </a:r>
          </a:p>
        </p:txBody>
      </p:sp>
      <p:sp>
        <p:nvSpPr>
          <p:cNvPr id="3" name="Rectangle 2">
            <a:extLst>
              <a:ext uri="{FF2B5EF4-FFF2-40B4-BE49-F238E27FC236}">
                <a16:creationId xmlns:a16="http://schemas.microsoft.com/office/drawing/2014/main" id="{EFF19F14-F5C4-4CB4-9478-BE97ABDEA5C2}"/>
              </a:ext>
            </a:extLst>
          </p:cNvPr>
          <p:cNvSpPr/>
          <p:nvPr/>
        </p:nvSpPr>
        <p:spPr>
          <a:xfrm>
            <a:off x="1219200" y="1066330"/>
            <a:ext cx="2923032" cy="2031325"/>
          </a:xfrm>
          <a:prstGeom prst="rect">
            <a:avLst/>
          </a:prstGeom>
        </p:spPr>
        <p:txBody>
          <a:bodyPr wrap="square">
            <a:spAutoFit/>
          </a:bodyPr>
          <a:lstStyle/>
          <a:p>
            <a:r>
              <a:rPr lang="en-US" dirty="0"/>
              <a:t>Neatly route the power cables through the Panduit channel and up to the amplifiers.  Wire tie cables with the existing bundle of robot amplifier power cables.</a:t>
            </a:r>
          </a:p>
        </p:txBody>
      </p:sp>
      <p:pic>
        <p:nvPicPr>
          <p:cNvPr id="8" name="Picture Placeholder 11">
            <a:extLst>
              <a:ext uri="{FF2B5EF4-FFF2-40B4-BE49-F238E27FC236}">
                <a16:creationId xmlns:a16="http://schemas.microsoft.com/office/drawing/2014/main" id="{33AE30A7-D1FC-419D-94C7-30C7F1A7F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066330"/>
            <a:ext cx="2831004" cy="3785876"/>
          </a:xfrm>
          <a:prstGeom prst="rect">
            <a:avLst/>
          </a:prstGeom>
        </p:spPr>
      </p:pic>
      <p:sp>
        <p:nvSpPr>
          <p:cNvPr id="4" name="Rectangle 3">
            <a:extLst>
              <a:ext uri="{FF2B5EF4-FFF2-40B4-BE49-F238E27FC236}">
                <a16:creationId xmlns:a16="http://schemas.microsoft.com/office/drawing/2014/main" id="{2112DD9B-CA10-4701-BF4F-798769CED972}"/>
              </a:ext>
            </a:extLst>
          </p:cNvPr>
          <p:cNvSpPr/>
          <p:nvPr/>
        </p:nvSpPr>
        <p:spPr>
          <a:xfrm>
            <a:off x="4030826" y="2387084"/>
            <a:ext cx="1082348" cy="369332"/>
          </a:xfrm>
          <a:prstGeom prst="rect">
            <a:avLst/>
          </a:prstGeom>
        </p:spPr>
        <p:txBody>
          <a:bodyPr wrap="none">
            <a:spAutoFit/>
          </a:bodyPr>
          <a:lstStyle/>
          <a:p>
            <a:r>
              <a:rPr lang="en-US" dirty="0"/>
              <a:t>Wire ties</a:t>
            </a:r>
          </a:p>
        </p:txBody>
      </p:sp>
      <p:sp>
        <p:nvSpPr>
          <p:cNvPr id="9" name="Rectangle 8">
            <a:extLst>
              <a:ext uri="{FF2B5EF4-FFF2-40B4-BE49-F238E27FC236}">
                <a16:creationId xmlns:a16="http://schemas.microsoft.com/office/drawing/2014/main" id="{43F4B0E7-1397-4A72-8DAE-1552B9FCFB25}"/>
              </a:ext>
            </a:extLst>
          </p:cNvPr>
          <p:cNvSpPr/>
          <p:nvPr/>
        </p:nvSpPr>
        <p:spPr>
          <a:xfrm>
            <a:off x="4025433" y="2799336"/>
            <a:ext cx="1569660" cy="369332"/>
          </a:xfrm>
          <a:prstGeom prst="rect">
            <a:avLst/>
          </a:prstGeom>
        </p:spPr>
        <p:txBody>
          <a:bodyPr wrap="none">
            <a:spAutoFit/>
          </a:bodyPr>
          <a:lstStyle/>
          <a:p>
            <a:r>
              <a:rPr lang="en-US" dirty="0"/>
              <a:t>Power cables</a:t>
            </a:r>
          </a:p>
        </p:txBody>
      </p:sp>
      <p:sp>
        <p:nvSpPr>
          <p:cNvPr id="10" name="Rectangle 9">
            <a:extLst>
              <a:ext uri="{FF2B5EF4-FFF2-40B4-BE49-F238E27FC236}">
                <a16:creationId xmlns:a16="http://schemas.microsoft.com/office/drawing/2014/main" id="{EFEAEC3E-EAC4-479A-AF57-686C40955C4A}"/>
              </a:ext>
            </a:extLst>
          </p:cNvPr>
          <p:cNvSpPr/>
          <p:nvPr/>
        </p:nvSpPr>
        <p:spPr>
          <a:xfrm>
            <a:off x="4025433" y="3277919"/>
            <a:ext cx="941283" cy="369332"/>
          </a:xfrm>
          <a:prstGeom prst="rect">
            <a:avLst/>
          </a:prstGeom>
        </p:spPr>
        <p:txBody>
          <a:bodyPr wrap="none">
            <a:spAutoFit/>
          </a:bodyPr>
          <a:lstStyle/>
          <a:p>
            <a:r>
              <a:rPr lang="en-US" dirty="0"/>
              <a:t>panduit</a:t>
            </a:r>
          </a:p>
        </p:txBody>
      </p:sp>
      <p:sp>
        <p:nvSpPr>
          <p:cNvPr id="12" name="Rectangle 11">
            <a:extLst>
              <a:ext uri="{FF2B5EF4-FFF2-40B4-BE49-F238E27FC236}">
                <a16:creationId xmlns:a16="http://schemas.microsoft.com/office/drawing/2014/main" id="{637E7354-B8B1-4E04-B28D-5C580075C26B}"/>
              </a:ext>
            </a:extLst>
          </p:cNvPr>
          <p:cNvSpPr/>
          <p:nvPr/>
        </p:nvSpPr>
        <p:spPr>
          <a:xfrm>
            <a:off x="4030826" y="3892504"/>
            <a:ext cx="1390124" cy="369332"/>
          </a:xfrm>
          <a:prstGeom prst="rect">
            <a:avLst/>
          </a:prstGeom>
        </p:spPr>
        <p:txBody>
          <a:bodyPr wrap="none">
            <a:spAutoFit/>
          </a:bodyPr>
          <a:lstStyle/>
          <a:p>
            <a:r>
              <a:rPr lang="en-US" dirty="0"/>
              <a:t>Brake wires</a:t>
            </a:r>
          </a:p>
        </p:txBody>
      </p:sp>
      <p:cxnSp>
        <p:nvCxnSpPr>
          <p:cNvPr id="14" name="Straight Arrow Connector 13">
            <a:extLst>
              <a:ext uri="{FF2B5EF4-FFF2-40B4-BE49-F238E27FC236}">
                <a16:creationId xmlns:a16="http://schemas.microsoft.com/office/drawing/2014/main" id="{83880223-8591-4397-BC35-51D58CECB70B}"/>
              </a:ext>
            </a:extLst>
          </p:cNvPr>
          <p:cNvCxnSpPr>
            <a:stCxn id="4" idx="3"/>
          </p:cNvCxnSpPr>
          <p:nvPr/>
        </p:nvCxnSpPr>
        <p:spPr>
          <a:xfrm flipV="1">
            <a:off x="5113174" y="1490472"/>
            <a:ext cx="1872842" cy="10812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4BFAB3A-2694-4CB0-9982-68962B128A4D}"/>
              </a:ext>
            </a:extLst>
          </p:cNvPr>
          <p:cNvCxnSpPr>
            <a:stCxn id="9" idx="3"/>
          </p:cNvCxnSpPr>
          <p:nvPr/>
        </p:nvCxnSpPr>
        <p:spPr>
          <a:xfrm flipV="1">
            <a:off x="5595093" y="2277833"/>
            <a:ext cx="1390923" cy="70616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D80A414-4A64-40B3-A913-02EB53732F97}"/>
              </a:ext>
            </a:extLst>
          </p:cNvPr>
          <p:cNvCxnSpPr>
            <a:stCxn id="10" idx="3"/>
          </p:cNvCxnSpPr>
          <p:nvPr/>
        </p:nvCxnSpPr>
        <p:spPr>
          <a:xfrm>
            <a:off x="4966716" y="3462585"/>
            <a:ext cx="1863852" cy="4299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69DF036-86DB-4831-877F-0CB4E1FB7F8C}"/>
              </a:ext>
            </a:extLst>
          </p:cNvPr>
          <p:cNvCxnSpPr>
            <a:stCxn id="12" idx="3"/>
          </p:cNvCxnSpPr>
          <p:nvPr/>
        </p:nvCxnSpPr>
        <p:spPr>
          <a:xfrm>
            <a:off x="5420950" y="4077170"/>
            <a:ext cx="1565066" cy="3840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6473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9DEDFFA-63E3-409F-B757-65361B8A4737}"/>
              </a:ext>
            </a:extLst>
          </p:cNvPr>
          <p:cNvSpPr/>
          <p:nvPr/>
        </p:nvSpPr>
        <p:spPr>
          <a:xfrm>
            <a:off x="1219200" y="35927"/>
            <a:ext cx="4572000" cy="646331"/>
          </a:xfrm>
          <a:prstGeom prst="rect">
            <a:avLst/>
          </a:prstGeom>
        </p:spPr>
        <p:txBody>
          <a:bodyPr>
            <a:spAutoFit/>
          </a:bodyPr>
          <a:lstStyle/>
          <a:p>
            <a:r>
              <a:rPr lang="en-US" dirty="0"/>
              <a:t>Installation and connections of power and encoder pigtail from cable entry plate</a:t>
            </a:r>
          </a:p>
        </p:txBody>
      </p:sp>
      <p:sp>
        <p:nvSpPr>
          <p:cNvPr id="5" name="Rectangle 4">
            <a:extLst>
              <a:ext uri="{FF2B5EF4-FFF2-40B4-BE49-F238E27FC236}">
                <a16:creationId xmlns:a16="http://schemas.microsoft.com/office/drawing/2014/main" id="{65DC2B9C-4598-4FD1-931F-B38D5B6BCC1B}"/>
              </a:ext>
            </a:extLst>
          </p:cNvPr>
          <p:cNvSpPr/>
          <p:nvPr/>
        </p:nvSpPr>
        <p:spPr>
          <a:xfrm>
            <a:off x="1219200" y="1132312"/>
            <a:ext cx="2712720" cy="646331"/>
          </a:xfrm>
          <a:prstGeom prst="rect">
            <a:avLst/>
          </a:prstGeom>
        </p:spPr>
        <p:txBody>
          <a:bodyPr wrap="square">
            <a:spAutoFit/>
          </a:bodyPr>
          <a:lstStyle/>
          <a:p>
            <a:r>
              <a:rPr lang="en-US" dirty="0"/>
              <a:t>Make motor connections at amplifier. </a:t>
            </a:r>
          </a:p>
        </p:txBody>
      </p:sp>
      <p:pic>
        <p:nvPicPr>
          <p:cNvPr id="13" name="Picture 12">
            <a:extLst>
              <a:ext uri="{FF2B5EF4-FFF2-40B4-BE49-F238E27FC236}">
                <a16:creationId xmlns:a16="http://schemas.microsoft.com/office/drawing/2014/main" id="{F1A7FEC9-5225-4539-AEDE-873059FB1936}"/>
              </a:ext>
            </a:extLst>
          </p:cNvPr>
          <p:cNvPicPr>
            <a:picLocks noChangeAspect="1"/>
          </p:cNvPicPr>
          <p:nvPr/>
        </p:nvPicPr>
        <p:blipFill>
          <a:blip r:embed="rId2"/>
          <a:stretch>
            <a:fillRect/>
          </a:stretch>
        </p:blipFill>
        <p:spPr>
          <a:xfrm rot="5400000">
            <a:off x="4381120" y="1859092"/>
            <a:ext cx="3753609" cy="2815207"/>
          </a:xfrm>
          <a:prstGeom prst="rect">
            <a:avLst/>
          </a:prstGeom>
        </p:spPr>
      </p:pic>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DB4C638-883D-445C-8B7B-D54D1C09CAD2}"/>
              </a:ext>
            </a:extLst>
          </p:cNvPr>
          <p:cNvSpPr/>
          <p:nvPr/>
        </p:nvSpPr>
        <p:spPr>
          <a:xfrm>
            <a:off x="5650992" y="1627632"/>
            <a:ext cx="996696" cy="96926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430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6B22E2-9001-4C5D-AF6B-7C4D9E7A3C5E}"/>
              </a:ext>
            </a:extLst>
          </p:cNvPr>
          <p:cNvSpPr/>
          <p:nvPr/>
        </p:nvSpPr>
        <p:spPr>
          <a:xfrm>
            <a:off x="1219200" y="215305"/>
            <a:ext cx="2505814" cy="369332"/>
          </a:xfrm>
          <a:prstGeom prst="rect">
            <a:avLst/>
          </a:prstGeom>
        </p:spPr>
        <p:txBody>
          <a:bodyPr wrap="none">
            <a:spAutoFit/>
          </a:bodyPr>
          <a:lstStyle/>
          <a:p>
            <a:r>
              <a:rPr lang="en-US" dirty="0"/>
              <a:t>Brake line connections</a:t>
            </a:r>
          </a:p>
        </p:txBody>
      </p:sp>
      <p:sp>
        <p:nvSpPr>
          <p:cNvPr id="4" name="Rectangle 3">
            <a:extLst>
              <a:ext uri="{FF2B5EF4-FFF2-40B4-BE49-F238E27FC236}">
                <a16:creationId xmlns:a16="http://schemas.microsoft.com/office/drawing/2014/main" id="{481C6140-967E-44AA-977B-5A7E481C02E9}"/>
              </a:ext>
            </a:extLst>
          </p:cNvPr>
          <p:cNvSpPr/>
          <p:nvPr/>
        </p:nvSpPr>
        <p:spPr>
          <a:xfrm>
            <a:off x="1219200" y="881826"/>
            <a:ext cx="2941320" cy="2031325"/>
          </a:xfrm>
          <a:prstGeom prst="rect">
            <a:avLst/>
          </a:prstGeom>
        </p:spPr>
        <p:txBody>
          <a:bodyPr wrap="square">
            <a:spAutoFit/>
          </a:bodyPr>
          <a:lstStyle/>
          <a:p>
            <a:r>
              <a:rPr lang="en-US" dirty="0"/>
              <a:t>The brake wires for the motors are twisted pair, blue and blue/white wires.  Separate the brake wires from the motor power cables and route to the YBK01, brake board.</a:t>
            </a:r>
          </a:p>
        </p:txBody>
      </p:sp>
      <p:pic>
        <p:nvPicPr>
          <p:cNvPr id="11" name="Picture Placeholder 7">
            <a:extLst>
              <a:ext uri="{FF2B5EF4-FFF2-40B4-BE49-F238E27FC236}">
                <a16:creationId xmlns:a16="http://schemas.microsoft.com/office/drawing/2014/main" id="{E0A7FF21-5B83-49A3-A220-EA463713B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0056" y="881826"/>
            <a:ext cx="2624228" cy="3509356"/>
          </a:xfrm>
          <a:prstGeom prst="rect">
            <a:avLst/>
          </a:prstGeom>
        </p:spPr>
      </p:pic>
      <p:sp>
        <p:nvSpPr>
          <p:cNvPr id="8" name="Oval 7">
            <a:extLst>
              <a:ext uri="{FF2B5EF4-FFF2-40B4-BE49-F238E27FC236}">
                <a16:creationId xmlns:a16="http://schemas.microsoft.com/office/drawing/2014/main" id="{951B0BD7-8F26-4910-A8D8-2BA798C27170}"/>
              </a:ext>
            </a:extLst>
          </p:cNvPr>
          <p:cNvSpPr/>
          <p:nvPr/>
        </p:nvSpPr>
        <p:spPr>
          <a:xfrm>
            <a:off x="5586984" y="3694176"/>
            <a:ext cx="745186" cy="82296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60E2C5-EB70-43D7-8184-275AE36E6B73}"/>
              </a:ext>
            </a:extLst>
          </p:cNvPr>
          <p:cNvSpPr txBox="1"/>
          <p:nvPr/>
        </p:nvSpPr>
        <p:spPr>
          <a:xfrm>
            <a:off x="3465458" y="3886200"/>
            <a:ext cx="1390124" cy="369332"/>
          </a:xfrm>
          <a:prstGeom prst="rect">
            <a:avLst/>
          </a:prstGeom>
          <a:noFill/>
        </p:spPr>
        <p:txBody>
          <a:bodyPr wrap="none" rtlCol="0">
            <a:spAutoFit/>
          </a:bodyPr>
          <a:lstStyle/>
          <a:p>
            <a:r>
              <a:rPr lang="en-US" dirty="0"/>
              <a:t>Brake wires</a:t>
            </a:r>
          </a:p>
        </p:txBody>
      </p:sp>
      <p:cxnSp>
        <p:nvCxnSpPr>
          <p:cNvPr id="12" name="Straight Arrow Connector 11">
            <a:extLst>
              <a:ext uri="{FF2B5EF4-FFF2-40B4-BE49-F238E27FC236}">
                <a16:creationId xmlns:a16="http://schemas.microsoft.com/office/drawing/2014/main" id="{046F0AEB-9F46-4CA1-B81B-A99D33150EFB}"/>
              </a:ext>
            </a:extLst>
          </p:cNvPr>
          <p:cNvCxnSpPr>
            <a:stCxn id="9" idx="3"/>
          </p:cNvCxnSpPr>
          <p:nvPr/>
        </p:nvCxnSpPr>
        <p:spPr>
          <a:xfrm>
            <a:off x="4855582" y="4070866"/>
            <a:ext cx="1234322" cy="3479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9815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F13C0ED-42D0-47C8-9718-5576A0E5FC11}"/>
              </a:ext>
            </a:extLst>
          </p:cNvPr>
          <p:cNvSpPr>
            <a:spLocks noGrp="1"/>
          </p:cNvSpPr>
          <p:nvPr>
            <p:ph type="subTitle" idx="1"/>
          </p:nvPr>
        </p:nvSpPr>
        <p:spPr/>
        <p:txBody>
          <a:bodyPr/>
          <a:lstStyle/>
          <a:p>
            <a:r>
              <a:rPr lang="en-US" dirty="0"/>
              <a:t>ESD Protection</a:t>
            </a:r>
          </a:p>
        </p:txBody>
      </p:sp>
      <p:sp>
        <p:nvSpPr>
          <p:cNvPr id="5" name="Text Placeholder 4">
            <a:extLst>
              <a:ext uri="{FF2B5EF4-FFF2-40B4-BE49-F238E27FC236}">
                <a16:creationId xmlns:a16="http://schemas.microsoft.com/office/drawing/2014/main" id="{86CEBD68-14B2-4BCD-A6B9-061307A3AD31}"/>
              </a:ext>
            </a:extLst>
          </p:cNvPr>
          <p:cNvSpPr>
            <a:spLocks noGrp="1"/>
          </p:cNvSpPr>
          <p:nvPr>
            <p:ph type="body" sz="quarter" idx="13"/>
          </p:nvPr>
        </p:nvSpPr>
        <p:spPr>
          <a:xfrm>
            <a:off x="1163782" y="1431985"/>
            <a:ext cx="7523018" cy="3162137"/>
          </a:xfrm>
        </p:spPr>
        <p:txBody>
          <a:bodyPr/>
          <a:lstStyle/>
          <a:p>
            <a:r>
              <a:rPr lang="en-US" dirty="0"/>
              <a:t>Use a static strap to protect boards from damage by ESD (Electrostatic discharge)</a:t>
            </a:r>
          </a:p>
          <a:p>
            <a:endParaRPr lang="en-US" dirty="0"/>
          </a:p>
          <a:p>
            <a:pPr marL="342900" indent="-342900">
              <a:buAutoNum type="arabicPeriod"/>
            </a:pPr>
            <a:r>
              <a:rPr lang="en-US" dirty="0"/>
              <a:t>Put wristband on.</a:t>
            </a:r>
          </a:p>
          <a:p>
            <a:pPr marL="342900" indent="-342900">
              <a:buAutoNum type="arabicPeriod"/>
            </a:pPr>
            <a:r>
              <a:rPr lang="en-US" dirty="0"/>
              <a:t>Connect alligator clip to a ground lug in the controller.</a:t>
            </a:r>
          </a:p>
        </p:txBody>
      </p:sp>
      <p:sp>
        <p:nvSpPr>
          <p:cNvPr id="6" name="Text Placeholder 5">
            <a:extLst>
              <a:ext uri="{FF2B5EF4-FFF2-40B4-BE49-F238E27FC236}">
                <a16:creationId xmlns:a16="http://schemas.microsoft.com/office/drawing/2014/main" id="{E13B469B-CB48-449F-AC75-A3F6AC26D07F}"/>
              </a:ext>
            </a:extLst>
          </p:cNvPr>
          <p:cNvSpPr>
            <a:spLocks noGrp="1"/>
          </p:cNvSpPr>
          <p:nvPr>
            <p:ph type="body" sz="quarter" idx="14"/>
          </p:nvPr>
        </p:nvSpPr>
        <p:spPr/>
        <p:txBody>
          <a:bodyPr/>
          <a:lstStyle/>
          <a:p>
            <a:r>
              <a:rPr lang="en-US" dirty="0"/>
              <a:t>Step 1</a:t>
            </a:r>
          </a:p>
        </p:txBody>
      </p:sp>
      <p:pic>
        <p:nvPicPr>
          <p:cNvPr id="10" name="Picture 9">
            <a:extLst>
              <a:ext uri="{FF2B5EF4-FFF2-40B4-BE49-F238E27FC236}">
                <a16:creationId xmlns:a16="http://schemas.microsoft.com/office/drawing/2014/main" id="{BE8AFAA2-E4B6-44BB-81AC-938D0516F6CF}"/>
              </a:ext>
            </a:extLst>
          </p:cNvPr>
          <p:cNvPicPr>
            <a:picLocks noChangeAspect="1"/>
          </p:cNvPicPr>
          <p:nvPr/>
        </p:nvPicPr>
        <p:blipFill>
          <a:blip r:embed="rId2"/>
          <a:stretch>
            <a:fillRect/>
          </a:stretch>
        </p:blipFill>
        <p:spPr>
          <a:xfrm rot="5400000">
            <a:off x="2561655" y="2939391"/>
            <a:ext cx="1891121" cy="1418341"/>
          </a:xfrm>
          <a:prstGeom prst="rect">
            <a:avLst/>
          </a:prstGeom>
        </p:spPr>
      </p:pic>
      <p:pic>
        <p:nvPicPr>
          <p:cNvPr id="12" name="Picture 11">
            <a:extLst>
              <a:ext uri="{FF2B5EF4-FFF2-40B4-BE49-F238E27FC236}">
                <a16:creationId xmlns:a16="http://schemas.microsoft.com/office/drawing/2014/main" id="{61209044-CA88-479D-B444-98A564FCA810}"/>
              </a:ext>
            </a:extLst>
          </p:cNvPr>
          <p:cNvPicPr>
            <a:picLocks noChangeAspect="1"/>
          </p:cNvPicPr>
          <p:nvPr/>
        </p:nvPicPr>
        <p:blipFill>
          <a:blip r:embed="rId3"/>
          <a:stretch>
            <a:fillRect/>
          </a:stretch>
        </p:blipFill>
        <p:spPr>
          <a:xfrm rot="10800000">
            <a:off x="5176166" y="2703000"/>
            <a:ext cx="2523081" cy="189231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6CBC54-3C68-4EEC-926A-9F0BBF725DE1}"/>
              </a:ext>
            </a:extLst>
          </p:cNvPr>
          <p:cNvSpPr/>
          <p:nvPr/>
        </p:nvSpPr>
        <p:spPr>
          <a:xfrm>
            <a:off x="1093324" y="208958"/>
            <a:ext cx="3339376" cy="369332"/>
          </a:xfrm>
          <a:prstGeom prst="rect">
            <a:avLst/>
          </a:prstGeom>
        </p:spPr>
        <p:txBody>
          <a:bodyPr wrap="none">
            <a:spAutoFit/>
          </a:bodyPr>
          <a:lstStyle/>
          <a:p>
            <a:r>
              <a:rPr lang="en-US" dirty="0"/>
              <a:t>Brake Board location in DX200</a:t>
            </a:r>
          </a:p>
        </p:txBody>
      </p:sp>
      <p:sp>
        <p:nvSpPr>
          <p:cNvPr id="5" name="Rectangle 4">
            <a:extLst>
              <a:ext uri="{FF2B5EF4-FFF2-40B4-BE49-F238E27FC236}">
                <a16:creationId xmlns:a16="http://schemas.microsoft.com/office/drawing/2014/main" id="{47EF4AD3-A76D-4DDB-9CCA-29500B831512}"/>
              </a:ext>
            </a:extLst>
          </p:cNvPr>
          <p:cNvSpPr/>
          <p:nvPr/>
        </p:nvSpPr>
        <p:spPr>
          <a:xfrm>
            <a:off x="1093324" y="823173"/>
            <a:ext cx="2674004" cy="2308324"/>
          </a:xfrm>
          <a:prstGeom prst="rect">
            <a:avLst/>
          </a:prstGeom>
        </p:spPr>
        <p:txBody>
          <a:bodyPr wrap="square">
            <a:spAutoFit/>
          </a:bodyPr>
          <a:lstStyle/>
          <a:p>
            <a:r>
              <a:rPr lang="en-US" dirty="0"/>
              <a:t>The YBK brake board is located on the back side of the EAXA21A, servo control board rack.  To reveal this board, pull the two release pins on the rack and open the door. </a:t>
            </a:r>
          </a:p>
        </p:txBody>
      </p:sp>
      <p:pic>
        <p:nvPicPr>
          <p:cNvPr id="13" name="Picture Placeholder 7">
            <a:extLst>
              <a:ext uri="{FF2B5EF4-FFF2-40B4-BE49-F238E27FC236}">
                <a16:creationId xmlns:a16="http://schemas.microsoft.com/office/drawing/2014/main" id="{807025EB-B2D6-4C24-B345-846AA14AA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9556" y="933923"/>
            <a:ext cx="2692822" cy="3601087"/>
          </a:xfrm>
          <a:prstGeom prst="rect">
            <a:avLst/>
          </a:prstGeom>
          <a:noFill/>
        </p:spPr>
      </p:pic>
      <p:sp>
        <p:nvSpPr>
          <p:cNvPr id="10" name="Rectangle 9">
            <a:extLst>
              <a:ext uri="{FF2B5EF4-FFF2-40B4-BE49-F238E27FC236}">
                <a16:creationId xmlns:a16="http://schemas.microsoft.com/office/drawing/2014/main" id="{0CC13425-C572-4CE1-9D55-FAC6085B4A5E}"/>
              </a:ext>
            </a:extLst>
          </p:cNvPr>
          <p:cNvSpPr/>
          <p:nvPr/>
        </p:nvSpPr>
        <p:spPr>
          <a:xfrm>
            <a:off x="4409675" y="2387084"/>
            <a:ext cx="785793" cy="246221"/>
          </a:xfrm>
          <a:prstGeom prst="rect">
            <a:avLst/>
          </a:prstGeom>
        </p:spPr>
        <p:txBody>
          <a:bodyPr wrap="none">
            <a:spAutoFit/>
          </a:bodyPr>
          <a:lstStyle/>
          <a:p>
            <a:r>
              <a:rPr lang="en-US" sz="1000" dirty="0"/>
              <a:t>Open door</a:t>
            </a:r>
          </a:p>
        </p:txBody>
      </p:sp>
      <p:sp>
        <p:nvSpPr>
          <p:cNvPr id="14" name="Rectangle 13">
            <a:extLst>
              <a:ext uri="{FF2B5EF4-FFF2-40B4-BE49-F238E27FC236}">
                <a16:creationId xmlns:a16="http://schemas.microsoft.com/office/drawing/2014/main" id="{19451126-3AB3-4365-8C32-C380044BCEBE}"/>
              </a:ext>
            </a:extLst>
          </p:cNvPr>
          <p:cNvSpPr/>
          <p:nvPr/>
        </p:nvSpPr>
        <p:spPr>
          <a:xfrm>
            <a:off x="4327542" y="2946831"/>
            <a:ext cx="878767" cy="246221"/>
          </a:xfrm>
          <a:prstGeom prst="rect">
            <a:avLst/>
          </a:prstGeom>
        </p:spPr>
        <p:txBody>
          <a:bodyPr wrap="none">
            <a:spAutoFit/>
          </a:bodyPr>
          <a:lstStyle/>
          <a:p>
            <a:r>
              <a:rPr lang="en-US" sz="1000" dirty="0"/>
              <a:t>Brake board</a:t>
            </a:r>
          </a:p>
        </p:txBody>
      </p:sp>
      <p:sp>
        <p:nvSpPr>
          <p:cNvPr id="16" name="Rectangle 15">
            <a:extLst>
              <a:ext uri="{FF2B5EF4-FFF2-40B4-BE49-F238E27FC236}">
                <a16:creationId xmlns:a16="http://schemas.microsoft.com/office/drawing/2014/main" id="{38F5AA70-3BE0-41AB-B8A0-7C5DE9120D61}"/>
              </a:ext>
            </a:extLst>
          </p:cNvPr>
          <p:cNvSpPr/>
          <p:nvPr/>
        </p:nvSpPr>
        <p:spPr>
          <a:xfrm>
            <a:off x="3357524" y="3893990"/>
            <a:ext cx="2385746" cy="415498"/>
          </a:xfrm>
          <a:prstGeom prst="rect">
            <a:avLst/>
          </a:prstGeom>
        </p:spPr>
        <p:txBody>
          <a:bodyPr wrap="square">
            <a:spAutoFit/>
          </a:bodyPr>
          <a:lstStyle/>
          <a:p>
            <a:r>
              <a:rPr lang="en-US" sz="1050" dirty="0"/>
              <a:t>Release pins for servo control unit.  2 locations top and bottom.</a:t>
            </a:r>
          </a:p>
        </p:txBody>
      </p:sp>
      <p:cxnSp>
        <p:nvCxnSpPr>
          <p:cNvPr id="18" name="Straight Arrow Connector 17">
            <a:extLst>
              <a:ext uri="{FF2B5EF4-FFF2-40B4-BE49-F238E27FC236}">
                <a16:creationId xmlns:a16="http://schemas.microsoft.com/office/drawing/2014/main" id="{0F67E729-435E-461F-BD0A-F75189EBFAC1}"/>
              </a:ext>
            </a:extLst>
          </p:cNvPr>
          <p:cNvCxnSpPr>
            <a:stCxn id="10" idx="3"/>
          </p:cNvCxnSpPr>
          <p:nvPr/>
        </p:nvCxnSpPr>
        <p:spPr>
          <a:xfrm flipV="1">
            <a:off x="5195468" y="1977335"/>
            <a:ext cx="967588" cy="5328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EAA86C3-44E3-4430-8AE4-A380871DDF35}"/>
              </a:ext>
            </a:extLst>
          </p:cNvPr>
          <p:cNvCxnSpPr>
            <a:stCxn id="14" idx="3"/>
          </p:cNvCxnSpPr>
          <p:nvPr/>
        </p:nvCxnSpPr>
        <p:spPr>
          <a:xfrm flipV="1">
            <a:off x="5206309" y="2633305"/>
            <a:ext cx="1688267" cy="43663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B45D4BC-7FB9-47D0-B526-56DF96AB2915}"/>
              </a:ext>
            </a:extLst>
          </p:cNvPr>
          <p:cNvCxnSpPr>
            <a:stCxn id="16" idx="3"/>
          </p:cNvCxnSpPr>
          <p:nvPr/>
        </p:nvCxnSpPr>
        <p:spPr>
          <a:xfrm flipV="1">
            <a:off x="5743270" y="3843445"/>
            <a:ext cx="307172" cy="2582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5DA0380-F5E4-4F78-BE23-7865CD81EAAF}"/>
              </a:ext>
            </a:extLst>
          </p:cNvPr>
          <p:cNvCxnSpPr>
            <a:stCxn id="16" idx="3"/>
          </p:cNvCxnSpPr>
          <p:nvPr/>
        </p:nvCxnSpPr>
        <p:spPr>
          <a:xfrm flipV="1">
            <a:off x="5743270" y="1006711"/>
            <a:ext cx="602666" cy="30950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8488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DE209F-A370-44C1-BC47-45D20532BABE}"/>
              </a:ext>
            </a:extLst>
          </p:cNvPr>
          <p:cNvSpPr/>
          <p:nvPr/>
        </p:nvSpPr>
        <p:spPr>
          <a:xfrm>
            <a:off x="1133838" y="124392"/>
            <a:ext cx="2223686" cy="369332"/>
          </a:xfrm>
          <a:prstGeom prst="rect">
            <a:avLst/>
          </a:prstGeom>
        </p:spPr>
        <p:txBody>
          <a:bodyPr wrap="none">
            <a:spAutoFit/>
          </a:bodyPr>
          <a:lstStyle/>
          <a:p>
            <a:r>
              <a:rPr lang="en-US" dirty="0"/>
              <a:t>Brake wire hook up.</a:t>
            </a:r>
          </a:p>
        </p:txBody>
      </p:sp>
      <p:sp>
        <p:nvSpPr>
          <p:cNvPr id="4" name="Rectangle 3">
            <a:extLst>
              <a:ext uri="{FF2B5EF4-FFF2-40B4-BE49-F238E27FC236}">
                <a16:creationId xmlns:a16="http://schemas.microsoft.com/office/drawing/2014/main" id="{EB95FFF6-037F-4975-8F61-2FF5707368BA}"/>
              </a:ext>
            </a:extLst>
          </p:cNvPr>
          <p:cNvSpPr/>
          <p:nvPr/>
        </p:nvSpPr>
        <p:spPr>
          <a:xfrm>
            <a:off x="1133838" y="756151"/>
            <a:ext cx="4572000" cy="646331"/>
          </a:xfrm>
          <a:prstGeom prst="rect">
            <a:avLst/>
          </a:prstGeom>
        </p:spPr>
        <p:txBody>
          <a:bodyPr>
            <a:spAutoFit/>
          </a:bodyPr>
          <a:lstStyle/>
          <a:p>
            <a:r>
              <a:rPr lang="en-US" sz="1200" dirty="0"/>
              <a:t>Locate the CN400 connector on the YBK brake board and unplug by squeezing the release tabs on the top and bottom of the connector and pull.</a:t>
            </a:r>
          </a:p>
        </p:txBody>
      </p:sp>
      <p:pic>
        <p:nvPicPr>
          <p:cNvPr id="17" name="Picture Placeholder 18">
            <a:extLst>
              <a:ext uri="{FF2B5EF4-FFF2-40B4-BE49-F238E27FC236}">
                <a16:creationId xmlns:a16="http://schemas.microsoft.com/office/drawing/2014/main" id="{ADDA4B81-B889-414E-BB6E-110F197002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104" y="1777778"/>
            <a:ext cx="2063145" cy="2750120"/>
          </a:xfrm>
          <a:prstGeom prst="rect">
            <a:avLst/>
          </a:prstGeom>
        </p:spPr>
      </p:pic>
      <p:pic>
        <p:nvPicPr>
          <p:cNvPr id="19" name="Picture Placeholder 11">
            <a:extLst>
              <a:ext uri="{FF2B5EF4-FFF2-40B4-BE49-F238E27FC236}">
                <a16:creationId xmlns:a16="http://schemas.microsoft.com/office/drawing/2014/main" id="{B7C1FC41-1554-4342-A38B-8CAF3093D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7433" y="1785437"/>
            <a:ext cx="2057400" cy="2742461"/>
          </a:xfrm>
          <a:prstGeom prst="rect">
            <a:avLst/>
          </a:prstGeom>
        </p:spPr>
      </p:pic>
      <p:sp>
        <p:nvSpPr>
          <p:cNvPr id="8" name="Rectangle 7">
            <a:extLst>
              <a:ext uri="{FF2B5EF4-FFF2-40B4-BE49-F238E27FC236}">
                <a16:creationId xmlns:a16="http://schemas.microsoft.com/office/drawing/2014/main" id="{6951274C-C133-4593-8E0B-1F33C156BC69}"/>
              </a:ext>
            </a:extLst>
          </p:cNvPr>
          <p:cNvSpPr/>
          <p:nvPr/>
        </p:nvSpPr>
        <p:spPr>
          <a:xfrm>
            <a:off x="1470185" y="3637078"/>
            <a:ext cx="902811" cy="369332"/>
          </a:xfrm>
          <a:prstGeom prst="rect">
            <a:avLst/>
          </a:prstGeom>
        </p:spPr>
        <p:txBody>
          <a:bodyPr wrap="none">
            <a:spAutoFit/>
          </a:bodyPr>
          <a:lstStyle/>
          <a:p>
            <a:r>
              <a:rPr lang="en-US" dirty="0"/>
              <a:t>CN400</a:t>
            </a:r>
          </a:p>
        </p:txBody>
      </p:sp>
      <p:sp>
        <p:nvSpPr>
          <p:cNvPr id="21" name="Oval 20">
            <a:extLst>
              <a:ext uri="{FF2B5EF4-FFF2-40B4-BE49-F238E27FC236}">
                <a16:creationId xmlns:a16="http://schemas.microsoft.com/office/drawing/2014/main" id="{0227D9B8-EFB4-4CF8-AF7F-8C4E8489266D}"/>
              </a:ext>
            </a:extLst>
          </p:cNvPr>
          <p:cNvSpPr/>
          <p:nvPr/>
        </p:nvSpPr>
        <p:spPr>
          <a:xfrm>
            <a:off x="3044633" y="3393948"/>
            <a:ext cx="571500" cy="11179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91F39977-8340-4EC8-B33B-28DFDE8B5A0A}"/>
              </a:ext>
            </a:extLst>
          </p:cNvPr>
          <p:cNvCxnSpPr/>
          <p:nvPr/>
        </p:nvCxnSpPr>
        <p:spPr>
          <a:xfrm>
            <a:off x="2392441" y="3821744"/>
            <a:ext cx="5119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532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DE209F-A370-44C1-BC47-45D20532BABE}"/>
              </a:ext>
            </a:extLst>
          </p:cNvPr>
          <p:cNvSpPr/>
          <p:nvPr/>
        </p:nvSpPr>
        <p:spPr>
          <a:xfrm>
            <a:off x="1133838" y="124392"/>
            <a:ext cx="2223686" cy="369332"/>
          </a:xfrm>
          <a:prstGeom prst="rect">
            <a:avLst/>
          </a:prstGeom>
        </p:spPr>
        <p:txBody>
          <a:bodyPr wrap="none">
            <a:spAutoFit/>
          </a:bodyPr>
          <a:lstStyle/>
          <a:p>
            <a:r>
              <a:rPr lang="en-US" dirty="0"/>
              <a:t>Brake wire hook up.</a:t>
            </a:r>
          </a:p>
        </p:txBody>
      </p:sp>
      <p:sp>
        <p:nvSpPr>
          <p:cNvPr id="2" name="Rectangle 1">
            <a:extLst>
              <a:ext uri="{FF2B5EF4-FFF2-40B4-BE49-F238E27FC236}">
                <a16:creationId xmlns:a16="http://schemas.microsoft.com/office/drawing/2014/main" id="{33D6CFCB-39E9-4C46-8B3C-BC406CBBD662}"/>
              </a:ext>
            </a:extLst>
          </p:cNvPr>
          <p:cNvSpPr/>
          <p:nvPr/>
        </p:nvSpPr>
        <p:spPr>
          <a:xfrm>
            <a:off x="1133838" y="917347"/>
            <a:ext cx="4572000" cy="1754326"/>
          </a:xfrm>
          <a:prstGeom prst="rect">
            <a:avLst/>
          </a:prstGeom>
        </p:spPr>
        <p:txBody>
          <a:bodyPr>
            <a:spAutoFit/>
          </a:bodyPr>
          <a:lstStyle/>
          <a:p>
            <a:r>
              <a:rPr lang="en-US" dirty="0"/>
              <a:t>When the twisted pair brake wires have been neatly routed to the brake board, insert the socketed wires into the connector.</a:t>
            </a:r>
          </a:p>
          <a:p>
            <a:endParaRPr lang="en-US" dirty="0"/>
          </a:p>
          <a:p>
            <a:r>
              <a:rPr lang="en-US" dirty="0"/>
              <a:t>The wires are labeled BRK7+, BRK7- </a:t>
            </a:r>
          </a:p>
        </p:txBody>
      </p:sp>
      <p:sp>
        <p:nvSpPr>
          <p:cNvPr id="5" name="Rectangle 4">
            <a:extLst>
              <a:ext uri="{FF2B5EF4-FFF2-40B4-BE49-F238E27FC236}">
                <a16:creationId xmlns:a16="http://schemas.microsoft.com/office/drawing/2014/main" id="{A69D38AF-0154-49CE-97CD-4B47C7397FBD}"/>
              </a:ext>
            </a:extLst>
          </p:cNvPr>
          <p:cNvSpPr/>
          <p:nvPr/>
        </p:nvSpPr>
        <p:spPr>
          <a:xfrm>
            <a:off x="1133838" y="3008889"/>
            <a:ext cx="4572000" cy="646331"/>
          </a:xfrm>
          <a:prstGeom prst="rect">
            <a:avLst/>
          </a:prstGeom>
        </p:spPr>
        <p:txBody>
          <a:bodyPr>
            <a:spAutoFit/>
          </a:bodyPr>
          <a:lstStyle/>
          <a:p>
            <a:r>
              <a:rPr lang="en-US" dirty="0"/>
              <a:t>BRK7+ will go into CN400-B4</a:t>
            </a:r>
          </a:p>
          <a:p>
            <a:r>
              <a:rPr lang="en-US" dirty="0"/>
              <a:t>BRK7- will go into CN400-A4</a:t>
            </a:r>
          </a:p>
        </p:txBody>
      </p:sp>
      <p:pic>
        <p:nvPicPr>
          <p:cNvPr id="10" name="Picture 9">
            <a:extLst>
              <a:ext uri="{FF2B5EF4-FFF2-40B4-BE49-F238E27FC236}">
                <a16:creationId xmlns:a16="http://schemas.microsoft.com/office/drawing/2014/main" id="{8BC12DCD-EF1A-4179-BE3B-2900A789B838}"/>
              </a:ext>
            </a:extLst>
          </p:cNvPr>
          <p:cNvPicPr>
            <a:picLocks noChangeAspect="1"/>
          </p:cNvPicPr>
          <p:nvPr/>
        </p:nvPicPr>
        <p:blipFill>
          <a:blip r:embed="rId2"/>
          <a:stretch>
            <a:fillRect/>
          </a:stretch>
        </p:blipFill>
        <p:spPr>
          <a:xfrm rot="5400000">
            <a:off x="5016626" y="1378547"/>
            <a:ext cx="3689601" cy="2767201"/>
          </a:xfrm>
          <a:prstGeom prst="rect">
            <a:avLst/>
          </a:prstGeom>
        </p:spPr>
      </p:pic>
    </p:spTree>
    <p:extLst>
      <p:ext uri="{BB962C8B-B14F-4D97-AF65-F5344CB8AC3E}">
        <p14:creationId xmlns:p14="http://schemas.microsoft.com/office/powerpoint/2010/main" val="614419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DE209F-A370-44C1-BC47-45D20532BABE}"/>
              </a:ext>
            </a:extLst>
          </p:cNvPr>
          <p:cNvSpPr/>
          <p:nvPr/>
        </p:nvSpPr>
        <p:spPr>
          <a:xfrm>
            <a:off x="1133838" y="124392"/>
            <a:ext cx="2339102" cy="369332"/>
          </a:xfrm>
          <a:prstGeom prst="rect">
            <a:avLst/>
          </a:prstGeom>
        </p:spPr>
        <p:txBody>
          <a:bodyPr wrap="none">
            <a:spAutoFit/>
          </a:bodyPr>
          <a:lstStyle/>
          <a:p>
            <a:r>
              <a:rPr lang="en-US"/>
              <a:t>Encoder connections</a:t>
            </a:r>
            <a:endParaRPr lang="en-US" dirty="0"/>
          </a:p>
        </p:txBody>
      </p:sp>
      <p:sp>
        <p:nvSpPr>
          <p:cNvPr id="4" name="Rectangle 3">
            <a:extLst>
              <a:ext uri="{FF2B5EF4-FFF2-40B4-BE49-F238E27FC236}">
                <a16:creationId xmlns:a16="http://schemas.microsoft.com/office/drawing/2014/main" id="{D1469331-011C-4D54-A2FB-FEFD43D9FD44}"/>
              </a:ext>
            </a:extLst>
          </p:cNvPr>
          <p:cNvSpPr/>
          <p:nvPr/>
        </p:nvSpPr>
        <p:spPr>
          <a:xfrm>
            <a:off x="1133838" y="904211"/>
            <a:ext cx="2947247" cy="1477328"/>
          </a:xfrm>
          <a:prstGeom prst="rect">
            <a:avLst/>
          </a:prstGeom>
        </p:spPr>
        <p:txBody>
          <a:bodyPr wrap="square">
            <a:spAutoFit/>
          </a:bodyPr>
          <a:lstStyle/>
          <a:p>
            <a:r>
              <a:rPr lang="en-US" dirty="0"/>
              <a:t>From the encoder limit switch cable, attach the designated grey encoder connection to the external axis servo control board.</a:t>
            </a:r>
          </a:p>
        </p:txBody>
      </p:sp>
      <p:pic>
        <p:nvPicPr>
          <p:cNvPr id="9" name="Picture 8">
            <a:extLst>
              <a:ext uri="{FF2B5EF4-FFF2-40B4-BE49-F238E27FC236}">
                <a16:creationId xmlns:a16="http://schemas.microsoft.com/office/drawing/2014/main" id="{C9E1798D-92B0-4908-9F33-B2084CBF88BD}"/>
              </a:ext>
            </a:extLst>
          </p:cNvPr>
          <p:cNvPicPr>
            <a:picLocks noChangeAspect="1"/>
          </p:cNvPicPr>
          <p:nvPr/>
        </p:nvPicPr>
        <p:blipFill>
          <a:blip r:embed="rId2"/>
          <a:stretch>
            <a:fillRect/>
          </a:stretch>
        </p:blipFill>
        <p:spPr>
          <a:xfrm rot="5400000">
            <a:off x="4387678" y="1454866"/>
            <a:ext cx="4405240" cy="3303930"/>
          </a:xfrm>
          <a:prstGeom prst="rect">
            <a:avLst/>
          </a:prstGeom>
        </p:spPr>
      </p:pic>
    </p:spTree>
    <p:extLst>
      <p:ext uri="{BB962C8B-B14F-4D97-AF65-F5344CB8AC3E}">
        <p14:creationId xmlns:p14="http://schemas.microsoft.com/office/powerpoint/2010/main" val="3176646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71E730-07F1-4507-84BB-B1079CEEAB42}"/>
              </a:ext>
            </a:extLst>
          </p:cNvPr>
          <p:cNvSpPr/>
          <p:nvPr/>
        </p:nvSpPr>
        <p:spPr>
          <a:xfrm>
            <a:off x="1147224" y="109174"/>
            <a:ext cx="2698175" cy="369332"/>
          </a:xfrm>
          <a:prstGeom prst="rect">
            <a:avLst/>
          </a:prstGeom>
        </p:spPr>
        <p:txBody>
          <a:bodyPr wrap="none">
            <a:spAutoFit/>
          </a:bodyPr>
          <a:lstStyle/>
          <a:p>
            <a:r>
              <a:rPr lang="en-US" dirty="0"/>
              <a:t>Servo Enable Connector</a:t>
            </a:r>
          </a:p>
        </p:txBody>
      </p:sp>
      <p:sp>
        <p:nvSpPr>
          <p:cNvPr id="11" name="Rectangle 10">
            <a:extLst>
              <a:ext uri="{FF2B5EF4-FFF2-40B4-BE49-F238E27FC236}">
                <a16:creationId xmlns:a16="http://schemas.microsoft.com/office/drawing/2014/main" id="{AC6BE0C6-3EC5-426E-8433-82468710F9D5}"/>
              </a:ext>
            </a:extLst>
          </p:cNvPr>
          <p:cNvSpPr/>
          <p:nvPr/>
        </p:nvSpPr>
        <p:spPr>
          <a:xfrm>
            <a:off x="1147224" y="861888"/>
            <a:ext cx="3351624" cy="1754326"/>
          </a:xfrm>
          <a:prstGeom prst="rect">
            <a:avLst/>
          </a:prstGeom>
        </p:spPr>
        <p:txBody>
          <a:bodyPr wrap="square">
            <a:spAutoFit/>
          </a:bodyPr>
          <a:lstStyle/>
          <a:p>
            <a:r>
              <a:rPr lang="en-US" dirty="0"/>
              <a:t>The final step of the physical set up is the installation of the servo enable connectors.</a:t>
            </a:r>
          </a:p>
          <a:p>
            <a:endParaRPr lang="en-US" dirty="0"/>
          </a:p>
          <a:p>
            <a:r>
              <a:rPr lang="en-US" dirty="0"/>
              <a:t>Plug the connectors in as shown.</a:t>
            </a:r>
          </a:p>
        </p:txBody>
      </p:sp>
      <p:pic>
        <p:nvPicPr>
          <p:cNvPr id="13" name="Picture Placeholder 9">
            <a:extLst>
              <a:ext uri="{FF2B5EF4-FFF2-40B4-BE49-F238E27FC236}">
                <a16:creationId xmlns:a16="http://schemas.microsoft.com/office/drawing/2014/main" id="{0099719C-9894-4126-8D83-22FC641269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8848" y="861888"/>
            <a:ext cx="2028507" cy="2703947"/>
          </a:xfrm>
          <a:prstGeom prst="rect">
            <a:avLst/>
          </a:prstGeom>
        </p:spPr>
      </p:pic>
      <p:pic>
        <p:nvPicPr>
          <p:cNvPr id="14" name="Picture 13">
            <a:extLst>
              <a:ext uri="{FF2B5EF4-FFF2-40B4-BE49-F238E27FC236}">
                <a16:creationId xmlns:a16="http://schemas.microsoft.com/office/drawing/2014/main" id="{B0EE40DC-B904-4E6C-90AF-2AAA00626375}"/>
              </a:ext>
            </a:extLst>
          </p:cNvPr>
          <p:cNvPicPr>
            <a:picLocks noChangeAspect="1"/>
          </p:cNvPicPr>
          <p:nvPr/>
        </p:nvPicPr>
        <p:blipFill>
          <a:blip r:embed="rId3"/>
          <a:stretch>
            <a:fillRect/>
          </a:stretch>
        </p:blipFill>
        <p:spPr>
          <a:xfrm rot="5400000">
            <a:off x="6257370" y="1199882"/>
            <a:ext cx="2703947" cy="2027960"/>
          </a:xfrm>
          <a:prstGeom prst="rect">
            <a:avLst/>
          </a:prstGeom>
        </p:spPr>
      </p:pic>
    </p:spTree>
    <p:extLst>
      <p:ext uri="{BB962C8B-B14F-4D97-AF65-F5344CB8AC3E}">
        <p14:creationId xmlns:p14="http://schemas.microsoft.com/office/powerpoint/2010/main" val="1913755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0F34630-B6BC-45A0-A61E-FEDCDB6F88C5}"/>
              </a:ext>
            </a:extLst>
          </p:cNvPr>
          <p:cNvSpPr/>
          <p:nvPr/>
        </p:nvSpPr>
        <p:spPr>
          <a:xfrm>
            <a:off x="1755648" y="987588"/>
            <a:ext cx="6364224" cy="3693319"/>
          </a:xfrm>
          <a:prstGeom prst="rect">
            <a:avLst/>
          </a:prstGeom>
        </p:spPr>
        <p:txBody>
          <a:bodyPr wrap="square">
            <a:spAutoFit/>
          </a:bodyPr>
          <a:lstStyle/>
          <a:p>
            <a:r>
              <a:rPr lang="en-US" dirty="0"/>
              <a:t>Now that all of the modules, boards and cables have been installed and connected, the external axis needs to be set up in the DX200 controller.</a:t>
            </a:r>
          </a:p>
          <a:p>
            <a:endParaRPr lang="en-US" dirty="0"/>
          </a:p>
          <a:p>
            <a:r>
              <a:rPr lang="en-US" dirty="0"/>
              <a:t>Hold the “Main Menu” button down on the teach pendant while powering on the controller.</a:t>
            </a:r>
          </a:p>
          <a:p>
            <a:endParaRPr lang="en-US" dirty="0"/>
          </a:p>
          <a:p>
            <a:r>
              <a:rPr lang="en-US" dirty="0"/>
              <a:t>Continue holding the “Main Menu” button down until you hear a beep.</a:t>
            </a:r>
          </a:p>
          <a:p>
            <a:endParaRPr lang="en-US" dirty="0"/>
          </a:p>
          <a:p>
            <a:r>
              <a:rPr lang="en-US" dirty="0"/>
              <a:t>When the controller boots up, you will be in maintenance mode.  This is where the set up of the external axis is performed.</a:t>
            </a:r>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spTree>
    <p:extLst>
      <p:ext uri="{BB962C8B-B14F-4D97-AF65-F5344CB8AC3E}">
        <p14:creationId xmlns:p14="http://schemas.microsoft.com/office/powerpoint/2010/main" val="3555812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sp>
        <p:nvSpPr>
          <p:cNvPr id="4" name="Rectangle 3">
            <a:extLst>
              <a:ext uri="{FF2B5EF4-FFF2-40B4-BE49-F238E27FC236}">
                <a16:creationId xmlns:a16="http://schemas.microsoft.com/office/drawing/2014/main" id="{A4B7FDE6-CA3F-473B-86C9-F3762B19FD5A}"/>
              </a:ext>
            </a:extLst>
          </p:cNvPr>
          <p:cNvSpPr/>
          <p:nvPr/>
        </p:nvSpPr>
        <p:spPr>
          <a:xfrm>
            <a:off x="1379556" y="802922"/>
            <a:ext cx="3018708" cy="2308324"/>
          </a:xfrm>
          <a:prstGeom prst="rect">
            <a:avLst/>
          </a:prstGeom>
        </p:spPr>
        <p:txBody>
          <a:bodyPr wrap="square">
            <a:spAutoFit/>
          </a:bodyPr>
          <a:lstStyle/>
          <a:p>
            <a:r>
              <a:rPr lang="en-US" dirty="0"/>
              <a:t>After entering “Maintenance Mode”, you will need to enter the “management” level of security.</a:t>
            </a:r>
          </a:p>
          <a:p>
            <a:endParaRPr lang="en-US" dirty="0"/>
          </a:p>
          <a:p>
            <a:r>
              <a:rPr lang="en-US" dirty="0"/>
              <a:t>Select management mode from the drop down menu and enter sixteen “9’s”</a:t>
            </a:r>
          </a:p>
        </p:txBody>
      </p:sp>
      <p:pic>
        <p:nvPicPr>
          <p:cNvPr id="9" name="Picture 8">
            <a:extLst>
              <a:ext uri="{FF2B5EF4-FFF2-40B4-BE49-F238E27FC236}">
                <a16:creationId xmlns:a16="http://schemas.microsoft.com/office/drawing/2014/main" id="{4F6F5C43-49A9-4D99-A8FF-6C32310B846A}"/>
              </a:ext>
            </a:extLst>
          </p:cNvPr>
          <p:cNvPicPr>
            <a:picLocks noChangeAspect="1"/>
          </p:cNvPicPr>
          <p:nvPr/>
        </p:nvPicPr>
        <p:blipFill>
          <a:blip r:embed="rId2"/>
          <a:stretch>
            <a:fillRect/>
          </a:stretch>
        </p:blipFill>
        <p:spPr>
          <a:xfrm>
            <a:off x="4523232" y="802922"/>
            <a:ext cx="4172712" cy="3129534"/>
          </a:xfrm>
          <a:prstGeom prst="rect">
            <a:avLst/>
          </a:prstGeom>
        </p:spPr>
      </p:pic>
    </p:spTree>
    <p:extLst>
      <p:ext uri="{BB962C8B-B14F-4D97-AF65-F5344CB8AC3E}">
        <p14:creationId xmlns:p14="http://schemas.microsoft.com/office/powerpoint/2010/main" val="3690886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sp>
        <p:nvSpPr>
          <p:cNvPr id="4" name="Rectangle 3">
            <a:extLst>
              <a:ext uri="{FF2B5EF4-FFF2-40B4-BE49-F238E27FC236}">
                <a16:creationId xmlns:a16="http://schemas.microsoft.com/office/drawing/2014/main" id="{A4B7FDE6-CA3F-473B-86C9-F3762B19FD5A}"/>
              </a:ext>
            </a:extLst>
          </p:cNvPr>
          <p:cNvSpPr/>
          <p:nvPr/>
        </p:nvSpPr>
        <p:spPr>
          <a:xfrm>
            <a:off x="1379556" y="802922"/>
            <a:ext cx="3018708" cy="1200329"/>
          </a:xfrm>
          <a:prstGeom prst="rect">
            <a:avLst/>
          </a:prstGeom>
        </p:spPr>
        <p:txBody>
          <a:bodyPr wrap="square">
            <a:spAutoFit/>
          </a:bodyPr>
          <a:lstStyle/>
          <a:p>
            <a:r>
              <a:rPr lang="en-US" dirty="0"/>
              <a:t>After entering “management mode”, select SYSTEM &gt; SETUP from the menu</a:t>
            </a:r>
          </a:p>
        </p:txBody>
      </p:sp>
      <p:pic>
        <p:nvPicPr>
          <p:cNvPr id="9" name="Picture Placeholder 7">
            <a:extLst>
              <a:ext uri="{FF2B5EF4-FFF2-40B4-BE49-F238E27FC236}">
                <a16:creationId xmlns:a16="http://schemas.microsoft.com/office/drawing/2014/main" id="{E98B2773-AB98-4AC7-85D6-E44275AA7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051" y="956599"/>
            <a:ext cx="4698349" cy="3523762"/>
          </a:xfrm>
          <a:prstGeom prst="rect">
            <a:avLst/>
          </a:prstGeom>
        </p:spPr>
      </p:pic>
    </p:spTree>
    <p:extLst>
      <p:ext uri="{BB962C8B-B14F-4D97-AF65-F5344CB8AC3E}">
        <p14:creationId xmlns:p14="http://schemas.microsoft.com/office/powerpoint/2010/main" val="4097239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sp>
        <p:nvSpPr>
          <p:cNvPr id="2" name="Rectangle 1">
            <a:extLst>
              <a:ext uri="{FF2B5EF4-FFF2-40B4-BE49-F238E27FC236}">
                <a16:creationId xmlns:a16="http://schemas.microsoft.com/office/drawing/2014/main" id="{15C7B348-63FF-488A-99A3-017BF66CE851}"/>
              </a:ext>
            </a:extLst>
          </p:cNvPr>
          <p:cNvSpPr/>
          <p:nvPr/>
        </p:nvSpPr>
        <p:spPr>
          <a:xfrm>
            <a:off x="1234440" y="956599"/>
            <a:ext cx="2587752" cy="2031325"/>
          </a:xfrm>
          <a:prstGeom prst="rect">
            <a:avLst/>
          </a:prstGeom>
        </p:spPr>
        <p:txBody>
          <a:bodyPr wrap="square">
            <a:spAutoFit/>
          </a:bodyPr>
          <a:lstStyle/>
          <a:p>
            <a:r>
              <a:rPr lang="en-US" dirty="0"/>
              <a:t>The next screen you will see is the SETUP screen.</a:t>
            </a:r>
          </a:p>
          <a:p>
            <a:endParaRPr lang="en-US" dirty="0"/>
          </a:p>
          <a:p>
            <a:r>
              <a:rPr lang="en-US" dirty="0"/>
              <a:t>Cursor down to CONTROL GROUP and select.</a:t>
            </a:r>
          </a:p>
        </p:txBody>
      </p:sp>
      <p:pic>
        <p:nvPicPr>
          <p:cNvPr id="10" name="Picture Placeholder 7">
            <a:extLst>
              <a:ext uri="{FF2B5EF4-FFF2-40B4-BE49-F238E27FC236}">
                <a16:creationId xmlns:a16="http://schemas.microsoft.com/office/drawing/2014/main" id="{4ADC6037-1DB9-470B-A063-83A26C502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338" y="1022448"/>
            <a:ext cx="4739362" cy="3554522"/>
          </a:xfrm>
          <a:prstGeom prst="rect">
            <a:avLst/>
          </a:prstGeom>
        </p:spPr>
      </p:pic>
    </p:spTree>
    <p:extLst>
      <p:ext uri="{BB962C8B-B14F-4D97-AF65-F5344CB8AC3E}">
        <p14:creationId xmlns:p14="http://schemas.microsoft.com/office/powerpoint/2010/main" val="1243712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sp>
        <p:nvSpPr>
          <p:cNvPr id="4" name="Rectangle 3">
            <a:extLst>
              <a:ext uri="{FF2B5EF4-FFF2-40B4-BE49-F238E27FC236}">
                <a16:creationId xmlns:a16="http://schemas.microsoft.com/office/drawing/2014/main" id="{C8A3D509-079C-4955-AAE3-8DFDB0AEEF48}"/>
              </a:ext>
            </a:extLst>
          </p:cNvPr>
          <p:cNvSpPr/>
          <p:nvPr/>
        </p:nvSpPr>
        <p:spPr>
          <a:xfrm>
            <a:off x="1234440" y="666344"/>
            <a:ext cx="3136392" cy="3785652"/>
          </a:xfrm>
          <a:prstGeom prst="rect">
            <a:avLst/>
          </a:prstGeom>
        </p:spPr>
        <p:txBody>
          <a:bodyPr wrap="square">
            <a:spAutoFit/>
          </a:bodyPr>
          <a:lstStyle/>
          <a:p>
            <a:r>
              <a:rPr lang="en-US" sz="1600" dirty="0"/>
              <a:t>The next screen you will see is the CONTROL GROUP screen.  From this screen you will select the ROBOT and EXTERNAL AXIS.  </a:t>
            </a:r>
          </a:p>
          <a:p>
            <a:endParaRPr lang="en-US" sz="1600" dirty="0"/>
          </a:p>
          <a:p>
            <a:r>
              <a:rPr lang="en-US" sz="1600" dirty="0"/>
              <a:t>Cursor down to the line you want to add the robot and external axis and select on DETAIL.</a:t>
            </a:r>
          </a:p>
          <a:p>
            <a:endParaRPr lang="en-US" sz="1600" dirty="0"/>
          </a:p>
          <a:p>
            <a:r>
              <a:rPr lang="en-US" sz="1600" dirty="0"/>
              <a:t>Once you select on the R1 and S1, as this example will be, a screen with the full machine list will be displayed.</a:t>
            </a:r>
          </a:p>
        </p:txBody>
      </p:sp>
      <p:pic>
        <p:nvPicPr>
          <p:cNvPr id="8" name="Picture 7">
            <a:extLst>
              <a:ext uri="{FF2B5EF4-FFF2-40B4-BE49-F238E27FC236}">
                <a16:creationId xmlns:a16="http://schemas.microsoft.com/office/drawing/2014/main" id="{11092271-359F-47DE-B4A0-5793D33597CE}"/>
              </a:ext>
            </a:extLst>
          </p:cNvPr>
          <p:cNvPicPr>
            <a:picLocks noChangeAspect="1"/>
          </p:cNvPicPr>
          <p:nvPr/>
        </p:nvPicPr>
        <p:blipFill>
          <a:blip r:embed="rId2"/>
          <a:stretch>
            <a:fillRect/>
          </a:stretch>
        </p:blipFill>
        <p:spPr>
          <a:xfrm>
            <a:off x="4468368" y="682258"/>
            <a:ext cx="4306824" cy="3230118"/>
          </a:xfrm>
          <a:prstGeom prst="rect">
            <a:avLst/>
          </a:prstGeom>
        </p:spPr>
      </p:pic>
    </p:spTree>
    <p:extLst>
      <p:ext uri="{BB962C8B-B14F-4D97-AF65-F5344CB8AC3E}">
        <p14:creationId xmlns:p14="http://schemas.microsoft.com/office/powerpoint/2010/main" val="87849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EBD68-14B2-4BCD-A6B9-061307A3AD31}"/>
              </a:ext>
            </a:extLst>
          </p:cNvPr>
          <p:cNvSpPr>
            <a:spLocks noGrp="1"/>
          </p:cNvSpPr>
          <p:nvPr>
            <p:ph type="body" sz="quarter" idx="13"/>
          </p:nvPr>
        </p:nvSpPr>
        <p:spPr>
          <a:xfrm>
            <a:off x="1163782" y="1431985"/>
            <a:ext cx="7523018" cy="3162137"/>
          </a:xfrm>
        </p:spPr>
        <p:txBody>
          <a:bodyPr/>
          <a:lstStyle/>
          <a:p>
            <a:r>
              <a:rPr lang="en-US" dirty="0"/>
              <a:t>The 164290-1 servo control board for Axis 7,8 and 9 is a daughter board that mounts to the right side of the robots servo control board.</a:t>
            </a:r>
          </a:p>
          <a:p>
            <a:r>
              <a:rPr lang="en-US" dirty="0"/>
              <a:t>This board comes with standoffs that screw into the EAXA21A (robot servo control board) inside the DX200 controller</a:t>
            </a:r>
          </a:p>
          <a:p>
            <a:endParaRPr lang="en-US" dirty="0"/>
          </a:p>
        </p:txBody>
      </p:sp>
      <p:sp>
        <p:nvSpPr>
          <p:cNvPr id="6" name="Text Placeholder 5">
            <a:extLst>
              <a:ext uri="{FF2B5EF4-FFF2-40B4-BE49-F238E27FC236}">
                <a16:creationId xmlns:a16="http://schemas.microsoft.com/office/drawing/2014/main" id="{E13B469B-CB48-449F-AC75-A3F6AC26D07F}"/>
              </a:ext>
            </a:extLst>
          </p:cNvPr>
          <p:cNvSpPr>
            <a:spLocks noGrp="1"/>
          </p:cNvSpPr>
          <p:nvPr>
            <p:ph type="body" sz="quarter" idx="14"/>
          </p:nvPr>
        </p:nvSpPr>
        <p:spPr>
          <a:xfrm>
            <a:off x="1067388" y="233803"/>
            <a:ext cx="6759876" cy="446088"/>
          </a:xfrm>
        </p:spPr>
        <p:txBody>
          <a:bodyPr/>
          <a:lstStyle/>
          <a:p>
            <a:r>
              <a:rPr lang="en-US" sz="2100" b="1" dirty="0">
                <a:solidFill>
                  <a:srgbClr val="2D2926"/>
                </a:solidFill>
                <a:latin typeface="Arial" panose="020B0604020202020204" pitchFamily="34" charset="0"/>
                <a:ea typeface="+mj-ea"/>
                <a:cs typeface="Arial" panose="020B0604020202020204" pitchFamily="34" charset="0"/>
              </a:rPr>
              <a:t>Step 2 – Installation of the Servo</a:t>
            </a:r>
            <a:r>
              <a:rPr lang="en-US" sz="2100" b="1" dirty="0">
                <a:solidFill>
                  <a:srgbClr val="2D2926"/>
                </a:solidFill>
                <a:latin typeface="Arial" panose="020B0604020202020204" pitchFamily="34" charset="0"/>
                <a:cs typeface="Arial" panose="020B0604020202020204" pitchFamily="34" charset="0"/>
              </a:rPr>
              <a:t> control board</a:t>
            </a:r>
            <a:endParaRPr lang="en-US" dirty="0"/>
          </a:p>
        </p:txBody>
      </p:sp>
      <p:pic>
        <p:nvPicPr>
          <p:cNvPr id="3" name="Picture 2">
            <a:extLst>
              <a:ext uri="{FF2B5EF4-FFF2-40B4-BE49-F238E27FC236}">
                <a16:creationId xmlns:a16="http://schemas.microsoft.com/office/drawing/2014/main" id="{D80C20F7-4BD6-4699-BC77-4E7E3DC28763}"/>
              </a:ext>
            </a:extLst>
          </p:cNvPr>
          <p:cNvPicPr>
            <a:picLocks noChangeAspect="1"/>
          </p:cNvPicPr>
          <p:nvPr/>
        </p:nvPicPr>
        <p:blipFill>
          <a:blip r:embed="rId2"/>
          <a:stretch>
            <a:fillRect/>
          </a:stretch>
        </p:blipFill>
        <p:spPr>
          <a:xfrm>
            <a:off x="1611838" y="2629305"/>
            <a:ext cx="2615184" cy="1961388"/>
          </a:xfrm>
          <a:prstGeom prst="rect">
            <a:avLst/>
          </a:prstGeom>
        </p:spPr>
      </p:pic>
      <p:pic>
        <p:nvPicPr>
          <p:cNvPr id="8" name="Picture 7">
            <a:extLst>
              <a:ext uri="{FF2B5EF4-FFF2-40B4-BE49-F238E27FC236}">
                <a16:creationId xmlns:a16="http://schemas.microsoft.com/office/drawing/2014/main" id="{B67D6F13-4EC6-400D-B800-A6D2F7A8360A}"/>
              </a:ext>
            </a:extLst>
          </p:cNvPr>
          <p:cNvPicPr>
            <a:picLocks noChangeAspect="1"/>
          </p:cNvPicPr>
          <p:nvPr/>
        </p:nvPicPr>
        <p:blipFill>
          <a:blip r:embed="rId3"/>
          <a:stretch>
            <a:fillRect/>
          </a:stretch>
        </p:blipFill>
        <p:spPr>
          <a:xfrm rot="10800000">
            <a:off x="5672707" y="2632734"/>
            <a:ext cx="2610612" cy="1957959"/>
          </a:xfrm>
          <a:prstGeom prst="rect">
            <a:avLst/>
          </a:prstGeom>
        </p:spPr>
      </p:pic>
    </p:spTree>
    <p:extLst>
      <p:ext uri="{BB962C8B-B14F-4D97-AF65-F5344CB8AC3E}">
        <p14:creationId xmlns:p14="http://schemas.microsoft.com/office/powerpoint/2010/main" val="2748775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sp>
        <p:nvSpPr>
          <p:cNvPr id="2" name="Rectangle 1">
            <a:extLst>
              <a:ext uri="{FF2B5EF4-FFF2-40B4-BE49-F238E27FC236}">
                <a16:creationId xmlns:a16="http://schemas.microsoft.com/office/drawing/2014/main" id="{DA4FD20F-2448-403E-B200-473F7F3F3B0A}"/>
              </a:ext>
            </a:extLst>
          </p:cNvPr>
          <p:cNvSpPr/>
          <p:nvPr/>
        </p:nvSpPr>
        <p:spPr>
          <a:xfrm>
            <a:off x="1014984" y="682258"/>
            <a:ext cx="3383280" cy="2308324"/>
          </a:xfrm>
          <a:prstGeom prst="rect">
            <a:avLst/>
          </a:prstGeom>
        </p:spPr>
        <p:txBody>
          <a:bodyPr wrap="square">
            <a:spAutoFit/>
          </a:bodyPr>
          <a:lstStyle/>
          <a:p>
            <a:r>
              <a:rPr lang="en-US" dirty="0"/>
              <a:t>From the MACHINE LIST screen, select the correct machine.</a:t>
            </a:r>
          </a:p>
          <a:p>
            <a:r>
              <a:rPr lang="en-US" dirty="0"/>
              <a:t>The machines listed describe the type of external axis.</a:t>
            </a:r>
          </a:p>
          <a:p>
            <a:r>
              <a:rPr lang="en-US" dirty="0"/>
              <a:t>For example, a single rotation head stock would be a TURN-1.</a:t>
            </a:r>
          </a:p>
        </p:txBody>
      </p:sp>
      <p:pic>
        <p:nvPicPr>
          <p:cNvPr id="9" name="Picture 8">
            <a:extLst>
              <a:ext uri="{FF2B5EF4-FFF2-40B4-BE49-F238E27FC236}">
                <a16:creationId xmlns:a16="http://schemas.microsoft.com/office/drawing/2014/main" id="{223E726E-2959-401C-9164-4215660777FF}"/>
              </a:ext>
            </a:extLst>
          </p:cNvPr>
          <p:cNvPicPr>
            <a:picLocks noChangeAspect="1"/>
          </p:cNvPicPr>
          <p:nvPr/>
        </p:nvPicPr>
        <p:blipFill>
          <a:blip r:embed="rId2"/>
          <a:stretch>
            <a:fillRect/>
          </a:stretch>
        </p:blipFill>
        <p:spPr>
          <a:xfrm>
            <a:off x="4398264" y="682258"/>
            <a:ext cx="4383024" cy="3287268"/>
          </a:xfrm>
          <a:prstGeom prst="rect">
            <a:avLst/>
          </a:prstGeom>
        </p:spPr>
      </p:pic>
    </p:spTree>
    <p:extLst>
      <p:ext uri="{BB962C8B-B14F-4D97-AF65-F5344CB8AC3E}">
        <p14:creationId xmlns:p14="http://schemas.microsoft.com/office/powerpoint/2010/main" val="3877676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pic>
        <p:nvPicPr>
          <p:cNvPr id="4" name="Picture 3">
            <a:extLst>
              <a:ext uri="{FF2B5EF4-FFF2-40B4-BE49-F238E27FC236}">
                <a16:creationId xmlns:a16="http://schemas.microsoft.com/office/drawing/2014/main" id="{DAAF6E16-071D-40B0-90CD-5D9F915D17CE}"/>
              </a:ext>
            </a:extLst>
          </p:cNvPr>
          <p:cNvPicPr>
            <a:picLocks noChangeAspect="1"/>
          </p:cNvPicPr>
          <p:nvPr/>
        </p:nvPicPr>
        <p:blipFill>
          <a:blip r:embed="rId2"/>
          <a:stretch>
            <a:fillRect/>
          </a:stretch>
        </p:blipFill>
        <p:spPr>
          <a:xfrm>
            <a:off x="2298786" y="988978"/>
            <a:ext cx="4884756" cy="3663567"/>
          </a:xfrm>
          <a:prstGeom prst="rect">
            <a:avLst/>
          </a:prstGeom>
        </p:spPr>
      </p:pic>
    </p:spTree>
    <p:extLst>
      <p:ext uri="{BB962C8B-B14F-4D97-AF65-F5344CB8AC3E}">
        <p14:creationId xmlns:p14="http://schemas.microsoft.com/office/powerpoint/2010/main" val="2344658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sp>
        <p:nvSpPr>
          <p:cNvPr id="4" name="Rectangle 3">
            <a:extLst>
              <a:ext uri="{FF2B5EF4-FFF2-40B4-BE49-F238E27FC236}">
                <a16:creationId xmlns:a16="http://schemas.microsoft.com/office/drawing/2014/main" id="{DB7E311D-81BD-4FFF-A872-88338A3B1518}"/>
              </a:ext>
            </a:extLst>
          </p:cNvPr>
          <p:cNvSpPr/>
          <p:nvPr/>
        </p:nvSpPr>
        <p:spPr>
          <a:xfrm>
            <a:off x="1444752" y="730130"/>
            <a:ext cx="7068312" cy="923330"/>
          </a:xfrm>
          <a:prstGeom prst="rect">
            <a:avLst/>
          </a:prstGeom>
        </p:spPr>
        <p:txBody>
          <a:bodyPr wrap="square">
            <a:spAutoFit/>
          </a:bodyPr>
          <a:lstStyle/>
          <a:p>
            <a:r>
              <a:rPr lang="en-US" dirty="0"/>
              <a:t>After the machine has been selected the following machine set up screens will follow.  This information can be found on the machines specification sheet or designated by your engineering group.</a:t>
            </a:r>
          </a:p>
        </p:txBody>
      </p:sp>
      <p:pic>
        <p:nvPicPr>
          <p:cNvPr id="8" name="Picture 7">
            <a:extLst>
              <a:ext uri="{FF2B5EF4-FFF2-40B4-BE49-F238E27FC236}">
                <a16:creationId xmlns:a16="http://schemas.microsoft.com/office/drawing/2014/main" id="{C34E8996-82C4-43AB-A95C-D8200F299697}"/>
              </a:ext>
            </a:extLst>
          </p:cNvPr>
          <p:cNvPicPr>
            <a:picLocks noChangeAspect="1"/>
          </p:cNvPicPr>
          <p:nvPr/>
        </p:nvPicPr>
        <p:blipFill>
          <a:blip r:embed="rId2"/>
          <a:stretch>
            <a:fillRect/>
          </a:stretch>
        </p:blipFill>
        <p:spPr>
          <a:xfrm>
            <a:off x="2476500" y="1627632"/>
            <a:ext cx="4529328" cy="3396996"/>
          </a:xfrm>
          <a:prstGeom prst="rect">
            <a:avLst/>
          </a:prstGeom>
        </p:spPr>
      </p:pic>
    </p:spTree>
    <p:extLst>
      <p:ext uri="{BB962C8B-B14F-4D97-AF65-F5344CB8AC3E}">
        <p14:creationId xmlns:p14="http://schemas.microsoft.com/office/powerpoint/2010/main" val="2392848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pic>
        <p:nvPicPr>
          <p:cNvPr id="5" name="Picture 4">
            <a:extLst>
              <a:ext uri="{FF2B5EF4-FFF2-40B4-BE49-F238E27FC236}">
                <a16:creationId xmlns:a16="http://schemas.microsoft.com/office/drawing/2014/main" id="{0EB95990-BE88-433C-BF98-425FD893784A}"/>
              </a:ext>
            </a:extLst>
          </p:cNvPr>
          <p:cNvPicPr>
            <a:picLocks noChangeAspect="1"/>
          </p:cNvPicPr>
          <p:nvPr/>
        </p:nvPicPr>
        <p:blipFill>
          <a:blip r:embed="rId2"/>
          <a:stretch>
            <a:fillRect/>
          </a:stretch>
        </p:blipFill>
        <p:spPr>
          <a:xfrm>
            <a:off x="1086276" y="1232690"/>
            <a:ext cx="3953256" cy="2964942"/>
          </a:xfrm>
          <a:prstGeom prst="rect">
            <a:avLst/>
          </a:prstGeom>
        </p:spPr>
      </p:pic>
      <p:pic>
        <p:nvPicPr>
          <p:cNvPr id="10" name="Picture 9">
            <a:extLst>
              <a:ext uri="{FF2B5EF4-FFF2-40B4-BE49-F238E27FC236}">
                <a16:creationId xmlns:a16="http://schemas.microsoft.com/office/drawing/2014/main" id="{7A9C13AC-E678-4EE8-8FAD-40734FB5A826}"/>
              </a:ext>
            </a:extLst>
          </p:cNvPr>
          <p:cNvPicPr>
            <a:picLocks noChangeAspect="1"/>
          </p:cNvPicPr>
          <p:nvPr/>
        </p:nvPicPr>
        <p:blipFill>
          <a:blip r:embed="rId3"/>
          <a:stretch>
            <a:fillRect/>
          </a:stretch>
        </p:blipFill>
        <p:spPr>
          <a:xfrm>
            <a:off x="5111496" y="1232690"/>
            <a:ext cx="3953256" cy="2964942"/>
          </a:xfrm>
          <a:prstGeom prst="rect">
            <a:avLst/>
          </a:prstGeom>
        </p:spPr>
      </p:pic>
    </p:spTree>
    <p:extLst>
      <p:ext uri="{BB962C8B-B14F-4D97-AF65-F5344CB8AC3E}">
        <p14:creationId xmlns:p14="http://schemas.microsoft.com/office/powerpoint/2010/main" val="414012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pic>
        <p:nvPicPr>
          <p:cNvPr id="4" name="Picture 3">
            <a:extLst>
              <a:ext uri="{FF2B5EF4-FFF2-40B4-BE49-F238E27FC236}">
                <a16:creationId xmlns:a16="http://schemas.microsoft.com/office/drawing/2014/main" id="{719C7D16-130C-4246-9F69-2C29D1C0E8C6}"/>
              </a:ext>
            </a:extLst>
          </p:cNvPr>
          <p:cNvPicPr>
            <a:picLocks noChangeAspect="1"/>
          </p:cNvPicPr>
          <p:nvPr/>
        </p:nvPicPr>
        <p:blipFill>
          <a:blip r:embed="rId2"/>
          <a:stretch>
            <a:fillRect/>
          </a:stretch>
        </p:blipFill>
        <p:spPr>
          <a:xfrm>
            <a:off x="1103376" y="1078992"/>
            <a:ext cx="3758184" cy="2818638"/>
          </a:xfrm>
          <a:prstGeom prst="rect">
            <a:avLst/>
          </a:prstGeom>
        </p:spPr>
      </p:pic>
      <p:pic>
        <p:nvPicPr>
          <p:cNvPr id="9" name="Picture 8">
            <a:extLst>
              <a:ext uri="{FF2B5EF4-FFF2-40B4-BE49-F238E27FC236}">
                <a16:creationId xmlns:a16="http://schemas.microsoft.com/office/drawing/2014/main" id="{021F1973-5133-4F86-867A-E1F7E20BA1EE}"/>
              </a:ext>
            </a:extLst>
          </p:cNvPr>
          <p:cNvPicPr>
            <a:picLocks noChangeAspect="1"/>
          </p:cNvPicPr>
          <p:nvPr/>
        </p:nvPicPr>
        <p:blipFill>
          <a:blip r:embed="rId3"/>
          <a:stretch>
            <a:fillRect/>
          </a:stretch>
        </p:blipFill>
        <p:spPr>
          <a:xfrm>
            <a:off x="5039532" y="1078992"/>
            <a:ext cx="3695364" cy="2771523"/>
          </a:xfrm>
          <a:prstGeom prst="rect">
            <a:avLst/>
          </a:prstGeom>
        </p:spPr>
      </p:pic>
    </p:spTree>
    <p:extLst>
      <p:ext uri="{BB962C8B-B14F-4D97-AF65-F5344CB8AC3E}">
        <p14:creationId xmlns:p14="http://schemas.microsoft.com/office/powerpoint/2010/main" val="3999669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pic>
        <p:nvPicPr>
          <p:cNvPr id="5" name="Picture 4">
            <a:extLst>
              <a:ext uri="{FF2B5EF4-FFF2-40B4-BE49-F238E27FC236}">
                <a16:creationId xmlns:a16="http://schemas.microsoft.com/office/drawing/2014/main" id="{CA6EC489-85E4-4366-92B3-468577E0AD1B}"/>
              </a:ext>
            </a:extLst>
          </p:cNvPr>
          <p:cNvPicPr>
            <a:picLocks noChangeAspect="1"/>
          </p:cNvPicPr>
          <p:nvPr/>
        </p:nvPicPr>
        <p:blipFill>
          <a:blip r:embed="rId2"/>
          <a:stretch>
            <a:fillRect/>
          </a:stretch>
        </p:blipFill>
        <p:spPr>
          <a:xfrm>
            <a:off x="1139952" y="1183005"/>
            <a:ext cx="3770376" cy="2827782"/>
          </a:xfrm>
          <a:prstGeom prst="rect">
            <a:avLst/>
          </a:prstGeom>
        </p:spPr>
      </p:pic>
      <p:pic>
        <p:nvPicPr>
          <p:cNvPr id="10" name="Picture 9">
            <a:extLst>
              <a:ext uri="{FF2B5EF4-FFF2-40B4-BE49-F238E27FC236}">
                <a16:creationId xmlns:a16="http://schemas.microsoft.com/office/drawing/2014/main" id="{07C1E93F-709A-45B0-AC24-49B28E1DC546}"/>
              </a:ext>
            </a:extLst>
          </p:cNvPr>
          <p:cNvPicPr>
            <a:picLocks noChangeAspect="1"/>
          </p:cNvPicPr>
          <p:nvPr/>
        </p:nvPicPr>
        <p:blipFill>
          <a:blip r:embed="rId3"/>
          <a:stretch>
            <a:fillRect/>
          </a:stretch>
        </p:blipFill>
        <p:spPr>
          <a:xfrm>
            <a:off x="5039532" y="1183005"/>
            <a:ext cx="3756324" cy="2817243"/>
          </a:xfrm>
          <a:prstGeom prst="rect">
            <a:avLst/>
          </a:prstGeom>
        </p:spPr>
      </p:pic>
    </p:spTree>
    <p:extLst>
      <p:ext uri="{BB962C8B-B14F-4D97-AF65-F5344CB8AC3E}">
        <p14:creationId xmlns:p14="http://schemas.microsoft.com/office/powerpoint/2010/main" val="1032277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pic>
        <p:nvPicPr>
          <p:cNvPr id="4" name="Picture 3">
            <a:extLst>
              <a:ext uri="{FF2B5EF4-FFF2-40B4-BE49-F238E27FC236}">
                <a16:creationId xmlns:a16="http://schemas.microsoft.com/office/drawing/2014/main" id="{954DA4CF-C5BC-4CA8-B104-766F217885B6}"/>
              </a:ext>
            </a:extLst>
          </p:cNvPr>
          <p:cNvPicPr>
            <a:picLocks noChangeAspect="1"/>
          </p:cNvPicPr>
          <p:nvPr/>
        </p:nvPicPr>
        <p:blipFill>
          <a:blip r:embed="rId2"/>
          <a:stretch>
            <a:fillRect/>
          </a:stretch>
        </p:blipFill>
        <p:spPr>
          <a:xfrm>
            <a:off x="2374392" y="1218438"/>
            <a:ext cx="4255008" cy="3191256"/>
          </a:xfrm>
          <a:prstGeom prst="rect">
            <a:avLst/>
          </a:prstGeom>
        </p:spPr>
      </p:pic>
    </p:spTree>
    <p:extLst>
      <p:ext uri="{BB962C8B-B14F-4D97-AF65-F5344CB8AC3E}">
        <p14:creationId xmlns:p14="http://schemas.microsoft.com/office/powerpoint/2010/main" val="3908312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496585-3468-4299-A58F-C886F29BB4D7}"/>
              </a:ext>
            </a:extLst>
          </p:cNvPr>
          <p:cNvSpPr/>
          <p:nvPr/>
        </p:nvSpPr>
        <p:spPr>
          <a:xfrm>
            <a:off x="5586984" y="1627632"/>
            <a:ext cx="1152144" cy="9692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4C8168-B0CA-4F00-ADEC-EF402EC5F939}"/>
              </a:ext>
            </a:extLst>
          </p:cNvPr>
          <p:cNvSpPr/>
          <p:nvPr/>
        </p:nvSpPr>
        <p:spPr>
          <a:xfrm>
            <a:off x="1379556" y="115915"/>
            <a:ext cx="3659976" cy="369332"/>
          </a:xfrm>
          <a:prstGeom prst="rect">
            <a:avLst/>
          </a:prstGeom>
        </p:spPr>
        <p:txBody>
          <a:bodyPr wrap="none">
            <a:spAutoFit/>
          </a:bodyPr>
          <a:lstStyle/>
          <a:p>
            <a:r>
              <a:rPr lang="en-US" dirty="0"/>
              <a:t>External axis set up in the DX200 </a:t>
            </a:r>
          </a:p>
        </p:txBody>
      </p:sp>
      <p:pic>
        <p:nvPicPr>
          <p:cNvPr id="5" name="Picture 4">
            <a:extLst>
              <a:ext uri="{FF2B5EF4-FFF2-40B4-BE49-F238E27FC236}">
                <a16:creationId xmlns:a16="http://schemas.microsoft.com/office/drawing/2014/main" id="{1268A0A9-8CB7-40F5-92A3-0C81802A91DF}"/>
              </a:ext>
            </a:extLst>
          </p:cNvPr>
          <p:cNvPicPr>
            <a:picLocks noChangeAspect="1"/>
          </p:cNvPicPr>
          <p:nvPr/>
        </p:nvPicPr>
        <p:blipFill>
          <a:blip r:embed="rId2"/>
          <a:stretch>
            <a:fillRect/>
          </a:stretch>
        </p:blipFill>
        <p:spPr>
          <a:xfrm>
            <a:off x="1098468" y="1298448"/>
            <a:ext cx="3802716" cy="2852037"/>
          </a:xfrm>
          <a:prstGeom prst="rect">
            <a:avLst/>
          </a:prstGeom>
        </p:spPr>
      </p:pic>
      <p:pic>
        <p:nvPicPr>
          <p:cNvPr id="9" name="Picture 8">
            <a:extLst>
              <a:ext uri="{FF2B5EF4-FFF2-40B4-BE49-F238E27FC236}">
                <a16:creationId xmlns:a16="http://schemas.microsoft.com/office/drawing/2014/main" id="{FE5E29A0-2960-40E1-B5A2-9C59C4B8A1B8}"/>
              </a:ext>
            </a:extLst>
          </p:cNvPr>
          <p:cNvPicPr>
            <a:picLocks noChangeAspect="1"/>
          </p:cNvPicPr>
          <p:nvPr/>
        </p:nvPicPr>
        <p:blipFill>
          <a:blip r:embed="rId3"/>
          <a:stretch>
            <a:fillRect/>
          </a:stretch>
        </p:blipFill>
        <p:spPr>
          <a:xfrm>
            <a:off x="5120640" y="1298448"/>
            <a:ext cx="3794760" cy="2846070"/>
          </a:xfrm>
          <a:prstGeom prst="rect">
            <a:avLst/>
          </a:prstGeom>
        </p:spPr>
      </p:pic>
    </p:spTree>
    <p:extLst>
      <p:ext uri="{BB962C8B-B14F-4D97-AF65-F5344CB8AC3E}">
        <p14:creationId xmlns:p14="http://schemas.microsoft.com/office/powerpoint/2010/main" val="3641407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7C0B05-1BB6-4111-B674-BFAEB3658AA3}"/>
              </a:ext>
            </a:extLst>
          </p:cNvPr>
          <p:cNvSpPr/>
          <p:nvPr/>
        </p:nvSpPr>
        <p:spPr>
          <a:xfrm>
            <a:off x="3498847" y="1570038"/>
            <a:ext cx="685800" cy="685800"/>
          </a:xfrm>
          <a:prstGeom prst="rect">
            <a:avLst/>
          </a:prstGeom>
          <a:solidFill>
            <a:srgbClr val="0056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9" name="Rectangle 18">
            <a:extLst>
              <a:ext uri="{FF2B5EF4-FFF2-40B4-BE49-F238E27FC236}">
                <a16:creationId xmlns:a16="http://schemas.microsoft.com/office/drawing/2014/main" id="{92905221-7F41-49F1-97F0-12A0F909ADEE}"/>
              </a:ext>
            </a:extLst>
          </p:cNvPr>
          <p:cNvSpPr/>
          <p:nvPr/>
        </p:nvSpPr>
        <p:spPr>
          <a:xfrm>
            <a:off x="5954710" y="1570038"/>
            <a:ext cx="685800" cy="685800"/>
          </a:xfrm>
          <a:prstGeom prst="rect">
            <a:avLst/>
          </a:prstGeom>
          <a:solidFill>
            <a:srgbClr val="6465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8436" name="TextBox 4">
            <a:extLst>
              <a:ext uri="{FF2B5EF4-FFF2-40B4-BE49-F238E27FC236}">
                <a16:creationId xmlns:a16="http://schemas.microsoft.com/office/drawing/2014/main" id="{2338FA1C-D06E-43F3-B991-38715742A832}"/>
              </a:ext>
            </a:extLst>
          </p:cNvPr>
          <p:cNvSpPr txBox="1">
            <a:spLocks noChangeArrowheads="1"/>
          </p:cNvSpPr>
          <p:nvPr/>
        </p:nvSpPr>
        <p:spPr bwMode="auto">
          <a:xfrm>
            <a:off x="6556372" y="1558925"/>
            <a:ext cx="1300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dirty="0">
                <a:solidFill>
                  <a:srgbClr val="646566"/>
                </a:solidFill>
              </a:rPr>
              <a:t>Body copy</a:t>
            </a:r>
          </a:p>
        </p:txBody>
      </p:sp>
      <p:sp>
        <p:nvSpPr>
          <p:cNvPr id="18437" name="TextBox 4">
            <a:extLst>
              <a:ext uri="{FF2B5EF4-FFF2-40B4-BE49-F238E27FC236}">
                <a16:creationId xmlns:a16="http://schemas.microsoft.com/office/drawing/2014/main" id="{7B877C85-35AE-4809-8ED2-B122DAC92DC2}"/>
              </a:ext>
            </a:extLst>
          </p:cNvPr>
          <p:cNvSpPr txBox="1">
            <a:spLocks noChangeArrowheads="1"/>
          </p:cNvSpPr>
          <p:nvPr/>
        </p:nvSpPr>
        <p:spPr bwMode="auto">
          <a:xfrm>
            <a:off x="4157660" y="1558925"/>
            <a:ext cx="13001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dirty="0">
                <a:solidFill>
                  <a:srgbClr val="0056B9"/>
                </a:solidFill>
              </a:rPr>
              <a:t>Subheads within body copy</a:t>
            </a:r>
          </a:p>
        </p:txBody>
      </p:sp>
      <p:sp>
        <p:nvSpPr>
          <p:cNvPr id="22" name="Rectangle 21">
            <a:extLst>
              <a:ext uri="{FF2B5EF4-FFF2-40B4-BE49-F238E27FC236}">
                <a16:creationId xmlns:a16="http://schemas.microsoft.com/office/drawing/2014/main" id="{56283205-5363-4607-B506-5401C0B78228}"/>
              </a:ext>
            </a:extLst>
          </p:cNvPr>
          <p:cNvSpPr/>
          <p:nvPr/>
        </p:nvSpPr>
        <p:spPr>
          <a:xfrm>
            <a:off x="1409697" y="1570038"/>
            <a:ext cx="685800" cy="6858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8439" name="TextBox 4">
            <a:extLst>
              <a:ext uri="{FF2B5EF4-FFF2-40B4-BE49-F238E27FC236}">
                <a16:creationId xmlns:a16="http://schemas.microsoft.com/office/drawing/2014/main" id="{A5670239-34AA-4B63-B7B9-788B66DDCF59}"/>
              </a:ext>
            </a:extLst>
          </p:cNvPr>
          <p:cNvSpPr txBox="1">
            <a:spLocks noChangeArrowheads="1"/>
          </p:cNvSpPr>
          <p:nvPr/>
        </p:nvSpPr>
        <p:spPr bwMode="auto">
          <a:xfrm>
            <a:off x="2065335" y="1547813"/>
            <a:ext cx="13001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t>Headers </a:t>
            </a:r>
            <a:br>
              <a:rPr lang="en-US" altLang="en-US" sz="1400"/>
            </a:br>
            <a:r>
              <a:rPr lang="en-US" altLang="en-US" sz="1400"/>
              <a:t>on content slides</a:t>
            </a:r>
          </a:p>
        </p:txBody>
      </p:sp>
      <p:sp>
        <p:nvSpPr>
          <p:cNvPr id="18440" name="Title 6">
            <a:extLst>
              <a:ext uri="{FF2B5EF4-FFF2-40B4-BE49-F238E27FC236}">
                <a16:creationId xmlns:a16="http://schemas.microsoft.com/office/drawing/2014/main" id="{D93D6FC3-05F1-4C03-939C-33B6EE837FF9}"/>
              </a:ext>
            </a:extLst>
          </p:cNvPr>
          <p:cNvSpPr>
            <a:spLocks noGrp="1"/>
          </p:cNvSpPr>
          <p:nvPr>
            <p:ph type="ctrTitle" idx="4294967295"/>
          </p:nvPr>
        </p:nvSpPr>
        <p:spPr bwMode="auto">
          <a:xfrm>
            <a:off x="1333500" y="258763"/>
            <a:ext cx="6896100" cy="492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r>
              <a:rPr lang="en-US" altLang="en-US" sz="2400" dirty="0"/>
              <a:t>Fonts and Primary Colors to use throughout PPT</a:t>
            </a:r>
          </a:p>
        </p:txBody>
      </p:sp>
      <p:grpSp>
        <p:nvGrpSpPr>
          <p:cNvPr id="18441" name="Group 23">
            <a:extLst>
              <a:ext uri="{FF2B5EF4-FFF2-40B4-BE49-F238E27FC236}">
                <a16:creationId xmlns:a16="http://schemas.microsoft.com/office/drawing/2014/main" id="{E78EC699-6C94-4995-8824-942E76640467}"/>
              </a:ext>
            </a:extLst>
          </p:cNvPr>
          <p:cNvGrpSpPr>
            <a:grpSpLocks/>
          </p:cNvGrpSpPr>
          <p:nvPr/>
        </p:nvGrpSpPr>
        <p:grpSpPr bwMode="auto">
          <a:xfrm>
            <a:off x="2790301" y="2566988"/>
            <a:ext cx="4445000" cy="2114550"/>
            <a:chOff x="208157" y="2286190"/>
            <a:chExt cx="4445619" cy="2114826"/>
          </a:xfrm>
        </p:grpSpPr>
        <p:sp>
          <p:nvSpPr>
            <p:cNvPr id="18455" name="TextBox 4">
              <a:extLst>
                <a:ext uri="{FF2B5EF4-FFF2-40B4-BE49-F238E27FC236}">
                  <a16:creationId xmlns:a16="http://schemas.microsoft.com/office/drawing/2014/main" id="{DD227E59-7CA0-42A9-B401-DCA350A8D777}"/>
                </a:ext>
              </a:extLst>
            </p:cNvPr>
            <p:cNvSpPr txBox="1">
              <a:spLocks noChangeArrowheads="1"/>
            </p:cNvSpPr>
            <p:nvPr/>
          </p:nvSpPr>
          <p:spPr bwMode="auto">
            <a:xfrm>
              <a:off x="213501" y="2286190"/>
              <a:ext cx="3644822" cy="52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dirty="0"/>
                <a:t>These are the secondary colors to use throughout the PPT to add color</a:t>
              </a:r>
            </a:p>
          </p:txBody>
        </p:sp>
        <p:sp>
          <p:nvSpPr>
            <p:cNvPr id="8" name="Rectangle 7">
              <a:extLst>
                <a:ext uri="{FF2B5EF4-FFF2-40B4-BE49-F238E27FC236}">
                  <a16:creationId xmlns:a16="http://schemas.microsoft.com/office/drawing/2014/main" id="{582C93B1-5917-4720-B5BC-33A0B5F77C85}"/>
                </a:ext>
              </a:extLst>
            </p:cNvPr>
            <p:cNvSpPr/>
            <p:nvPr/>
          </p:nvSpPr>
          <p:spPr>
            <a:xfrm>
              <a:off x="290718" y="2835537"/>
              <a:ext cx="685896" cy="685890"/>
            </a:xfrm>
            <a:prstGeom prst="rect">
              <a:avLst/>
            </a:prstGeom>
            <a:solidFill>
              <a:srgbClr val="EDC3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9" name="Rectangle 8">
              <a:extLst>
                <a:ext uri="{FF2B5EF4-FFF2-40B4-BE49-F238E27FC236}">
                  <a16:creationId xmlns:a16="http://schemas.microsoft.com/office/drawing/2014/main" id="{58B58A07-78DF-4614-8CE6-874A7BD111D1}"/>
                </a:ext>
              </a:extLst>
            </p:cNvPr>
            <p:cNvSpPr/>
            <p:nvPr/>
          </p:nvSpPr>
          <p:spPr>
            <a:xfrm>
              <a:off x="1056000" y="2835537"/>
              <a:ext cx="685896" cy="685890"/>
            </a:xfrm>
            <a:prstGeom prst="rect">
              <a:avLst/>
            </a:prstGeom>
            <a:solidFill>
              <a:srgbClr val="F370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0" name="Rectangle 9">
              <a:extLst>
                <a:ext uri="{FF2B5EF4-FFF2-40B4-BE49-F238E27FC236}">
                  <a16:creationId xmlns:a16="http://schemas.microsoft.com/office/drawing/2014/main" id="{F565FE13-7F18-412C-ABB2-1A66E8807371}"/>
                </a:ext>
              </a:extLst>
            </p:cNvPr>
            <p:cNvSpPr/>
            <p:nvPr/>
          </p:nvSpPr>
          <p:spPr>
            <a:xfrm>
              <a:off x="1821282" y="2835537"/>
              <a:ext cx="685896" cy="685890"/>
            </a:xfrm>
            <a:prstGeom prst="rect">
              <a:avLst/>
            </a:prstGeom>
            <a:solidFill>
              <a:srgbClr val="84B1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1" name="Rectangle 10">
              <a:extLst>
                <a:ext uri="{FF2B5EF4-FFF2-40B4-BE49-F238E27FC236}">
                  <a16:creationId xmlns:a16="http://schemas.microsoft.com/office/drawing/2014/main" id="{CABEFD96-47AC-4060-B362-FC699FCAD35D}"/>
                </a:ext>
              </a:extLst>
            </p:cNvPr>
            <p:cNvSpPr/>
            <p:nvPr/>
          </p:nvSpPr>
          <p:spPr>
            <a:xfrm>
              <a:off x="281192" y="3586522"/>
              <a:ext cx="684307" cy="685890"/>
            </a:xfrm>
            <a:prstGeom prst="rect">
              <a:avLst/>
            </a:prstGeom>
            <a:solidFill>
              <a:srgbClr val="C2D8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2" name="Rectangle 11">
              <a:extLst>
                <a:ext uri="{FF2B5EF4-FFF2-40B4-BE49-F238E27FC236}">
                  <a16:creationId xmlns:a16="http://schemas.microsoft.com/office/drawing/2014/main" id="{49F57293-589D-4845-8F5C-598806838828}"/>
                </a:ext>
              </a:extLst>
            </p:cNvPr>
            <p:cNvSpPr/>
            <p:nvPr/>
          </p:nvSpPr>
          <p:spPr>
            <a:xfrm>
              <a:off x="1049649" y="3586522"/>
              <a:ext cx="685896" cy="68589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3" name="Rectangle 12">
              <a:extLst>
                <a:ext uri="{FF2B5EF4-FFF2-40B4-BE49-F238E27FC236}">
                  <a16:creationId xmlns:a16="http://schemas.microsoft.com/office/drawing/2014/main" id="{A288F1EE-A557-4105-80C6-41C07D7782B2}"/>
                </a:ext>
              </a:extLst>
            </p:cNvPr>
            <p:cNvSpPr/>
            <p:nvPr/>
          </p:nvSpPr>
          <p:spPr>
            <a:xfrm>
              <a:off x="2586563" y="2835537"/>
              <a:ext cx="685896" cy="685890"/>
            </a:xfrm>
            <a:prstGeom prst="rect">
              <a:avLst/>
            </a:prstGeom>
            <a:solidFill>
              <a:srgbClr val="1DBEE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4" name="Rectangle 13">
              <a:extLst>
                <a:ext uri="{FF2B5EF4-FFF2-40B4-BE49-F238E27FC236}">
                  <a16:creationId xmlns:a16="http://schemas.microsoft.com/office/drawing/2014/main" id="{778AC5CB-A04F-4F74-B0A7-923687BE9B66}"/>
                </a:ext>
              </a:extLst>
            </p:cNvPr>
            <p:cNvSpPr/>
            <p:nvPr/>
          </p:nvSpPr>
          <p:spPr>
            <a:xfrm>
              <a:off x="1818106" y="3586522"/>
              <a:ext cx="685896" cy="685890"/>
            </a:xfrm>
            <a:prstGeom prst="rect">
              <a:avLst/>
            </a:prstGeom>
            <a:solidFill>
              <a:srgbClr val="A5337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EDC31B"/>
                </a:solidFill>
              </a:endParaRPr>
            </a:p>
          </p:txBody>
        </p:sp>
        <p:sp>
          <p:nvSpPr>
            <p:cNvPr id="15" name="Rectangle 14">
              <a:extLst>
                <a:ext uri="{FF2B5EF4-FFF2-40B4-BE49-F238E27FC236}">
                  <a16:creationId xmlns:a16="http://schemas.microsoft.com/office/drawing/2014/main" id="{D562F0A3-B2ED-47D3-9A76-CFD585602B07}"/>
                </a:ext>
              </a:extLst>
            </p:cNvPr>
            <p:cNvSpPr/>
            <p:nvPr/>
          </p:nvSpPr>
          <p:spPr>
            <a:xfrm>
              <a:off x="2586563" y="3586522"/>
              <a:ext cx="685896" cy="685890"/>
            </a:xfrm>
            <a:prstGeom prst="rect">
              <a:avLst/>
            </a:prstGeom>
            <a:solidFill>
              <a:srgbClr val="3836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EDC31B"/>
                </a:solidFill>
              </a:endParaRPr>
            </a:p>
          </p:txBody>
        </p:sp>
        <p:sp>
          <p:nvSpPr>
            <p:cNvPr id="18464" name="TextBox 4">
              <a:extLst>
                <a:ext uri="{FF2B5EF4-FFF2-40B4-BE49-F238E27FC236}">
                  <a16:creationId xmlns:a16="http://schemas.microsoft.com/office/drawing/2014/main" id="{072EFA51-6B4B-4C02-B9C6-6A65372432E2}"/>
                </a:ext>
              </a:extLst>
            </p:cNvPr>
            <p:cNvSpPr txBox="1">
              <a:spLocks noChangeArrowheads="1"/>
            </p:cNvSpPr>
            <p:nvPr/>
          </p:nvSpPr>
          <p:spPr bwMode="auto">
            <a:xfrm>
              <a:off x="3295650" y="2994683"/>
              <a:ext cx="1031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ym typeface="Wingdings" panose="05000000000000000000" pitchFamily="2" charset="2"/>
                </a:rPr>
                <a:t></a:t>
              </a:r>
              <a:r>
                <a:rPr lang="en-US" altLang="en-US" sz="1200"/>
                <a:t>preferred</a:t>
              </a:r>
            </a:p>
          </p:txBody>
        </p:sp>
        <p:sp>
          <p:nvSpPr>
            <p:cNvPr id="18465" name="TextBox 4">
              <a:extLst>
                <a:ext uri="{FF2B5EF4-FFF2-40B4-BE49-F238E27FC236}">
                  <a16:creationId xmlns:a16="http://schemas.microsoft.com/office/drawing/2014/main" id="{6FEFADE5-994D-4429-90A6-62D4D3C53AB0}"/>
                </a:ext>
              </a:extLst>
            </p:cNvPr>
            <p:cNvSpPr txBox="1">
              <a:spLocks noChangeArrowheads="1"/>
            </p:cNvSpPr>
            <p:nvPr/>
          </p:nvSpPr>
          <p:spPr bwMode="auto">
            <a:xfrm>
              <a:off x="3295650" y="3725476"/>
              <a:ext cx="1358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ym typeface="Wingdings" panose="05000000000000000000" pitchFamily="2" charset="2"/>
                </a:rPr>
                <a:t>add’l </a:t>
              </a:r>
              <a:r>
                <a:rPr lang="en-US" altLang="en-US" sz="1200"/>
                <a:t>if needed</a:t>
              </a:r>
            </a:p>
          </p:txBody>
        </p:sp>
        <p:sp>
          <p:nvSpPr>
            <p:cNvPr id="17" name="Rectangle 16">
              <a:extLst>
                <a:ext uri="{FF2B5EF4-FFF2-40B4-BE49-F238E27FC236}">
                  <a16:creationId xmlns:a16="http://schemas.microsoft.com/office/drawing/2014/main" id="{5D3E114C-1637-44FA-890B-31BCC5E8CCDF}"/>
                </a:ext>
              </a:extLst>
            </p:cNvPr>
            <p:cNvSpPr/>
            <p:nvPr/>
          </p:nvSpPr>
          <p:spPr>
            <a:xfrm>
              <a:off x="208157" y="2286190"/>
              <a:ext cx="4363058" cy="2114826"/>
            </a:xfrm>
            <a:prstGeom prst="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8442" name="TextBox 24">
            <a:extLst>
              <a:ext uri="{FF2B5EF4-FFF2-40B4-BE49-F238E27FC236}">
                <a16:creationId xmlns:a16="http://schemas.microsoft.com/office/drawing/2014/main" id="{D78C2B51-CBB6-4B09-9ABC-4CF73428E6C6}"/>
              </a:ext>
            </a:extLst>
          </p:cNvPr>
          <p:cNvSpPr txBox="1">
            <a:spLocks noChangeArrowheads="1"/>
          </p:cNvSpPr>
          <p:nvPr/>
        </p:nvSpPr>
        <p:spPr bwMode="auto">
          <a:xfrm>
            <a:off x="1371597" y="1746250"/>
            <a:ext cx="738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0-0-0</a:t>
            </a:r>
          </a:p>
        </p:txBody>
      </p:sp>
      <p:sp>
        <p:nvSpPr>
          <p:cNvPr id="18443" name="TextBox 31">
            <a:extLst>
              <a:ext uri="{FF2B5EF4-FFF2-40B4-BE49-F238E27FC236}">
                <a16:creationId xmlns:a16="http://schemas.microsoft.com/office/drawing/2014/main" id="{CB39C464-6A76-4F0F-95D3-BD0169F00A52}"/>
              </a:ext>
            </a:extLst>
          </p:cNvPr>
          <p:cNvSpPr txBox="1">
            <a:spLocks noChangeArrowheads="1"/>
          </p:cNvSpPr>
          <p:nvPr/>
        </p:nvSpPr>
        <p:spPr bwMode="auto">
          <a:xfrm>
            <a:off x="2763313" y="3267075"/>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237-195 -27</a:t>
            </a:r>
          </a:p>
        </p:txBody>
      </p:sp>
      <p:sp>
        <p:nvSpPr>
          <p:cNvPr id="18444" name="TextBox 32">
            <a:extLst>
              <a:ext uri="{FF2B5EF4-FFF2-40B4-BE49-F238E27FC236}">
                <a16:creationId xmlns:a16="http://schemas.microsoft.com/office/drawing/2014/main" id="{F3B5F2F8-F6E7-4278-810E-D7A6268A399E}"/>
              </a:ext>
            </a:extLst>
          </p:cNvPr>
          <p:cNvSpPr txBox="1">
            <a:spLocks noChangeArrowheads="1"/>
          </p:cNvSpPr>
          <p:nvPr/>
        </p:nvSpPr>
        <p:spPr bwMode="auto">
          <a:xfrm>
            <a:off x="3528488" y="3267075"/>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243-112-33</a:t>
            </a:r>
          </a:p>
        </p:txBody>
      </p:sp>
      <p:sp>
        <p:nvSpPr>
          <p:cNvPr id="18445" name="TextBox 33">
            <a:extLst>
              <a:ext uri="{FF2B5EF4-FFF2-40B4-BE49-F238E27FC236}">
                <a16:creationId xmlns:a16="http://schemas.microsoft.com/office/drawing/2014/main" id="{778097A9-3131-48D0-A640-AEAE608718D0}"/>
              </a:ext>
            </a:extLst>
          </p:cNvPr>
          <p:cNvSpPr txBox="1">
            <a:spLocks noChangeArrowheads="1"/>
          </p:cNvSpPr>
          <p:nvPr/>
        </p:nvSpPr>
        <p:spPr bwMode="auto">
          <a:xfrm>
            <a:off x="4285726" y="3267075"/>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132-177-33</a:t>
            </a:r>
          </a:p>
        </p:txBody>
      </p:sp>
      <p:sp>
        <p:nvSpPr>
          <p:cNvPr id="18446" name="TextBox 34">
            <a:extLst>
              <a:ext uri="{FF2B5EF4-FFF2-40B4-BE49-F238E27FC236}">
                <a16:creationId xmlns:a16="http://schemas.microsoft.com/office/drawing/2014/main" id="{204BED8A-CFDC-4C86-B36A-65DD1B389514}"/>
              </a:ext>
            </a:extLst>
          </p:cNvPr>
          <p:cNvSpPr txBox="1">
            <a:spLocks noChangeArrowheads="1"/>
          </p:cNvSpPr>
          <p:nvPr/>
        </p:nvSpPr>
        <p:spPr bwMode="auto">
          <a:xfrm>
            <a:off x="2733151" y="4024313"/>
            <a:ext cx="90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194-216-54</a:t>
            </a:r>
          </a:p>
        </p:txBody>
      </p:sp>
      <p:sp>
        <p:nvSpPr>
          <p:cNvPr id="18447" name="TextBox 35">
            <a:extLst>
              <a:ext uri="{FF2B5EF4-FFF2-40B4-BE49-F238E27FC236}">
                <a16:creationId xmlns:a16="http://schemas.microsoft.com/office/drawing/2014/main" id="{B60937D2-AE1E-4F5D-8D1D-6371DFBA0CC1}"/>
              </a:ext>
            </a:extLst>
          </p:cNvPr>
          <p:cNvSpPr txBox="1">
            <a:spLocks noChangeArrowheads="1"/>
          </p:cNvSpPr>
          <p:nvPr/>
        </p:nvSpPr>
        <p:spPr bwMode="auto">
          <a:xfrm>
            <a:off x="3501501" y="4024313"/>
            <a:ext cx="90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0-133-63</a:t>
            </a:r>
          </a:p>
        </p:txBody>
      </p:sp>
      <p:sp>
        <p:nvSpPr>
          <p:cNvPr id="18448" name="TextBox 36">
            <a:extLst>
              <a:ext uri="{FF2B5EF4-FFF2-40B4-BE49-F238E27FC236}">
                <a16:creationId xmlns:a16="http://schemas.microsoft.com/office/drawing/2014/main" id="{D8F91224-9D4D-4DAF-9711-5F81BB7DDA06}"/>
              </a:ext>
            </a:extLst>
          </p:cNvPr>
          <p:cNvSpPr txBox="1">
            <a:spLocks noChangeArrowheads="1"/>
          </p:cNvSpPr>
          <p:nvPr/>
        </p:nvSpPr>
        <p:spPr bwMode="auto">
          <a:xfrm>
            <a:off x="5055663" y="3267075"/>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29-190-235</a:t>
            </a:r>
          </a:p>
        </p:txBody>
      </p:sp>
      <p:sp>
        <p:nvSpPr>
          <p:cNvPr id="18449" name="TextBox 37">
            <a:extLst>
              <a:ext uri="{FF2B5EF4-FFF2-40B4-BE49-F238E27FC236}">
                <a16:creationId xmlns:a16="http://schemas.microsoft.com/office/drawing/2014/main" id="{2502F52E-879C-4BE0-B5E7-874170161FE7}"/>
              </a:ext>
            </a:extLst>
          </p:cNvPr>
          <p:cNvSpPr txBox="1">
            <a:spLocks noChangeArrowheads="1"/>
          </p:cNvSpPr>
          <p:nvPr/>
        </p:nvSpPr>
        <p:spPr bwMode="auto">
          <a:xfrm>
            <a:off x="4293663" y="4024313"/>
            <a:ext cx="90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165-51-126</a:t>
            </a:r>
          </a:p>
        </p:txBody>
      </p:sp>
      <p:sp>
        <p:nvSpPr>
          <p:cNvPr id="18450" name="TextBox 38">
            <a:extLst>
              <a:ext uri="{FF2B5EF4-FFF2-40B4-BE49-F238E27FC236}">
                <a16:creationId xmlns:a16="http://schemas.microsoft.com/office/drawing/2014/main" id="{C46AE1B4-F834-4520-B8D9-2723F544EA1C}"/>
              </a:ext>
            </a:extLst>
          </p:cNvPr>
          <p:cNvSpPr txBox="1">
            <a:spLocks noChangeArrowheads="1"/>
          </p:cNvSpPr>
          <p:nvPr/>
        </p:nvSpPr>
        <p:spPr bwMode="auto">
          <a:xfrm>
            <a:off x="5055663" y="4024313"/>
            <a:ext cx="90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56-54-135</a:t>
            </a:r>
          </a:p>
        </p:txBody>
      </p:sp>
      <p:sp>
        <p:nvSpPr>
          <p:cNvPr id="40" name="Rectangle 39">
            <a:extLst>
              <a:ext uri="{FF2B5EF4-FFF2-40B4-BE49-F238E27FC236}">
                <a16:creationId xmlns:a16="http://schemas.microsoft.com/office/drawing/2014/main" id="{AD204612-EF32-4E06-A3F7-F7AF05EAD55E}"/>
              </a:ext>
            </a:extLst>
          </p:cNvPr>
          <p:cNvSpPr/>
          <p:nvPr/>
        </p:nvSpPr>
        <p:spPr>
          <a:xfrm>
            <a:off x="1300160" y="973138"/>
            <a:ext cx="6556375" cy="1370012"/>
          </a:xfrm>
          <a:prstGeom prst="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52" name="TextBox 41">
            <a:extLst>
              <a:ext uri="{FF2B5EF4-FFF2-40B4-BE49-F238E27FC236}">
                <a16:creationId xmlns:a16="http://schemas.microsoft.com/office/drawing/2014/main" id="{575BC9B0-5B2E-4098-A094-E175CA029492}"/>
              </a:ext>
            </a:extLst>
          </p:cNvPr>
          <p:cNvSpPr txBox="1">
            <a:spLocks noChangeArrowheads="1"/>
          </p:cNvSpPr>
          <p:nvPr/>
        </p:nvSpPr>
        <p:spPr bwMode="auto">
          <a:xfrm>
            <a:off x="3462335" y="1746250"/>
            <a:ext cx="738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0-86-185</a:t>
            </a:r>
          </a:p>
        </p:txBody>
      </p:sp>
      <p:sp>
        <p:nvSpPr>
          <p:cNvPr id="18453" name="TextBox 42">
            <a:extLst>
              <a:ext uri="{FF2B5EF4-FFF2-40B4-BE49-F238E27FC236}">
                <a16:creationId xmlns:a16="http://schemas.microsoft.com/office/drawing/2014/main" id="{6E381158-0415-4111-8B53-1EB5A5AD0F74}"/>
              </a:ext>
            </a:extLst>
          </p:cNvPr>
          <p:cNvSpPr txBox="1">
            <a:spLocks noChangeArrowheads="1"/>
          </p:cNvSpPr>
          <p:nvPr/>
        </p:nvSpPr>
        <p:spPr bwMode="auto">
          <a:xfrm>
            <a:off x="5865810" y="1746250"/>
            <a:ext cx="846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900">
                <a:solidFill>
                  <a:schemeClr val="bg1"/>
                </a:solidFill>
              </a:rPr>
              <a:t>RGB</a:t>
            </a:r>
            <a:br>
              <a:rPr lang="en-US" altLang="en-US" sz="900">
                <a:solidFill>
                  <a:schemeClr val="bg1"/>
                </a:solidFill>
              </a:rPr>
            </a:br>
            <a:r>
              <a:rPr lang="en-US" altLang="en-US" sz="900">
                <a:solidFill>
                  <a:schemeClr val="bg1"/>
                </a:solidFill>
              </a:rPr>
              <a:t>100-101-102</a:t>
            </a:r>
          </a:p>
        </p:txBody>
      </p:sp>
      <p:sp>
        <p:nvSpPr>
          <p:cNvPr id="18454" name="TextBox 25">
            <a:extLst>
              <a:ext uri="{FF2B5EF4-FFF2-40B4-BE49-F238E27FC236}">
                <a16:creationId xmlns:a16="http://schemas.microsoft.com/office/drawing/2014/main" id="{846CD936-5514-4548-A7EC-B5424B5D1E1D}"/>
              </a:ext>
            </a:extLst>
          </p:cNvPr>
          <p:cNvSpPr txBox="1">
            <a:spLocks noChangeArrowheads="1"/>
          </p:cNvSpPr>
          <p:nvPr/>
        </p:nvSpPr>
        <p:spPr bwMode="auto">
          <a:xfrm>
            <a:off x="1409697" y="1081088"/>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FONT:  Arial Bold and Arial Regular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EBD68-14B2-4BCD-A6B9-061307A3AD31}"/>
              </a:ext>
            </a:extLst>
          </p:cNvPr>
          <p:cNvSpPr>
            <a:spLocks noGrp="1"/>
          </p:cNvSpPr>
          <p:nvPr>
            <p:ph type="body" sz="quarter" idx="13"/>
          </p:nvPr>
        </p:nvSpPr>
        <p:spPr>
          <a:xfrm>
            <a:off x="1163782" y="1431985"/>
            <a:ext cx="7523018" cy="3162137"/>
          </a:xfrm>
        </p:spPr>
        <p:txBody>
          <a:bodyPr/>
          <a:lstStyle/>
          <a:p>
            <a:pPr marL="342900" indent="-342900">
              <a:buAutoNum type="arabicPeriod"/>
            </a:pPr>
            <a:r>
              <a:rPr lang="en-US" dirty="0"/>
              <a:t>Remove mounting screws from the side of the EAXA21A board where the external axis servo control board will be mounted.</a:t>
            </a:r>
          </a:p>
          <a:p>
            <a:pPr marL="342900" indent="-342900">
              <a:buAutoNum type="arabicPeriod"/>
            </a:pPr>
            <a:r>
              <a:rPr lang="en-US" dirty="0"/>
              <a:t>Note – if you are  unsure as to which screws to remove, hold the external axis servo control board up to the robot control board for comparison</a:t>
            </a:r>
          </a:p>
        </p:txBody>
      </p:sp>
      <p:sp>
        <p:nvSpPr>
          <p:cNvPr id="6" name="Text Placeholder 5">
            <a:extLst>
              <a:ext uri="{FF2B5EF4-FFF2-40B4-BE49-F238E27FC236}">
                <a16:creationId xmlns:a16="http://schemas.microsoft.com/office/drawing/2014/main" id="{E13B469B-CB48-449F-AC75-A3F6AC26D07F}"/>
              </a:ext>
            </a:extLst>
          </p:cNvPr>
          <p:cNvSpPr>
            <a:spLocks noGrp="1"/>
          </p:cNvSpPr>
          <p:nvPr>
            <p:ph type="body" sz="quarter" idx="14"/>
          </p:nvPr>
        </p:nvSpPr>
        <p:spPr>
          <a:xfrm>
            <a:off x="1067388" y="233803"/>
            <a:ext cx="6759876" cy="446088"/>
          </a:xfrm>
        </p:spPr>
        <p:txBody>
          <a:bodyPr/>
          <a:lstStyle/>
          <a:p>
            <a:r>
              <a:rPr lang="en-US" sz="2100" b="1" dirty="0">
                <a:solidFill>
                  <a:srgbClr val="2D2926"/>
                </a:solidFill>
                <a:latin typeface="Arial" panose="020B0604020202020204" pitchFamily="34" charset="0"/>
                <a:ea typeface="+mj-ea"/>
                <a:cs typeface="Arial" panose="020B0604020202020204" pitchFamily="34" charset="0"/>
              </a:rPr>
              <a:t>Mounting the servo control board </a:t>
            </a:r>
            <a:endParaRPr lang="en-US" dirty="0"/>
          </a:p>
        </p:txBody>
      </p:sp>
      <p:pic>
        <p:nvPicPr>
          <p:cNvPr id="7" name="Content Placeholder 7">
            <a:extLst>
              <a:ext uri="{FF2B5EF4-FFF2-40B4-BE49-F238E27FC236}">
                <a16:creationId xmlns:a16="http://schemas.microsoft.com/office/drawing/2014/main" id="{898EFC68-71C1-441B-BBD4-D00CA8F19E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60" y="2411421"/>
            <a:ext cx="1829050" cy="2438733"/>
          </a:xfrm>
          <a:prstGeom prst="rect">
            <a:avLst/>
          </a:prstGeom>
        </p:spPr>
      </p:pic>
      <p:sp>
        <p:nvSpPr>
          <p:cNvPr id="2" name="Rectangle 1">
            <a:extLst>
              <a:ext uri="{FF2B5EF4-FFF2-40B4-BE49-F238E27FC236}">
                <a16:creationId xmlns:a16="http://schemas.microsoft.com/office/drawing/2014/main" id="{789520FE-D03F-42A0-B99D-6B6CAF48EBE8}"/>
              </a:ext>
            </a:extLst>
          </p:cNvPr>
          <p:cNvSpPr/>
          <p:nvPr/>
        </p:nvSpPr>
        <p:spPr>
          <a:xfrm>
            <a:off x="4032504" y="2639630"/>
            <a:ext cx="4572000" cy="923330"/>
          </a:xfrm>
          <a:prstGeom prst="rect">
            <a:avLst/>
          </a:prstGeom>
        </p:spPr>
        <p:txBody>
          <a:bodyPr>
            <a:spAutoFit/>
          </a:bodyPr>
          <a:lstStyle/>
          <a:p>
            <a:r>
              <a:rPr lang="en-US" dirty="0"/>
              <a:t>Removed screws.</a:t>
            </a:r>
          </a:p>
          <a:p>
            <a:endParaRPr lang="en-US" dirty="0"/>
          </a:p>
          <a:p>
            <a:r>
              <a:rPr lang="en-US" dirty="0"/>
              <a:t>Keep the screws that have been removed</a:t>
            </a:r>
          </a:p>
        </p:txBody>
      </p:sp>
      <p:cxnSp>
        <p:nvCxnSpPr>
          <p:cNvPr id="9" name="Straight Arrow Connector 8">
            <a:extLst>
              <a:ext uri="{FF2B5EF4-FFF2-40B4-BE49-F238E27FC236}">
                <a16:creationId xmlns:a16="http://schemas.microsoft.com/office/drawing/2014/main" id="{8AAFC0E2-6432-4203-9208-4D783CF43A69}"/>
              </a:ext>
            </a:extLst>
          </p:cNvPr>
          <p:cNvCxnSpPr/>
          <p:nvPr/>
        </p:nvCxnSpPr>
        <p:spPr>
          <a:xfrm flipH="1" flipV="1">
            <a:off x="2862072" y="2569464"/>
            <a:ext cx="1170432" cy="26517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41F3E74-5F44-4480-8F88-5F58DCBE25D3}"/>
              </a:ext>
            </a:extLst>
          </p:cNvPr>
          <p:cNvCxnSpPr>
            <a:cxnSpLocks/>
          </p:cNvCxnSpPr>
          <p:nvPr/>
        </p:nvCxnSpPr>
        <p:spPr>
          <a:xfrm flipH="1">
            <a:off x="2798064" y="2834640"/>
            <a:ext cx="1234440" cy="7283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D05B9D6-0D52-43F7-9E3F-11C1CE737C52}"/>
              </a:ext>
            </a:extLst>
          </p:cNvPr>
          <p:cNvCxnSpPr/>
          <p:nvPr/>
        </p:nvCxnSpPr>
        <p:spPr>
          <a:xfrm flipH="1">
            <a:off x="2862072" y="2834640"/>
            <a:ext cx="1170432" cy="17594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FC2C27A-9941-4A60-9D43-10B487AC3A33}"/>
              </a:ext>
            </a:extLst>
          </p:cNvPr>
          <p:cNvCxnSpPr/>
          <p:nvPr/>
        </p:nvCxnSpPr>
        <p:spPr>
          <a:xfrm flipH="1" flipV="1">
            <a:off x="2148840" y="2569464"/>
            <a:ext cx="1883664" cy="26517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C5FB42E-B96D-48DD-BDE6-B9001276B7F8}"/>
              </a:ext>
            </a:extLst>
          </p:cNvPr>
          <p:cNvCxnSpPr/>
          <p:nvPr/>
        </p:nvCxnSpPr>
        <p:spPr>
          <a:xfrm flipH="1">
            <a:off x="2185666" y="2839212"/>
            <a:ext cx="1792224" cy="5212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7F5769D-9464-4041-95D3-BA3998C4C8CF}"/>
              </a:ext>
            </a:extLst>
          </p:cNvPr>
          <p:cNvCxnSpPr/>
          <p:nvPr/>
        </p:nvCxnSpPr>
        <p:spPr>
          <a:xfrm flipH="1">
            <a:off x="2267962" y="2834640"/>
            <a:ext cx="1764542" cy="170318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979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32F41-804F-4019-8162-F0BC377ADD9B}"/>
              </a:ext>
            </a:extLst>
          </p:cNvPr>
          <p:cNvSpPr/>
          <p:nvPr/>
        </p:nvSpPr>
        <p:spPr>
          <a:xfrm>
            <a:off x="1179576" y="271556"/>
            <a:ext cx="3557384" cy="369332"/>
          </a:xfrm>
          <a:prstGeom prst="rect">
            <a:avLst/>
          </a:prstGeom>
        </p:spPr>
        <p:txBody>
          <a:bodyPr wrap="none">
            <a:spAutoFit/>
          </a:bodyPr>
          <a:lstStyle/>
          <a:p>
            <a:r>
              <a:rPr lang="en-US" dirty="0"/>
              <a:t>Mounting the servo control board</a:t>
            </a:r>
          </a:p>
        </p:txBody>
      </p:sp>
      <p:sp>
        <p:nvSpPr>
          <p:cNvPr id="3" name="Rectangle 2">
            <a:extLst>
              <a:ext uri="{FF2B5EF4-FFF2-40B4-BE49-F238E27FC236}">
                <a16:creationId xmlns:a16="http://schemas.microsoft.com/office/drawing/2014/main" id="{B651BA4D-E306-4B03-92EF-3BB5E80ECC3A}"/>
              </a:ext>
            </a:extLst>
          </p:cNvPr>
          <p:cNvSpPr/>
          <p:nvPr/>
        </p:nvSpPr>
        <p:spPr>
          <a:xfrm>
            <a:off x="1179576" y="1570589"/>
            <a:ext cx="3054096" cy="1477328"/>
          </a:xfrm>
          <a:prstGeom prst="rect">
            <a:avLst/>
          </a:prstGeom>
        </p:spPr>
        <p:txBody>
          <a:bodyPr wrap="square">
            <a:spAutoFit/>
          </a:bodyPr>
          <a:lstStyle/>
          <a:p>
            <a:r>
              <a:rPr lang="en-US" dirty="0"/>
              <a:t>Replace the removed screws with the standoffs that are provided.</a:t>
            </a:r>
          </a:p>
          <a:p>
            <a:r>
              <a:rPr lang="en-US" dirty="0"/>
              <a:t>Snug the standoffs but do not overtighten</a:t>
            </a:r>
          </a:p>
        </p:txBody>
      </p:sp>
      <p:pic>
        <p:nvPicPr>
          <p:cNvPr id="4" name="Picture Placeholder 7">
            <a:extLst>
              <a:ext uri="{FF2B5EF4-FFF2-40B4-BE49-F238E27FC236}">
                <a16:creationId xmlns:a16="http://schemas.microsoft.com/office/drawing/2014/main" id="{0803DC05-8001-4CE8-B04D-031C829C5EAE}"/>
              </a:ext>
            </a:extLst>
          </p:cNvPr>
          <p:cNvPicPr>
            <a:picLocks noChangeAspect="1"/>
          </p:cNvPicPr>
          <p:nvPr/>
        </p:nvPicPr>
        <p:blipFill>
          <a:blip r:embed="rId2" cstate="print">
            <a:extLst>
              <a:ext uri="{28A0092B-C50C-407E-A947-70E740481C1C}">
                <a14:useLocalDpi xmlns:a14="http://schemas.microsoft.com/office/drawing/2010/main" val="0"/>
              </a:ext>
            </a:extLst>
          </a:blip>
          <a:srcRect t="30084" b="30084"/>
          <a:stretch>
            <a:fillRect/>
          </a:stretch>
        </p:blipFill>
        <p:spPr>
          <a:xfrm>
            <a:off x="3998976" y="1527164"/>
            <a:ext cx="4532376" cy="2407029"/>
          </a:xfrm>
          <a:prstGeom prst="rect">
            <a:avLst/>
          </a:prstGeom>
        </p:spPr>
      </p:pic>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62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32F41-804F-4019-8162-F0BC377ADD9B}"/>
              </a:ext>
            </a:extLst>
          </p:cNvPr>
          <p:cNvSpPr/>
          <p:nvPr/>
        </p:nvSpPr>
        <p:spPr>
          <a:xfrm>
            <a:off x="1179576" y="271556"/>
            <a:ext cx="3557384" cy="369332"/>
          </a:xfrm>
          <a:prstGeom prst="rect">
            <a:avLst/>
          </a:prstGeom>
        </p:spPr>
        <p:txBody>
          <a:bodyPr wrap="none">
            <a:spAutoFit/>
          </a:bodyPr>
          <a:lstStyle/>
          <a:p>
            <a:r>
              <a:rPr lang="en-US" dirty="0"/>
              <a:t>Mounting the servo control board</a:t>
            </a:r>
          </a:p>
        </p:txBody>
      </p:sp>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E12E57-F8CE-433A-9964-6425080A99BC}"/>
              </a:ext>
            </a:extLst>
          </p:cNvPr>
          <p:cNvSpPr/>
          <p:nvPr/>
        </p:nvSpPr>
        <p:spPr>
          <a:xfrm>
            <a:off x="1042416" y="1304582"/>
            <a:ext cx="2956560" cy="3293209"/>
          </a:xfrm>
          <a:prstGeom prst="rect">
            <a:avLst/>
          </a:prstGeom>
        </p:spPr>
        <p:txBody>
          <a:bodyPr wrap="square">
            <a:spAutoFit/>
          </a:bodyPr>
          <a:lstStyle/>
          <a:p>
            <a:r>
              <a:rPr lang="en-US" sz="1600" dirty="0"/>
              <a:t>There is a “male” connector on the back of the external axis servo control board.  </a:t>
            </a:r>
          </a:p>
          <a:p>
            <a:r>
              <a:rPr lang="en-US" sz="1600" dirty="0"/>
              <a:t>Line the board up with the female connector on the DX200 EAXA21A board and plug in.</a:t>
            </a:r>
          </a:p>
          <a:p>
            <a:r>
              <a:rPr lang="en-US" sz="1600" dirty="0"/>
              <a:t>The mated connectors should support the board (temporarily) and observe that the through holes of the board line up with all of the standoffs that were installed.</a:t>
            </a:r>
          </a:p>
        </p:txBody>
      </p:sp>
      <p:pic>
        <p:nvPicPr>
          <p:cNvPr id="8" name="Picture Placeholder 7">
            <a:extLst>
              <a:ext uri="{FF2B5EF4-FFF2-40B4-BE49-F238E27FC236}">
                <a16:creationId xmlns:a16="http://schemas.microsoft.com/office/drawing/2014/main" id="{9A03DBD8-5616-4D62-A8D7-9414B6A8B046}"/>
              </a:ext>
            </a:extLst>
          </p:cNvPr>
          <p:cNvPicPr>
            <a:picLocks noChangeAspect="1"/>
          </p:cNvPicPr>
          <p:nvPr/>
        </p:nvPicPr>
        <p:blipFill>
          <a:blip r:embed="rId2" cstate="print">
            <a:extLst>
              <a:ext uri="{28A0092B-C50C-407E-A947-70E740481C1C}">
                <a14:useLocalDpi xmlns:a14="http://schemas.microsoft.com/office/drawing/2010/main" val="0"/>
              </a:ext>
            </a:extLst>
          </a:blip>
          <a:srcRect t="30084" b="30084"/>
          <a:stretch>
            <a:fillRect/>
          </a:stretch>
        </p:blipFill>
        <p:spPr>
          <a:xfrm>
            <a:off x="3962400" y="1504950"/>
            <a:ext cx="4953000" cy="2630412"/>
          </a:xfrm>
          <a:prstGeom prst="rect">
            <a:avLst/>
          </a:prstGeom>
        </p:spPr>
      </p:pic>
    </p:spTree>
    <p:extLst>
      <p:ext uri="{BB962C8B-B14F-4D97-AF65-F5344CB8AC3E}">
        <p14:creationId xmlns:p14="http://schemas.microsoft.com/office/powerpoint/2010/main" val="2413376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32F41-804F-4019-8162-F0BC377ADD9B}"/>
              </a:ext>
            </a:extLst>
          </p:cNvPr>
          <p:cNvSpPr/>
          <p:nvPr/>
        </p:nvSpPr>
        <p:spPr>
          <a:xfrm>
            <a:off x="1179576" y="271556"/>
            <a:ext cx="3557384" cy="369332"/>
          </a:xfrm>
          <a:prstGeom prst="rect">
            <a:avLst/>
          </a:prstGeom>
        </p:spPr>
        <p:txBody>
          <a:bodyPr wrap="none">
            <a:spAutoFit/>
          </a:bodyPr>
          <a:lstStyle/>
          <a:p>
            <a:r>
              <a:rPr lang="en-US" dirty="0"/>
              <a:t>Mounting the servo control board</a:t>
            </a:r>
          </a:p>
        </p:txBody>
      </p:sp>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0C78BEA-D292-4F62-9037-1707DBE6BBEC}"/>
              </a:ext>
            </a:extLst>
          </p:cNvPr>
          <p:cNvSpPr/>
          <p:nvPr/>
        </p:nvSpPr>
        <p:spPr>
          <a:xfrm>
            <a:off x="1164336" y="1618488"/>
            <a:ext cx="2798064" cy="1754326"/>
          </a:xfrm>
          <a:prstGeom prst="rect">
            <a:avLst/>
          </a:prstGeom>
        </p:spPr>
        <p:txBody>
          <a:bodyPr wrap="square">
            <a:spAutoFit/>
          </a:bodyPr>
          <a:lstStyle/>
          <a:p>
            <a:r>
              <a:rPr lang="en-US" dirty="0"/>
              <a:t>Using the screws that were removed from the DX200 EAXA21A board, screw down the servo control daughter board for the external axis</a:t>
            </a:r>
          </a:p>
        </p:txBody>
      </p:sp>
      <p:pic>
        <p:nvPicPr>
          <p:cNvPr id="9" name="Picture Placeholder 9">
            <a:extLst>
              <a:ext uri="{FF2B5EF4-FFF2-40B4-BE49-F238E27FC236}">
                <a16:creationId xmlns:a16="http://schemas.microsoft.com/office/drawing/2014/main" id="{CB9AFA2D-CF50-40FC-9356-CCD840DFD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976" y="1047750"/>
            <a:ext cx="1976288" cy="2630412"/>
          </a:xfrm>
          <a:prstGeom prst="rect">
            <a:avLst/>
          </a:prstGeom>
        </p:spPr>
      </p:pic>
      <p:sp>
        <p:nvSpPr>
          <p:cNvPr id="4" name="Rectangle 3">
            <a:extLst>
              <a:ext uri="{FF2B5EF4-FFF2-40B4-BE49-F238E27FC236}">
                <a16:creationId xmlns:a16="http://schemas.microsoft.com/office/drawing/2014/main" id="{4D4CDA08-B756-46D8-BC55-263A8748334A}"/>
              </a:ext>
            </a:extLst>
          </p:cNvPr>
          <p:cNvSpPr/>
          <p:nvPr/>
        </p:nvSpPr>
        <p:spPr>
          <a:xfrm>
            <a:off x="3962400" y="4081827"/>
            <a:ext cx="3864864" cy="923330"/>
          </a:xfrm>
          <a:prstGeom prst="rect">
            <a:avLst/>
          </a:prstGeom>
        </p:spPr>
        <p:txBody>
          <a:bodyPr wrap="square">
            <a:spAutoFit/>
          </a:bodyPr>
          <a:lstStyle/>
          <a:p>
            <a:r>
              <a:rPr lang="en-US" dirty="0"/>
              <a:t>Note : replace all removed screws.  Only 3 are shown in picture as example</a:t>
            </a:r>
          </a:p>
        </p:txBody>
      </p:sp>
      <p:sp>
        <p:nvSpPr>
          <p:cNvPr id="10" name="Rectangle 9">
            <a:extLst>
              <a:ext uri="{FF2B5EF4-FFF2-40B4-BE49-F238E27FC236}">
                <a16:creationId xmlns:a16="http://schemas.microsoft.com/office/drawing/2014/main" id="{DF4BE8FA-19CE-494B-81BD-3DEBE2B25E02}"/>
              </a:ext>
            </a:extLst>
          </p:cNvPr>
          <p:cNvSpPr/>
          <p:nvPr/>
        </p:nvSpPr>
        <p:spPr>
          <a:xfrm>
            <a:off x="3766181" y="2017752"/>
            <a:ext cx="1941557" cy="369332"/>
          </a:xfrm>
          <a:prstGeom prst="rect">
            <a:avLst/>
          </a:prstGeom>
        </p:spPr>
        <p:txBody>
          <a:bodyPr wrap="none">
            <a:spAutoFit/>
          </a:bodyPr>
          <a:lstStyle/>
          <a:p>
            <a:r>
              <a:rPr lang="en-US" dirty="0"/>
              <a:t>Replaced screws</a:t>
            </a:r>
          </a:p>
        </p:txBody>
      </p:sp>
      <p:cxnSp>
        <p:nvCxnSpPr>
          <p:cNvPr id="12" name="Straight Arrow Connector 11">
            <a:extLst>
              <a:ext uri="{FF2B5EF4-FFF2-40B4-BE49-F238E27FC236}">
                <a16:creationId xmlns:a16="http://schemas.microsoft.com/office/drawing/2014/main" id="{C508A0A9-2B28-46DE-B5CB-E576975C874A}"/>
              </a:ext>
            </a:extLst>
          </p:cNvPr>
          <p:cNvCxnSpPr>
            <a:stCxn id="10" idx="3"/>
          </p:cNvCxnSpPr>
          <p:nvPr/>
        </p:nvCxnSpPr>
        <p:spPr>
          <a:xfrm>
            <a:off x="5707738" y="2202418"/>
            <a:ext cx="565046" cy="10345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DA8E1CC-C36F-49A0-A151-3C7CA6CB3548}"/>
              </a:ext>
            </a:extLst>
          </p:cNvPr>
          <p:cNvCxnSpPr>
            <a:stCxn id="10" idx="3"/>
          </p:cNvCxnSpPr>
          <p:nvPr/>
        </p:nvCxnSpPr>
        <p:spPr>
          <a:xfrm>
            <a:off x="5707738" y="2202418"/>
            <a:ext cx="1671470" cy="8936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994B349-2C64-4936-A80A-276C2C397CF2}"/>
              </a:ext>
            </a:extLst>
          </p:cNvPr>
          <p:cNvCxnSpPr>
            <a:stCxn id="10" idx="3"/>
          </p:cNvCxnSpPr>
          <p:nvPr/>
        </p:nvCxnSpPr>
        <p:spPr>
          <a:xfrm flipV="1">
            <a:off x="5707738" y="1148487"/>
            <a:ext cx="1888576" cy="105393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72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C37DE0-D2AD-401A-AF6F-AA4670C87AB8}"/>
              </a:ext>
            </a:extLst>
          </p:cNvPr>
          <p:cNvCxnSpPr/>
          <p:nvPr/>
        </p:nvCxnSpPr>
        <p:spPr>
          <a:xfrm>
            <a:off x="566928" y="644084"/>
            <a:ext cx="834847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Oval 6">
            <a:extLst>
              <a:ext uri="{FF2B5EF4-FFF2-40B4-BE49-F238E27FC236}">
                <a16:creationId xmlns:a16="http://schemas.microsoft.com/office/drawing/2014/main" id="{B81AA532-AEC7-4055-863F-3309884952D6}"/>
              </a:ext>
            </a:extLst>
          </p:cNvPr>
          <p:cNvSpPr/>
          <p:nvPr/>
        </p:nvSpPr>
        <p:spPr>
          <a:xfrm>
            <a:off x="526831" y="605910"/>
            <a:ext cx="67529" cy="763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C35BFB3-3F27-4BB5-9F2E-960946276BC7}"/>
              </a:ext>
            </a:extLst>
          </p:cNvPr>
          <p:cNvSpPr/>
          <p:nvPr/>
        </p:nvSpPr>
        <p:spPr>
          <a:xfrm>
            <a:off x="1164336" y="217119"/>
            <a:ext cx="3121367" cy="369332"/>
          </a:xfrm>
          <a:prstGeom prst="rect">
            <a:avLst/>
          </a:prstGeom>
        </p:spPr>
        <p:txBody>
          <a:bodyPr wrap="none">
            <a:spAutoFit/>
          </a:bodyPr>
          <a:lstStyle/>
          <a:p>
            <a:r>
              <a:rPr lang="en-US" dirty="0"/>
              <a:t>Mounted servo control board</a:t>
            </a:r>
          </a:p>
        </p:txBody>
      </p:sp>
      <p:pic>
        <p:nvPicPr>
          <p:cNvPr id="13" name="Content Placeholder 5">
            <a:extLst>
              <a:ext uri="{FF2B5EF4-FFF2-40B4-BE49-F238E27FC236}">
                <a16:creationId xmlns:a16="http://schemas.microsoft.com/office/drawing/2014/main" id="{D202CD55-9930-456D-97DC-B788D2F575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0647" y="1123950"/>
            <a:ext cx="2602706" cy="3470275"/>
          </a:xfrm>
          <a:prstGeom prst="rect">
            <a:avLst/>
          </a:prstGeom>
        </p:spPr>
      </p:pic>
    </p:spTree>
    <p:extLst>
      <p:ext uri="{BB962C8B-B14F-4D97-AF65-F5344CB8AC3E}">
        <p14:creationId xmlns:p14="http://schemas.microsoft.com/office/powerpoint/2010/main" val="3761397803"/>
      </p:ext>
    </p:extLst>
  </p:cSld>
  <p:clrMapOvr>
    <a:masterClrMapping/>
  </p:clrMapOvr>
</p:sld>
</file>

<file path=ppt/theme/theme1.xml><?xml version="1.0" encoding="utf-8"?>
<a:theme xmlns:a="http://schemas.openxmlformats.org/drawingml/2006/main" name="Titl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itl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F76CA-0D84-4D55-B77D-637273F0907D}">
  <ds:schemaRefs>
    <ds:schemaRef ds:uri="http://purl.org/dc/dcmitype/"/>
    <ds:schemaRef ds:uri="http://schemas.microsoft.com/office/2006/documentManagement/types"/>
    <ds:schemaRef ds:uri="http://schemas.microsoft.com/office/infopath/2007/PartnerControls"/>
    <ds:schemaRef ds:uri="http://schemas.microsoft.com/sharepoint/v3/fields"/>
    <ds:schemaRef ds:uri="http://schemas.microsoft.com/office/2006/metadata/properties"/>
    <ds:schemaRef ds:uri="http://purl.org/dc/terms/"/>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8733</TotalTime>
  <Words>1622</Words>
  <Application>Microsoft Office PowerPoint</Application>
  <PresentationFormat>On-screen Show (16:9)</PresentationFormat>
  <Paragraphs>164</Paragraphs>
  <Slides>49</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MS PGothic</vt:lpstr>
      <vt:lpstr>MS PGothic</vt:lpstr>
      <vt:lpstr>Arial</vt:lpstr>
      <vt:lpstr>Calibri</vt:lpstr>
      <vt:lpstr>Wingdings</vt:lpstr>
      <vt:lpstr>Wingdings 2</vt:lpstr>
      <vt:lpstr>Title Master</vt:lpstr>
      <vt:lpstr>1_Title Master</vt:lpstr>
      <vt:lpstr>Content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Fonts and Primary Colors to use throughout PPT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vaughri@ad.motoman.com</cp:lastModifiedBy>
  <cp:revision>162</cp:revision>
  <dcterms:created xsi:type="dcterms:W3CDTF">2010-04-12T23:12:02Z</dcterms:created>
  <dcterms:modified xsi:type="dcterms:W3CDTF">2018-05-14T18:11:43Z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