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3"/>
    <p:sldMasterId id="2147493600" r:id="rId4"/>
    <p:sldMasterId id="2147493467" r:id="rId5"/>
  </p:sldMasterIdLst>
  <p:notesMasterIdLst>
    <p:notesMasterId r:id="rId29"/>
  </p:notesMasterIdLst>
  <p:handoutMasterIdLst>
    <p:handoutMasterId r:id="rId30"/>
  </p:handoutMasterIdLst>
  <p:sldIdLst>
    <p:sldId id="256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65" r:id="rId28"/>
  </p:sldIdLst>
  <p:sldSz cx="9144000" cy="5143500" type="screen16x9"/>
  <p:notesSz cx="9296400" cy="7010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3A9F"/>
    <a:srgbClr val="7F7F7F"/>
    <a:srgbClr val="4EA8D9"/>
    <a:srgbClr val="FFFFFF"/>
    <a:srgbClr val="14284B"/>
    <a:srgbClr val="53B5E7"/>
    <a:srgbClr val="54B8EA"/>
    <a:srgbClr val="0056B9"/>
    <a:srgbClr val="54B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 snapToObjects="1" showGuides="1">
      <p:cViewPr varScale="1">
        <p:scale>
          <a:sx n="149" d="100"/>
          <a:sy n="149" d="100"/>
        </p:scale>
        <p:origin x="504" y="126"/>
      </p:cViewPr>
      <p:guideLst>
        <p:guide orient="horz" pos="15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51" d="100"/>
          <a:sy n="51" d="100"/>
        </p:scale>
        <p:origin x="1709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57AC6-9CFA-4F18-ACE9-9CD4F2174D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6BCD37-649F-4EBC-B56A-1DB04880E2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2BC83-4D40-4DEC-862E-A2DB42FC1C49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9FC30-241A-4434-B2A6-781A3FA778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A5A87-5174-4C8A-8F1B-1452F9D4A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867BA-5BBD-4257-880F-ABA9E0F5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32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AFD452-C910-4C65-9B63-E7243A6DBB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41584-9AD4-4499-94D1-5674A28C34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4ED5E8-BE63-4082-A843-7F794CEF3C4B}" type="datetimeFigureOut">
              <a:rPr lang="en-US"/>
              <a:pPr>
                <a:defRPr/>
              </a:pPr>
              <a:t>5/14/2018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481D9B-557F-4253-963A-6660BA823D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D18A2BB-A39E-40F3-B36B-132F462A8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017B2-BA97-4CA7-976E-29258B9024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2E333-46A5-4555-A00D-D475DE5BA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29C088-60B9-4A4B-8F10-A970A2772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rgbClr val="002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50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o Title Slide (b)">
    <p:bg>
      <p:bgPr>
        <a:solidFill>
          <a:srgbClr val="002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14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437C49-18D9-4DA3-A674-48CAE4181100}"/>
              </a:ext>
            </a:extLst>
          </p:cNvPr>
          <p:cNvCxnSpPr/>
          <p:nvPr userDrawn="1"/>
        </p:nvCxnSpPr>
        <p:spPr>
          <a:xfrm>
            <a:off x="561107" y="674691"/>
            <a:ext cx="8229600" cy="0"/>
          </a:xfrm>
          <a:prstGeom prst="line">
            <a:avLst/>
          </a:prstGeom>
          <a:ln w="12700" cap="sq">
            <a:solidFill>
              <a:srgbClr val="1DBEEB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163782" y="1431985"/>
            <a:ext cx="7523018" cy="3096883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4488" indent="-1714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457200" indent="-111125">
              <a:spcBef>
                <a:spcPts val="0"/>
              </a:spcBef>
              <a:spcAft>
                <a:spcPts val="30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1CC7EF-D4E7-4B7A-A9E2-AA013A7B89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7388" y="233803"/>
            <a:ext cx="5161532" cy="4460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Header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937D2-2CFC-4916-902C-36BC246ADFA0}"/>
              </a:ext>
            </a:extLst>
          </p:cNvPr>
          <p:cNvSpPr txBox="1"/>
          <p:nvPr userDrawn="1"/>
        </p:nvSpPr>
        <p:spPr>
          <a:xfrm>
            <a:off x="8676409" y="4831956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E31A442-3D76-483B-812F-E006750CAC43}" type="slidenum"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8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18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bg>
      <p:bgPr>
        <a:solidFill>
          <a:srgbClr val="002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79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F9861C2-5597-463D-90B3-EA1F026ECFC2}"/>
              </a:ext>
            </a:extLst>
          </p:cNvPr>
          <p:cNvSpPr txBox="1">
            <a:spLocks/>
          </p:cNvSpPr>
          <p:nvPr userDrawn="1"/>
        </p:nvSpPr>
        <p:spPr>
          <a:xfrm>
            <a:off x="457200" y="4541838"/>
            <a:ext cx="2133600" cy="601662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56B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motoman.com</a:t>
            </a:r>
          </a:p>
        </p:txBody>
      </p:sp>
      <p:sp>
        <p:nvSpPr>
          <p:cNvPr id="1028" name="TextBox 1">
            <a:extLst>
              <a:ext uri="{FF2B5EF4-FFF2-40B4-BE49-F238E27FC236}">
                <a16:creationId xmlns:a16="http://schemas.microsoft.com/office/drawing/2014/main" id="{4C2132CB-11D6-40DC-BA5A-81CFF4E567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6397" y="4770438"/>
            <a:ext cx="2717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700" dirty="0">
                <a:solidFill>
                  <a:schemeClr val="bg1"/>
                </a:solidFill>
                <a:cs typeface="Arial" panose="020B0604020202020204" pitchFamily="34" charset="0"/>
              </a:rPr>
              <a:t>© 2018 Yaskawa America, Inc. | Motoman Robotics Div.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E12EC-EF28-47C0-90BE-66942D3043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0531"/>
            <a:ext cx="9144000" cy="33518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9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0E12EC-EF28-47C0-90BE-66942D3043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1"/>
            <a:ext cx="9144000" cy="33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9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0DF2F-3474-4404-AE77-452C884F8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114553" y="2114551"/>
            <a:ext cx="5143503" cy="9143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83DADE-E3DD-4BC3-B542-A8D8E202A186}"/>
              </a:ext>
            </a:extLst>
          </p:cNvPr>
          <p:cNvCxnSpPr/>
          <p:nvPr userDrawn="1"/>
        </p:nvCxnSpPr>
        <p:spPr>
          <a:xfrm>
            <a:off x="965197" y="-169336"/>
            <a:ext cx="0" cy="5664200"/>
          </a:xfrm>
          <a:prstGeom prst="line">
            <a:avLst/>
          </a:prstGeom>
          <a:ln w="101600">
            <a:solidFill>
              <a:srgbClr val="A2D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409A160-A60E-4DB0-BC81-102F4AC9C3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715" y="1964266"/>
            <a:ext cx="1154646" cy="11546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93" r:id="rId1"/>
    <p:sldLayoutId id="2147493603" r:id="rId2"/>
    <p:sldLayoutId id="2147493604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9.wdp"/><Relationship Id="rId3" Type="http://schemas.microsoft.com/office/2007/relationships/hdphoto" Target="../media/hdphoto5.wdp"/><Relationship Id="rId7" Type="http://schemas.microsoft.com/office/2007/relationships/hdphoto" Target="../media/hdphoto1.wdp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microsoft.com/office/2007/relationships/hdphoto" Target="../media/hdphoto8.wdp"/><Relationship Id="rId5" Type="http://schemas.microsoft.com/office/2007/relationships/hdphoto" Target="../media/hdphoto6.wdp"/><Relationship Id="rId1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microsoft.com/office/2007/relationships/hdphoto" Target="../media/hdphoto7.wdp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microsoft.com/office/2007/relationships/hdphoto" Target="../media/hdphoto11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microsoft.com/office/2007/relationships/hdphoto" Target="../media/hdphoto14.wdp"/><Relationship Id="rId12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21.wdp"/><Relationship Id="rId3" Type="http://schemas.microsoft.com/office/2007/relationships/hdphoto" Target="../media/hdphoto17.wdp"/><Relationship Id="rId7" Type="http://schemas.microsoft.com/office/2007/relationships/hdphoto" Target="../media/hdphoto18.wdp"/><Relationship Id="rId12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microsoft.com/office/2007/relationships/hdphoto" Target="../media/hdphoto20.wdp"/><Relationship Id="rId5" Type="http://schemas.microsoft.com/office/2007/relationships/hdphoto" Target="../media/hdphoto1.wdp"/><Relationship Id="rId10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microsoft.com/office/2007/relationships/hdphoto" Target="../media/hdphoto19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.wdp"/><Relationship Id="rId7" Type="http://schemas.microsoft.com/office/2007/relationships/hdphoto" Target="../media/hdphoto2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microsoft.com/office/2007/relationships/hdphoto" Target="../media/hdphoto22.wdp"/><Relationship Id="rId4" Type="http://schemas.openxmlformats.org/officeDocument/2006/relationships/image" Target="../media/image43.png"/><Relationship Id="rId9" Type="http://schemas.microsoft.com/office/2007/relationships/hdphoto" Target="../media/hdphoto2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1.wdp"/><Relationship Id="rId7" Type="http://schemas.microsoft.com/office/2007/relationships/hdphoto" Target="../media/hdphoto2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microsoft.com/office/2007/relationships/hdphoto" Target="../media/hdphoto27.wdp"/><Relationship Id="rId5" Type="http://schemas.microsoft.com/office/2007/relationships/hdphoto" Target="../media/hdphoto7.wdp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microsoft.com/office/2007/relationships/hdphoto" Target="../media/hdphoto2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1.wdp"/><Relationship Id="rId7" Type="http://schemas.microsoft.com/office/2007/relationships/hdphoto" Target="../media/hdphoto2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microsoft.com/office/2007/relationships/hdphoto" Target="../media/hdphoto28.wdp"/><Relationship Id="rId4" Type="http://schemas.openxmlformats.org/officeDocument/2006/relationships/image" Target="../media/image50.png"/><Relationship Id="rId9" Type="http://schemas.microsoft.com/office/2007/relationships/hdphoto" Target="../media/hdphoto30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1.wdp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microsoft.com/office/2007/relationships/hdphoto" Target="../media/hdphoto32.wdp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microsoft.com/office/2007/relationships/hdphoto" Target="../media/hdphoto34.wdp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jpe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Smart Pendant Benefits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D981DE-047C-43C7-BA75-C3DBE010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794" y="2688848"/>
            <a:ext cx="3983715" cy="1135007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sz="1600" b="1" dirty="0"/>
              <a:t>Smart Pendant reduces the memorization by guiding a user to enter the relevant instructions, values, and/or  procedures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1B1743E-92E4-4B9C-8390-8625B8CDCA12}"/>
              </a:ext>
            </a:extLst>
          </p:cNvPr>
          <p:cNvSpPr txBox="1"/>
          <p:nvPr/>
        </p:nvSpPr>
        <p:spPr>
          <a:xfrm>
            <a:off x="1477108" y="1274828"/>
            <a:ext cx="3403483" cy="830997"/>
          </a:xfrm>
          <a:prstGeom prst="rect">
            <a:avLst/>
          </a:prstGeom>
          <a:solidFill>
            <a:srgbClr val="54B8EA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200" dirty="0">
                <a:cs typeface="Arial" panose="020B0604020202020204" pitchFamily="34" charset="0"/>
              </a:rPr>
              <a:t>The main menu makes switching among screens a comfortable experience .</a:t>
            </a:r>
          </a:p>
          <a:p>
            <a:pPr marL="0" indent="0" algn="ctr">
              <a:buNone/>
            </a:pPr>
            <a:r>
              <a:rPr lang="en-US" altLang="ja-JP" sz="1200" dirty="0">
                <a:cs typeface="Arial" panose="020B0604020202020204" pitchFamily="34" charset="0"/>
              </a:rPr>
              <a:t>Main menu provides easy  access to all functionality.</a:t>
            </a:r>
            <a:endParaRPr lang="en-US" altLang="ja-JP" sz="1200" dirty="0"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27725CB-DEF4-452F-A15F-3583EDF4C3EF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4880591" y="1451531"/>
            <a:ext cx="640748" cy="2387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611969720">
            <a:extLst>
              <a:ext uri="{FF2B5EF4-FFF2-40B4-BE49-F238E27FC236}">
                <a16:creationId xmlns:a16="http://schemas.microsoft.com/office/drawing/2014/main" id="{66C44346-FAC0-4C83-BB7D-6A8FE1A7CD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2287" y="859688"/>
            <a:ext cx="2579638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">
            <a:extLst>
              <a:ext uri="{FF2B5EF4-FFF2-40B4-BE49-F238E27FC236}">
                <a16:creationId xmlns:a16="http://schemas.microsoft.com/office/drawing/2014/main" id="{835CB0E7-7C32-4012-9102-B8599E1B6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907" y="866553"/>
            <a:ext cx="1035788" cy="4120635"/>
          </a:xfrm>
          <a:prstGeom prst="rect">
            <a:avLst/>
          </a:prstGeom>
        </p:spPr>
      </p:pic>
      <p:sp>
        <p:nvSpPr>
          <p:cNvPr id="12" name="正方形/長方形 25">
            <a:extLst>
              <a:ext uri="{FF2B5EF4-FFF2-40B4-BE49-F238E27FC236}">
                <a16:creationId xmlns:a16="http://schemas.microsoft.com/office/drawing/2014/main" id="{5EDD3631-8F1B-4666-BA32-EEC4DD34E55A}"/>
              </a:ext>
            </a:extLst>
          </p:cNvPr>
          <p:cNvSpPr/>
          <p:nvPr/>
        </p:nvSpPr>
        <p:spPr>
          <a:xfrm>
            <a:off x="5572287" y="1065373"/>
            <a:ext cx="1044408" cy="392181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9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4">
            <a:extLst>
              <a:ext uri="{FF2B5EF4-FFF2-40B4-BE49-F238E27FC236}">
                <a16:creationId xmlns:a16="http://schemas.microsoft.com/office/drawing/2014/main" id="{75784553-D285-40B6-990F-3D6287DA5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83" b="91623" l="28851" r="72494">
                        <a14:foregroundMark x1="34474" y1="11518" x2="45966" y2="10646"/>
                        <a14:foregroundMark x1="45966" y1="10646" x2="47922" y2="6283"/>
                        <a14:foregroundMark x1="69682" y1="20070" x2="68460" y2="79930"/>
                        <a14:foregroundMark x1="72738" y1="13089" x2="72616" y2="18325"/>
                        <a14:foregroundMark x1="57335" y1="9075" x2="57579" y2="7853"/>
                        <a14:foregroundMark x1="39120" y1="83246" x2="33496" y2="89005"/>
                        <a14:foregroundMark x1="31418" y1="90052" x2="28851" y2="91623"/>
                        <a14:foregroundMark x1="47433" y1="19372" x2="54523" y2="43455"/>
                        <a14:foregroundMark x1="37408" y1="20244" x2="58068" y2="54974"/>
                        <a14:foregroundMark x1="58068" y1="54974" x2="64425" y2="79756"/>
                        <a14:foregroundMark x1="63570" y1="19197" x2="37653" y2="75567"/>
                        <a14:foregroundMark x1="37653" y1="75567" x2="38020" y2="76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944" t="2196" r="23870" b="5580"/>
          <a:stretch/>
        </p:blipFill>
        <p:spPr>
          <a:xfrm>
            <a:off x="6074686" y="1061348"/>
            <a:ext cx="2498424" cy="3279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169CFD-2F1F-4526-94CC-340D41799D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6262" y="1507350"/>
            <a:ext cx="1389144" cy="2217426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0D9B7F69-A4CE-4FF2-A306-44B17D7DFB30}"/>
              </a:ext>
            </a:extLst>
          </p:cNvPr>
          <p:cNvSpPr/>
          <p:nvPr/>
        </p:nvSpPr>
        <p:spPr>
          <a:xfrm rot="5400000">
            <a:off x="7299548" y="2399496"/>
            <a:ext cx="2996518" cy="449396"/>
          </a:xfrm>
          <a:prstGeom prst="wedgeRectCallout">
            <a:avLst>
              <a:gd name="adj1" fmla="val -1627"/>
              <a:gd name="adj2" fmla="val 192027"/>
            </a:avLst>
          </a:prstGeom>
          <a:solidFill>
            <a:srgbClr val="53B5E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Robot Jogging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E0EDE-A6C1-49D0-9F13-04AEC7A56A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3896" y="1308843"/>
            <a:ext cx="3090854" cy="828521"/>
          </a:xfrm>
        </p:spPr>
        <p:txBody>
          <a:bodyPr/>
          <a:lstStyle/>
          <a:p>
            <a:r>
              <a:rPr lang="en-US" dirty="0"/>
              <a:t>Robot jogging supported from either touchscreen buttons or membrane keys interchangeably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39BC4E-2BC3-4422-93EC-975C48A39A9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7504"/>
          <a:stretch/>
        </p:blipFill>
        <p:spPr>
          <a:xfrm>
            <a:off x="1222020" y="2335871"/>
            <a:ext cx="3234606" cy="27778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B963F8-2083-4906-99DE-140AD02987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93" b="100000" l="0" r="100000">
                        <a14:foregroundMark x1="48889" y1="9180" x2="44444" y2="5875"/>
                        <a14:foregroundMark x1="84444" y1="2693" x2="84444" y2="2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099" y="1149054"/>
            <a:ext cx="164603" cy="29733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180A41-5E40-4F73-8F8C-9C723D435E4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457" b="97037" l="0" r="92857">
                        <a14:foregroundMark x1="57143" y1="5062" x2="95238" y2="97037"/>
                        <a14:foregroundMark x1="54762" y1="71605" x2="71429" y2="81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1174" y="1149053"/>
            <a:ext cx="154495" cy="2973399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85C2292-7772-48E8-8705-0D0CD17F2B50}"/>
              </a:ext>
            </a:extLst>
          </p:cNvPr>
          <p:cNvSpPr txBox="1">
            <a:spLocks/>
          </p:cNvSpPr>
          <p:nvPr/>
        </p:nvSpPr>
        <p:spPr>
          <a:xfrm>
            <a:off x="5950605" y="4137338"/>
            <a:ext cx="3116662" cy="760024"/>
          </a:xfrm>
          <a:prstGeom prst="rect">
            <a:avLst/>
          </a:prstGeom>
          <a:solidFill>
            <a:srgbClr val="FFFFFF"/>
          </a:solidFill>
        </p:spPr>
        <p:txBody>
          <a:bodyPr lIns="0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Montserrat" panose="02000505000000020004" pitchFamily="2" charset="0"/>
              </a:rPr>
              <a:t>Membrane Keys on the right are dynamically labeled with a black slide out bar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52E8B1-B2D3-4B20-8538-08EA1A9279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1624" y="935462"/>
            <a:ext cx="2466177" cy="1931158"/>
          </a:xfrm>
          <a:prstGeom prst="rect">
            <a:avLst/>
          </a:prstGeom>
          <a:ln>
            <a:solidFill>
              <a:srgbClr val="14284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DA870D-E10C-4B43-A249-0BAFE292767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57" b="97037" l="0" r="92857">
                        <a14:foregroundMark x1="57143" y1="5062" x2="95238" y2="97037"/>
                        <a14:foregroundMark x1="54762" y1="71605" x2="71429" y2="81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7618" y="1901041"/>
            <a:ext cx="76350" cy="146942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EA4E3AC-DFAD-4CE0-B54A-C16D47C482DD}"/>
              </a:ext>
            </a:extLst>
          </p:cNvPr>
          <p:cNvSpPr/>
          <p:nvPr/>
        </p:nvSpPr>
        <p:spPr>
          <a:xfrm>
            <a:off x="7769202" y="1861659"/>
            <a:ext cx="294143" cy="15977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Supported Jogging Modes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D981DE-047C-43C7-BA75-C3DBE010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400" y="4122083"/>
            <a:ext cx="2244436" cy="372529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sz="1600" b="1" dirty="0"/>
              <a:t>HC10 Exclusive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FED4CC-FEE0-4762-B280-920BC59C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348" y="864297"/>
            <a:ext cx="4324976" cy="373082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1B781D-E2A3-4430-A214-B1B06B1037D0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868836" y="3783102"/>
            <a:ext cx="1150772" cy="9982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99C4E0-CF52-4903-B1D3-BB7B45B86FD3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868836" y="3413772"/>
            <a:ext cx="1150772" cy="8945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C65EE2A9-7566-496F-9441-76811EF09C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932" y="1497249"/>
            <a:ext cx="2703244" cy="23188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3363F7A-B70C-464A-934C-3A997E2F5712}"/>
              </a:ext>
            </a:extLst>
          </p:cNvPr>
          <p:cNvSpPr/>
          <p:nvPr/>
        </p:nvSpPr>
        <p:spPr>
          <a:xfrm>
            <a:off x="1331932" y="1489637"/>
            <a:ext cx="1059576" cy="2994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9E73C4C-8411-4BAF-9EB9-543596B456F3}"/>
              </a:ext>
            </a:extLst>
          </p:cNvPr>
          <p:cNvSpPr txBox="1">
            <a:spLocks/>
          </p:cNvSpPr>
          <p:nvPr/>
        </p:nvSpPr>
        <p:spPr>
          <a:xfrm>
            <a:off x="1624400" y="4595123"/>
            <a:ext cx="2244436" cy="372529"/>
          </a:xfrm>
          <a:prstGeom prst="rect">
            <a:avLst/>
          </a:prstGeom>
        </p:spPr>
        <p:txBody>
          <a:bodyPr lIns="0" numCol="1">
            <a:normAutofit fontScale="85000" lnSpcReduction="10000"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Smart Pendant Exclusive</a:t>
            </a:r>
          </a:p>
        </p:txBody>
      </p:sp>
    </p:spTree>
    <p:extLst>
      <p:ext uri="{BB962C8B-B14F-4D97-AF65-F5344CB8AC3E}">
        <p14:creationId xmlns:p14="http://schemas.microsoft.com/office/powerpoint/2010/main" val="53885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右矢印 66">
            <a:extLst>
              <a:ext uri="{FF2B5EF4-FFF2-40B4-BE49-F238E27FC236}">
                <a16:creationId xmlns:a16="http://schemas.microsoft.com/office/drawing/2014/main" id="{024E1E21-29E6-4D0E-B7CB-66C4FA6C097A}"/>
              </a:ext>
            </a:extLst>
          </p:cNvPr>
          <p:cNvSpPr/>
          <p:nvPr/>
        </p:nvSpPr>
        <p:spPr>
          <a:xfrm>
            <a:off x="5056710" y="2566939"/>
            <a:ext cx="2900930" cy="2510548"/>
          </a:xfrm>
          <a:prstGeom prst="rightArrow">
            <a:avLst/>
          </a:prstGeom>
          <a:solidFill>
            <a:schemeClr val="bg1">
              <a:alpha val="30196"/>
            </a:schemeClr>
          </a:solidFill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Smart Frame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D981DE-047C-43C7-BA75-C3DBE010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1191243"/>
            <a:ext cx="4476084" cy="3866732"/>
          </a:xfrm>
        </p:spPr>
        <p:txBody>
          <a:bodyPr numCol="1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>
                <a:latin typeface="Montserrat" panose="02000505000000020004" pitchFamily="2" charset="0"/>
              </a:rPr>
              <a:t>PATENTED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the internal Inertial Measurement Unit (IMU) and compass inside the pendant to determine the user’s position relative to the robot.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system requires initial calibration by standing directly in front of the robot and facing the robot.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intuitive directional buttons to move relative to the operator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ED4D779-0089-4697-8BD4-5A7548CBE380}"/>
              </a:ext>
            </a:extLst>
          </p:cNvPr>
          <p:cNvSpPr txBox="1">
            <a:spLocks/>
          </p:cNvSpPr>
          <p:nvPr/>
        </p:nvSpPr>
        <p:spPr>
          <a:xfrm>
            <a:off x="6779298" y="2169974"/>
            <a:ext cx="2271198" cy="304800"/>
          </a:xfrm>
          <a:prstGeom prst="rect">
            <a:avLst/>
          </a:prstGeom>
        </p:spPr>
        <p:txBody>
          <a:bodyPr lIns="0">
            <a:normAutofit fontScale="92500"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Motion is relative to the user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AFB02A-7013-4168-B33C-FAA72B67CD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025" y="787700"/>
            <a:ext cx="1537092" cy="14293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DF068E-A5E6-43FA-949F-509ABB882EBD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817" y="698868"/>
            <a:ext cx="1547260" cy="1329514"/>
          </a:xfrm>
          <a:prstGeom prst="rect">
            <a:avLst/>
          </a:prstGeom>
        </p:spPr>
      </p:pic>
      <p:pic>
        <p:nvPicPr>
          <p:cNvPr id="10" name="図 27">
            <a:extLst>
              <a:ext uri="{FF2B5EF4-FFF2-40B4-BE49-F238E27FC236}">
                <a16:creationId xmlns:a16="http://schemas.microsoft.com/office/drawing/2014/main" id="{963B2B48-5515-4A65-8943-37AC886864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97" b="92230" l="9969" r="89720">
                        <a14:foregroundMark x1="69470" y1="92230" x2="69470" y2="92230"/>
                        <a14:backgroundMark x1="28349" y1="64865" x2="31776" y2="68919"/>
                        <a14:backgroundMark x1="69470" y1="66216" x2="69470" y2="66216"/>
                        <a14:backgroundMark x1="52960" y1="36149" x2="52960" y2="36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611" y="3406778"/>
            <a:ext cx="773574" cy="71332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6508E65-D3E6-44D9-850F-3E5F4A58CCE4}"/>
              </a:ext>
            </a:extLst>
          </p:cNvPr>
          <p:cNvGrpSpPr/>
          <p:nvPr/>
        </p:nvGrpSpPr>
        <p:grpSpPr>
          <a:xfrm rot="16200000">
            <a:off x="6929091" y="3257239"/>
            <a:ext cx="797137" cy="1054248"/>
            <a:chOff x="3357063" y="-158103"/>
            <a:chExt cx="3565298" cy="471526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2090EFF-B947-406B-82DA-A8988FC9F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" b="99916" l="9710" r="97768">
                          <a14:foregroundMark x1="45201" y1="2532" x2="34487" y2="18228"/>
                          <a14:foregroundMark x1="34487" y1="18228" x2="17411" y2="29451"/>
                          <a14:foregroundMark x1="17411" y1="29451" x2="13058" y2="46667"/>
                          <a14:foregroundMark x1="13058" y1="46667" x2="20982" y2="83797"/>
                          <a14:foregroundMark x1="20982" y1="83797" x2="28125" y2="90802"/>
                          <a14:foregroundMark x1="70871" y1="80169" x2="85826" y2="79409"/>
                          <a14:foregroundMark x1="91629" y1="76456" x2="89174" y2="15949"/>
                          <a14:foregroundMark x1="24219" y1="9873" x2="74442" y2="11224"/>
                          <a14:foregroundMark x1="15179" y1="12321" x2="22433" y2="60591"/>
                          <a14:foregroundMark x1="16629" y1="11392" x2="18750" y2="9198"/>
                          <a14:foregroundMark x1="41964" y1="7342" x2="64844" y2="8945"/>
                          <a14:foregroundMark x1="78906" y1="9620" x2="90067" y2="12574"/>
                          <a14:foregroundMark x1="84040" y1="10970" x2="82589" y2="47173"/>
                          <a14:foregroundMark x1="86161" y1="81941" x2="79576" y2="44810"/>
                          <a14:foregroundMark x1="79576" y1="44810" x2="84040" y2="30295"/>
                          <a14:foregroundMark x1="53683" y1="46667" x2="73326" y2="56709"/>
                          <a14:foregroundMark x1="73326" y1="56709" x2="73549" y2="56709"/>
                          <a14:foregroundMark x1="23884" y1="16878" x2="64509" y2="19409"/>
                          <a14:foregroundMark x1="59933" y1="17553" x2="78906" y2="17553"/>
                          <a14:foregroundMark x1="45201" y1="1857" x2="46429" y2="4810"/>
                          <a14:foregroundMark x1="63951" y1="4135" x2="63951" y2="6414"/>
                          <a14:foregroundMark x1="62388" y1="3460" x2="63281" y2="5992"/>
                          <a14:foregroundMark x1="91295" y1="15274" x2="92188" y2="36034"/>
                          <a14:foregroundMark x1="94308" y1="46667" x2="94308" y2="53755"/>
                          <a14:foregroundMark x1="86496" y1="30549" x2="87165" y2="66751"/>
                          <a14:foregroundMark x1="87165" y1="66751" x2="88281" y2="67848"/>
                          <a14:foregroundMark x1="94866" y1="70127" x2="95536" y2="12996"/>
                          <a14:foregroundMark x1="97879" y1="12996" x2="97879" y2="12996"/>
                          <a14:foregroundMark x1="69643" y1="51055" x2="74665" y2="69030"/>
                          <a14:foregroundMark x1="74665" y1="69030" x2="74442" y2="69705"/>
                          <a14:foregroundMark x1="91853" y1="86920" x2="96652" y2="86076"/>
                          <a14:foregroundMark x1="96652" y1="84473" x2="97321" y2="78987"/>
                          <a14:foregroundMark x1="97321" y1="63713" x2="96429" y2="13924"/>
                          <a14:foregroundMark x1="24442" y1="92152" x2="19420" y2="95359"/>
                          <a14:foregroundMark x1="13393" y1="98987" x2="12723" y2="99916"/>
                          <a14:foregroundMark x1="46763" y1="2532" x2="46429" y2="1688"/>
                          <a14:foregroundMark x1="42188" y1="2110" x2="44643" y2="37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7063" y="-158103"/>
              <a:ext cx="3565298" cy="4715262"/>
            </a:xfrm>
            <a:prstGeom prst="rect">
              <a:avLst/>
            </a:prstGeom>
          </p:spPr>
        </p:pic>
        <p:pic>
          <p:nvPicPr>
            <p:cNvPr id="30" name="Picture 620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044D0F5B-3D04-436D-9338-95BC27904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23398" y="1919426"/>
              <a:ext cx="1996047" cy="15598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653D9D-6851-4205-9A67-40334D3CD103}"/>
              </a:ext>
            </a:extLst>
          </p:cNvPr>
          <p:cNvGrpSpPr/>
          <p:nvPr/>
        </p:nvGrpSpPr>
        <p:grpSpPr>
          <a:xfrm rot="10800000">
            <a:off x="5900542" y="2352530"/>
            <a:ext cx="797137" cy="1054248"/>
            <a:chOff x="3357063" y="-158103"/>
            <a:chExt cx="3565298" cy="471526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FDA07F1-49A0-4DCC-93C1-31647B261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" b="99916" l="9710" r="97768">
                          <a14:foregroundMark x1="45201" y1="2532" x2="34487" y2="18228"/>
                          <a14:foregroundMark x1="34487" y1="18228" x2="17411" y2="29451"/>
                          <a14:foregroundMark x1="17411" y1="29451" x2="13058" y2="46667"/>
                          <a14:foregroundMark x1="13058" y1="46667" x2="20982" y2="83797"/>
                          <a14:foregroundMark x1="20982" y1="83797" x2="28125" y2="90802"/>
                          <a14:foregroundMark x1="70871" y1="80169" x2="85826" y2="79409"/>
                          <a14:foregroundMark x1="91629" y1="76456" x2="89174" y2="15949"/>
                          <a14:foregroundMark x1="24219" y1="9873" x2="74442" y2="11224"/>
                          <a14:foregroundMark x1="15179" y1="12321" x2="22433" y2="60591"/>
                          <a14:foregroundMark x1="16629" y1="11392" x2="18750" y2="9198"/>
                          <a14:foregroundMark x1="41964" y1="7342" x2="64844" y2="8945"/>
                          <a14:foregroundMark x1="78906" y1="9620" x2="90067" y2="12574"/>
                          <a14:foregroundMark x1="84040" y1="10970" x2="82589" y2="47173"/>
                          <a14:foregroundMark x1="86161" y1="81941" x2="79576" y2="44810"/>
                          <a14:foregroundMark x1="79576" y1="44810" x2="84040" y2="30295"/>
                          <a14:foregroundMark x1="53683" y1="46667" x2="73326" y2="56709"/>
                          <a14:foregroundMark x1="73326" y1="56709" x2="73549" y2="56709"/>
                          <a14:foregroundMark x1="23884" y1="16878" x2="64509" y2="19409"/>
                          <a14:foregroundMark x1="59933" y1="17553" x2="78906" y2="17553"/>
                          <a14:foregroundMark x1="45201" y1="1857" x2="46429" y2="4810"/>
                          <a14:foregroundMark x1="63951" y1="4135" x2="63951" y2="6414"/>
                          <a14:foregroundMark x1="62388" y1="3460" x2="63281" y2="5992"/>
                          <a14:foregroundMark x1="91295" y1="15274" x2="92188" y2="36034"/>
                          <a14:foregroundMark x1="94308" y1="46667" x2="94308" y2="53755"/>
                          <a14:foregroundMark x1="86496" y1="30549" x2="87165" y2="66751"/>
                          <a14:foregroundMark x1="87165" y1="66751" x2="88281" y2="67848"/>
                          <a14:foregroundMark x1="94866" y1="70127" x2="95536" y2="12996"/>
                          <a14:foregroundMark x1="97879" y1="12996" x2="97879" y2="12996"/>
                          <a14:foregroundMark x1="69643" y1="51055" x2="74665" y2="69030"/>
                          <a14:foregroundMark x1="74665" y1="69030" x2="74442" y2="69705"/>
                          <a14:foregroundMark x1="91853" y1="86920" x2="96652" y2="86076"/>
                          <a14:foregroundMark x1="96652" y1="84473" x2="97321" y2="78987"/>
                          <a14:foregroundMark x1="97321" y1="63713" x2="96429" y2="13924"/>
                          <a14:foregroundMark x1="24442" y1="92152" x2="19420" y2="95359"/>
                          <a14:foregroundMark x1="13393" y1="98987" x2="12723" y2="99916"/>
                          <a14:foregroundMark x1="46763" y1="2532" x2="46429" y2="1688"/>
                          <a14:foregroundMark x1="42188" y1="2110" x2="44643" y2="37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7063" y="-158103"/>
              <a:ext cx="3565298" cy="4715262"/>
            </a:xfrm>
            <a:prstGeom prst="rect">
              <a:avLst/>
            </a:prstGeom>
          </p:spPr>
        </p:pic>
        <p:pic>
          <p:nvPicPr>
            <p:cNvPr id="34" name="Picture 620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4C2087A4-B9D3-4B76-BE54-DF9FAF574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23398" y="1919426"/>
              <a:ext cx="1996047" cy="15598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3" name="円/楕円 72">
            <a:extLst>
              <a:ext uri="{FF2B5EF4-FFF2-40B4-BE49-F238E27FC236}">
                <a16:creationId xmlns:a16="http://schemas.microsoft.com/office/drawing/2014/main" id="{D6AB0282-1006-4127-A840-EF789CB3B249}"/>
              </a:ext>
            </a:extLst>
          </p:cNvPr>
          <p:cNvSpPr/>
          <p:nvPr/>
        </p:nvSpPr>
        <p:spPr>
          <a:xfrm>
            <a:off x="7503082" y="3763441"/>
            <a:ext cx="110709" cy="1107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C097C0F-EA9D-4C35-92BB-E4972E69963C}"/>
              </a:ext>
            </a:extLst>
          </p:cNvPr>
          <p:cNvGrpSpPr/>
          <p:nvPr/>
        </p:nvGrpSpPr>
        <p:grpSpPr>
          <a:xfrm rot="5400000">
            <a:off x="4914355" y="3232652"/>
            <a:ext cx="797137" cy="1054248"/>
            <a:chOff x="3357063" y="-158103"/>
            <a:chExt cx="3565298" cy="471526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012E217-3E04-400A-BC24-CA644A60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" b="99916" l="9710" r="97768">
                          <a14:foregroundMark x1="45201" y1="2532" x2="34487" y2="18228"/>
                          <a14:foregroundMark x1="34487" y1="18228" x2="17411" y2="29451"/>
                          <a14:foregroundMark x1="17411" y1="29451" x2="13058" y2="46667"/>
                          <a14:foregroundMark x1="13058" y1="46667" x2="20982" y2="83797"/>
                          <a14:foregroundMark x1="20982" y1="83797" x2="28125" y2="90802"/>
                          <a14:foregroundMark x1="70871" y1="80169" x2="85826" y2="79409"/>
                          <a14:foregroundMark x1="91629" y1="76456" x2="89174" y2="15949"/>
                          <a14:foregroundMark x1="24219" y1="9873" x2="74442" y2="11224"/>
                          <a14:foregroundMark x1="15179" y1="12321" x2="22433" y2="60591"/>
                          <a14:foregroundMark x1="16629" y1="11392" x2="18750" y2="9198"/>
                          <a14:foregroundMark x1="41964" y1="7342" x2="64844" y2="8945"/>
                          <a14:foregroundMark x1="78906" y1="9620" x2="90067" y2="12574"/>
                          <a14:foregroundMark x1="84040" y1="10970" x2="82589" y2="47173"/>
                          <a14:foregroundMark x1="86161" y1="81941" x2="79576" y2="44810"/>
                          <a14:foregroundMark x1="79576" y1="44810" x2="84040" y2="30295"/>
                          <a14:foregroundMark x1="53683" y1="46667" x2="73326" y2="56709"/>
                          <a14:foregroundMark x1="73326" y1="56709" x2="73549" y2="56709"/>
                          <a14:foregroundMark x1="23884" y1="16878" x2="64509" y2="19409"/>
                          <a14:foregroundMark x1="59933" y1="17553" x2="78906" y2="17553"/>
                          <a14:foregroundMark x1="45201" y1="1857" x2="46429" y2="4810"/>
                          <a14:foregroundMark x1="63951" y1="4135" x2="63951" y2="6414"/>
                          <a14:foregroundMark x1="62388" y1="3460" x2="63281" y2="5992"/>
                          <a14:foregroundMark x1="91295" y1="15274" x2="92188" y2="36034"/>
                          <a14:foregroundMark x1="94308" y1="46667" x2="94308" y2="53755"/>
                          <a14:foregroundMark x1="86496" y1="30549" x2="87165" y2="66751"/>
                          <a14:foregroundMark x1="87165" y1="66751" x2="88281" y2="67848"/>
                          <a14:foregroundMark x1="94866" y1="70127" x2="95536" y2="12996"/>
                          <a14:foregroundMark x1="97879" y1="12996" x2="97879" y2="12996"/>
                          <a14:foregroundMark x1="69643" y1="51055" x2="74665" y2="69030"/>
                          <a14:foregroundMark x1="74665" y1="69030" x2="74442" y2="69705"/>
                          <a14:foregroundMark x1="91853" y1="86920" x2="96652" y2="86076"/>
                          <a14:foregroundMark x1="96652" y1="84473" x2="97321" y2="78987"/>
                          <a14:foregroundMark x1="97321" y1="63713" x2="96429" y2="13924"/>
                          <a14:foregroundMark x1="24442" y1="92152" x2="19420" y2="95359"/>
                          <a14:foregroundMark x1="13393" y1="98987" x2="12723" y2="99916"/>
                          <a14:foregroundMark x1="46763" y1="2532" x2="46429" y2="1688"/>
                          <a14:foregroundMark x1="42188" y1="2110" x2="44643" y2="37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7063" y="-158103"/>
              <a:ext cx="3565298" cy="4715262"/>
            </a:xfrm>
            <a:prstGeom prst="rect">
              <a:avLst/>
            </a:prstGeom>
          </p:spPr>
        </p:pic>
        <p:pic>
          <p:nvPicPr>
            <p:cNvPr id="38" name="Picture 620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E9E79591-BC37-4BFB-B67E-F41DA99DE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23398" y="1919426"/>
              <a:ext cx="1996047" cy="15598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FBDC41-D56D-4F0F-AC0B-01B63F9A839E}"/>
              </a:ext>
            </a:extLst>
          </p:cNvPr>
          <p:cNvGrpSpPr/>
          <p:nvPr/>
        </p:nvGrpSpPr>
        <p:grpSpPr>
          <a:xfrm>
            <a:off x="5853657" y="4070386"/>
            <a:ext cx="797137" cy="1054248"/>
            <a:chOff x="3357063" y="-158103"/>
            <a:chExt cx="3565298" cy="471526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D10B1E7-A818-4CC3-B249-FE8674D84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88" b="99916" l="9710" r="97768">
                          <a14:foregroundMark x1="45201" y1="2532" x2="34487" y2="18228"/>
                          <a14:foregroundMark x1="34487" y1="18228" x2="17411" y2="29451"/>
                          <a14:foregroundMark x1="17411" y1="29451" x2="13058" y2="46667"/>
                          <a14:foregroundMark x1="13058" y1="46667" x2="20982" y2="83797"/>
                          <a14:foregroundMark x1="20982" y1="83797" x2="28125" y2="90802"/>
                          <a14:foregroundMark x1="70871" y1="80169" x2="85826" y2="79409"/>
                          <a14:foregroundMark x1="91629" y1="76456" x2="89174" y2="15949"/>
                          <a14:foregroundMark x1="24219" y1="9873" x2="74442" y2="11224"/>
                          <a14:foregroundMark x1="15179" y1="12321" x2="22433" y2="60591"/>
                          <a14:foregroundMark x1="16629" y1="11392" x2="18750" y2="9198"/>
                          <a14:foregroundMark x1="41964" y1="7342" x2="64844" y2="8945"/>
                          <a14:foregroundMark x1="78906" y1="9620" x2="90067" y2="12574"/>
                          <a14:foregroundMark x1="84040" y1="10970" x2="82589" y2="47173"/>
                          <a14:foregroundMark x1="86161" y1="81941" x2="79576" y2="44810"/>
                          <a14:foregroundMark x1="79576" y1="44810" x2="84040" y2="30295"/>
                          <a14:foregroundMark x1="53683" y1="46667" x2="73326" y2="56709"/>
                          <a14:foregroundMark x1="73326" y1="56709" x2="73549" y2="56709"/>
                          <a14:foregroundMark x1="23884" y1="16878" x2="64509" y2="19409"/>
                          <a14:foregroundMark x1="59933" y1="17553" x2="78906" y2="17553"/>
                          <a14:foregroundMark x1="45201" y1="1857" x2="46429" y2="4810"/>
                          <a14:foregroundMark x1="63951" y1="4135" x2="63951" y2="6414"/>
                          <a14:foregroundMark x1="62388" y1="3460" x2="63281" y2="5992"/>
                          <a14:foregroundMark x1="91295" y1="15274" x2="92188" y2="36034"/>
                          <a14:foregroundMark x1="94308" y1="46667" x2="94308" y2="53755"/>
                          <a14:foregroundMark x1="86496" y1="30549" x2="87165" y2="66751"/>
                          <a14:foregroundMark x1="87165" y1="66751" x2="88281" y2="67848"/>
                          <a14:foregroundMark x1="94866" y1="70127" x2="95536" y2="12996"/>
                          <a14:foregroundMark x1="97879" y1="12996" x2="97879" y2="12996"/>
                          <a14:foregroundMark x1="69643" y1="51055" x2="74665" y2="69030"/>
                          <a14:foregroundMark x1="74665" y1="69030" x2="74442" y2="69705"/>
                          <a14:foregroundMark x1="91853" y1="86920" x2="96652" y2="86076"/>
                          <a14:foregroundMark x1="96652" y1="84473" x2="97321" y2="78987"/>
                          <a14:foregroundMark x1="97321" y1="63713" x2="96429" y2="13924"/>
                          <a14:foregroundMark x1="24442" y1="92152" x2="19420" y2="95359"/>
                          <a14:foregroundMark x1="13393" y1="98987" x2="12723" y2="99916"/>
                          <a14:foregroundMark x1="46763" y1="2532" x2="46429" y2="1688"/>
                          <a14:foregroundMark x1="42188" y1="2110" x2="44643" y2="37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7063" y="-158103"/>
              <a:ext cx="3565298" cy="4715262"/>
            </a:xfrm>
            <a:prstGeom prst="rect">
              <a:avLst/>
            </a:prstGeom>
          </p:spPr>
        </p:pic>
        <p:pic>
          <p:nvPicPr>
            <p:cNvPr id="41" name="Picture 620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DE2B5421-F1E8-4078-BF4F-A654F26334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23398" y="1919426"/>
              <a:ext cx="1996047" cy="15598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円/楕円 72">
            <a:extLst>
              <a:ext uri="{FF2B5EF4-FFF2-40B4-BE49-F238E27FC236}">
                <a16:creationId xmlns:a16="http://schemas.microsoft.com/office/drawing/2014/main" id="{95477B0D-03A2-4F57-B972-F85E6F899F94}"/>
              </a:ext>
            </a:extLst>
          </p:cNvPr>
          <p:cNvSpPr/>
          <p:nvPr/>
        </p:nvSpPr>
        <p:spPr>
          <a:xfrm>
            <a:off x="6243755" y="4709263"/>
            <a:ext cx="110709" cy="1107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円/楕円 72">
            <a:extLst>
              <a:ext uri="{FF2B5EF4-FFF2-40B4-BE49-F238E27FC236}">
                <a16:creationId xmlns:a16="http://schemas.microsoft.com/office/drawing/2014/main" id="{53C4214B-3192-41D9-9571-072453E1660A}"/>
              </a:ext>
            </a:extLst>
          </p:cNvPr>
          <p:cNvSpPr/>
          <p:nvPr/>
        </p:nvSpPr>
        <p:spPr>
          <a:xfrm>
            <a:off x="5145815" y="3673654"/>
            <a:ext cx="110709" cy="1107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円/楕円 72">
            <a:extLst>
              <a:ext uri="{FF2B5EF4-FFF2-40B4-BE49-F238E27FC236}">
                <a16:creationId xmlns:a16="http://schemas.microsoft.com/office/drawing/2014/main" id="{DCE38B46-9A72-480B-AB1F-C163FA9EEABC}"/>
              </a:ext>
            </a:extLst>
          </p:cNvPr>
          <p:cNvSpPr/>
          <p:nvPr/>
        </p:nvSpPr>
        <p:spPr>
          <a:xfrm>
            <a:off x="6354464" y="2663969"/>
            <a:ext cx="110709" cy="11070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四角形吹き出し 73">
            <a:extLst>
              <a:ext uri="{FF2B5EF4-FFF2-40B4-BE49-F238E27FC236}">
                <a16:creationId xmlns:a16="http://schemas.microsoft.com/office/drawing/2014/main" id="{24538675-6458-4A87-A1B6-7D59BF53F490}"/>
              </a:ext>
            </a:extLst>
          </p:cNvPr>
          <p:cNvSpPr/>
          <p:nvPr/>
        </p:nvSpPr>
        <p:spPr>
          <a:xfrm>
            <a:off x="4737344" y="4434726"/>
            <a:ext cx="878576" cy="329891"/>
          </a:xfrm>
          <a:prstGeom prst="wedgeRectCallout">
            <a:avLst>
              <a:gd name="adj1" fmla="val -27089"/>
              <a:gd name="adj2" fmla="val -278357"/>
            </a:avLst>
          </a:prstGeom>
          <a:solidFill>
            <a:srgbClr val="003A9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Away</a:t>
            </a:r>
          </a:p>
        </p:txBody>
      </p:sp>
      <p:sp>
        <p:nvSpPr>
          <p:cNvPr id="46" name="四角形吹き出し 73">
            <a:extLst>
              <a:ext uri="{FF2B5EF4-FFF2-40B4-BE49-F238E27FC236}">
                <a16:creationId xmlns:a16="http://schemas.microsoft.com/office/drawing/2014/main" id="{C30872E8-FF5D-46B7-856B-24590FD69AD0}"/>
              </a:ext>
            </a:extLst>
          </p:cNvPr>
          <p:cNvSpPr/>
          <p:nvPr/>
        </p:nvSpPr>
        <p:spPr>
          <a:xfrm rot="21079499">
            <a:off x="6934219" y="4529330"/>
            <a:ext cx="878576" cy="329891"/>
          </a:xfrm>
          <a:prstGeom prst="wedgeRectCallout">
            <a:avLst>
              <a:gd name="adj1" fmla="val -144562"/>
              <a:gd name="adj2" fmla="val 12949"/>
            </a:avLst>
          </a:prstGeom>
          <a:solidFill>
            <a:srgbClr val="003A9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Right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6E5EAA0F-BEE3-4B8F-AF80-065349452E88}"/>
              </a:ext>
            </a:extLst>
          </p:cNvPr>
          <p:cNvSpPr txBox="1">
            <a:spLocks/>
          </p:cNvSpPr>
          <p:nvPr/>
        </p:nvSpPr>
        <p:spPr>
          <a:xfrm>
            <a:off x="2773428" y="3758165"/>
            <a:ext cx="1906187" cy="861579"/>
          </a:xfrm>
          <a:prstGeom prst="rect">
            <a:avLst/>
          </a:prstGeom>
        </p:spPr>
        <p:txBody>
          <a:bodyPr lIns="0">
            <a:normAutofit lnSpcReduction="10000"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In each of these four examples, the robot will move the same direction</a:t>
            </a:r>
          </a:p>
        </p:txBody>
      </p:sp>
      <p:sp>
        <p:nvSpPr>
          <p:cNvPr id="24" name="四角形吹き出し 73">
            <a:extLst>
              <a:ext uri="{FF2B5EF4-FFF2-40B4-BE49-F238E27FC236}">
                <a16:creationId xmlns:a16="http://schemas.microsoft.com/office/drawing/2014/main" id="{B9E64362-DEDF-488F-92CC-7A4A6CA49B8C}"/>
              </a:ext>
            </a:extLst>
          </p:cNvPr>
          <p:cNvSpPr/>
          <p:nvPr/>
        </p:nvSpPr>
        <p:spPr>
          <a:xfrm rot="20744800">
            <a:off x="7982850" y="3749963"/>
            <a:ext cx="878576" cy="329891"/>
          </a:xfrm>
          <a:prstGeom prst="wedgeRectCallout">
            <a:avLst>
              <a:gd name="adj1" fmla="val -123161"/>
              <a:gd name="adj2" fmla="val -69017"/>
            </a:avLst>
          </a:prstGeom>
          <a:solidFill>
            <a:srgbClr val="003A9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Towards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5" name="四角形吹き出し 73">
            <a:extLst>
              <a:ext uri="{FF2B5EF4-FFF2-40B4-BE49-F238E27FC236}">
                <a16:creationId xmlns:a16="http://schemas.microsoft.com/office/drawing/2014/main" id="{5289E006-D3B5-4909-AC09-9B44AF653AE0}"/>
              </a:ext>
            </a:extLst>
          </p:cNvPr>
          <p:cNvSpPr/>
          <p:nvPr/>
        </p:nvSpPr>
        <p:spPr>
          <a:xfrm rot="20763997">
            <a:off x="6875117" y="2659708"/>
            <a:ext cx="878576" cy="329891"/>
          </a:xfrm>
          <a:prstGeom prst="wedgeRectCallout">
            <a:avLst>
              <a:gd name="adj1" fmla="val -123161"/>
              <a:gd name="adj2" fmla="val -69017"/>
            </a:avLst>
          </a:prstGeom>
          <a:solidFill>
            <a:srgbClr val="003A9F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schemeClr val="bg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Left</a:t>
            </a:r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0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5E8812ED-2398-4768-B43E-0A095DE31401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496" b="52741"/>
          <a:stretch/>
        </p:blipFill>
        <p:spPr>
          <a:xfrm>
            <a:off x="5790926" y="1144543"/>
            <a:ext cx="3105549" cy="227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Easy INFORM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D981DE-047C-43C7-BA75-C3DBE010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1191243"/>
            <a:ext cx="4885326" cy="663135"/>
          </a:xfrm>
        </p:spPr>
        <p:txBody>
          <a:bodyPr numCol="1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Descriptive commands no longer require users to memorize abbreviations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137C8B-9E75-4EB7-8A2D-A48CB87FE792}"/>
              </a:ext>
            </a:extLst>
          </p:cNvPr>
          <p:cNvSpPr txBox="1">
            <a:spLocks/>
          </p:cNvSpPr>
          <p:nvPr/>
        </p:nvSpPr>
        <p:spPr>
          <a:xfrm>
            <a:off x="5844486" y="3906124"/>
            <a:ext cx="3282074" cy="663135"/>
          </a:xfrm>
          <a:prstGeom prst="rect">
            <a:avLst/>
          </a:prstGeom>
        </p:spPr>
        <p:txBody>
          <a:bodyPr lIns="0" numCol="1">
            <a:normAutofit fontScale="92500" lnSpcReduction="20000"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 favorites bar allows for easy access to the most commonly used commands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2A6EFE-693D-419E-A607-5989D91D24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3782" y="2421668"/>
            <a:ext cx="1857375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AD51A1-A42D-49CD-B555-1874680FAF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4198" y="2409008"/>
            <a:ext cx="2419350" cy="207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010473-C728-4343-939B-11DE9B202D51}"/>
              </a:ext>
            </a:extLst>
          </p:cNvPr>
          <p:cNvSpPr txBox="1"/>
          <p:nvPr/>
        </p:nvSpPr>
        <p:spPr>
          <a:xfrm>
            <a:off x="1375090" y="2001305"/>
            <a:ext cx="148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Classic 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866CC-347B-485A-91ED-ED81C49324C5}"/>
              </a:ext>
            </a:extLst>
          </p:cNvPr>
          <p:cNvSpPr txBox="1"/>
          <p:nvPr/>
        </p:nvSpPr>
        <p:spPr>
          <a:xfrm>
            <a:off x="3204443" y="1999965"/>
            <a:ext cx="238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Smart Pendant View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AF05B-5949-417D-9BC0-8B47E9FFC4EB}"/>
              </a:ext>
            </a:extLst>
          </p:cNvPr>
          <p:cNvSpPr/>
          <p:nvPr/>
        </p:nvSpPr>
        <p:spPr>
          <a:xfrm>
            <a:off x="5844486" y="3178020"/>
            <a:ext cx="3071673" cy="238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4CA61F-409C-4DBD-9EF2-4D5EEA1798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168" y="1574197"/>
            <a:ext cx="819307" cy="6767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032AB5-D739-4E90-BA83-C3C8A50EFBF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1424" y="1391147"/>
            <a:ext cx="1176571" cy="2243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9018663-712D-4558-B479-A1C5D474DEA1}"/>
              </a:ext>
            </a:extLst>
          </p:cNvPr>
          <p:cNvSpPr/>
          <p:nvPr/>
        </p:nvSpPr>
        <p:spPr>
          <a:xfrm>
            <a:off x="7596166" y="1352105"/>
            <a:ext cx="1300309" cy="898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9FBE77-A32E-4D59-A3CE-9C15A89E24FA}"/>
              </a:ext>
            </a:extLst>
          </p:cNvPr>
          <p:cNvCxnSpPr/>
          <p:nvPr/>
        </p:nvCxnSpPr>
        <p:spPr>
          <a:xfrm>
            <a:off x="2570551" y="2915849"/>
            <a:ext cx="6338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6D0C71-D5B9-4EE5-8D5F-13DFAAEF5196}"/>
              </a:ext>
            </a:extLst>
          </p:cNvPr>
          <p:cNvCxnSpPr>
            <a:cxnSpLocks/>
          </p:cNvCxnSpPr>
          <p:nvPr/>
        </p:nvCxnSpPr>
        <p:spPr>
          <a:xfrm>
            <a:off x="2387265" y="3284678"/>
            <a:ext cx="8171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D60FF4-C0E7-4D9A-B00B-C764D8AEEF7D}"/>
              </a:ext>
            </a:extLst>
          </p:cNvPr>
          <p:cNvCxnSpPr>
            <a:cxnSpLocks/>
          </p:cNvCxnSpPr>
          <p:nvPr/>
        </p:nvCxnSpPr>
        <p:spPr>
          <a:xfrm>
            <a:off x="2973399" y="3636370"/>
            <a:ext cx="2310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DB334E0-D608-4721-A729-430A7607AECF}"/>
              </a:ext>
            </a:extLst>
          </p:cNvPr>
          <p:cNvCxnSpPr>
            <a:cxnSpLocks/>
          </p:cNvCxnSpPr>
          <p:nvPr/>
        </p:nvCxnSpPr>
        <p:spPr>
          <a:xfrm>
            <a:off x="2698439" y="4007245"/>
            <a:ext cx="5060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779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Visual Limits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D981DE-047C-43C7-BA75-C3DBE010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1191243"/>
            <a:ext cx="4608234" cy="2536695"/>
          </a:xfrm>
        </p:spPr>
        <p:txBody>
          <a:bodyPr numCol="1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Joint Jogging mode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Touch screen jogging buttons show current joint position relative to maximum range below each button.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Yellow</a:t>
            </a:r>
            <a:r>
              <a:rPr lang="en-US" sz="1600" dirty="0"/>
              <a:t> – Jogging buttons turn yellow when the joint is close to the maximum limit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Red</a:t>
            </a:r>
            <a:r>
              <a:rPr lang="en-US" sz="1600" dirty="0"/>
              <a:t> – Jogging buttons turn red when the axis limit has been reached.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Indicator in the top right corner of the jogging screen shows limits for all axis, regardless of jogging type selected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E4BEDA7-76F5-4F49-B533-BED573D7C679}"/>
              </a:ext>
            </a:extLst>
          </p:cNvPr>
          <p:cNvSpPr txBox="1">
            <a:spLocks/>
          </p:cNvSpPr>
          <p:nvPr/>
        </p:nvSpPr>
        <p:spPr>
          <a:xfrm>
            <a:off x="5005840" y="3497303"/>
            <a:ext cx="1658024" cy="583724"/>
          </a:xfrm>
          <a:prstGeom prst="rect">
            <a:avLst/>
          </a:prstGeom>
        </p:spPr>
        <p:txBody>
          <a:bodyPr lIns="0" numCol="1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Axis limits shown via color</a:t>
            </a:r>
          </a:p>
        </p:txBody>
      </p:sp>
      <p:pic>
        <p:nvPicPr>
          <p:cNvPr id="27" name="Picture Placeholder 8">
            <a:extLst>
              <a:ext uri="{FF2B5EF4-FFF2-40B4-BE49-F238E27FC236}">
                <a16:creationId xmlns:a16="http://schemas.microsoft.com/office/drawing/2014/main" id="{937ACA9B-ED5D-4016-A0F7-1AF6FFE203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384" y="907984"/>
            <a:ext cx="2895600" cy="1537779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6308FE88-EBC2-4C41-9FE4-0B32F879EBDA}"/>
              </a:ext>
            </a:extLst>
          </p:cNvPr>
          <p:cNvSpPr/>
          <p:nvPr/>
        </p:nvSpPr>
        <p:spPr>
          <a:xfrm>
            <a:off x="6593165" y="1873358"/>
            <a:ext cx="1291670" cy="3135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137C8B-9E75-4EB7-8A2D-A48CB87FE792}"/>
              </a:ext>
            </a:extLst>
          </p:cNvPr>
          <p:cNvSpPr txBox="1">
            <a:spLocks/>
          </p:cNvSpPr>
          <p:nvPr/>
        </p:nvSpPr>
        <p:spPr>
          <a:xfrm>
            <a:off x="5929746" y="2212004"/>
            <a:ext cx="2656876" cy="378268"/>
          </a:xfrm>
          <a:prstGeom prst="rect">
            <a:avLst/>
          </a:prstGeom>
        </p:spPr>
        <p:txBody>
          <a:bodyPr lIns="0" numCol="1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Axis Range Indication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9096445-0CB1-4B64-A11A-68CD0D878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3864" y="2614339"/>
            <a:ext cx="2022936" cy="23212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E7C7C0-DA15-4E3F-A1A3-D5A42886BA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372" y="3659881"/>
            <a:ext cx="2404878" cy="11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5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Teaching Points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D981DE-047C-43C7-BA75-C3DBE010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1191243"/>
            <a:ext cx="3983715" cy="3866732"/>
          </a:xfrm>
        </p:spPr>
        <p:txBody>
          <a:bodyPr numCol="1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Teach button located above jogging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right half of the teach button indicates the taught motion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Motion type can be cycled through by touching the selected motion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No longer required to press INSERT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Will insert motion above “End Job” and not produce error if user tries teach a point while “End Job” is selected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1E0D7-3535-4C02-88C1-444C49B278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424" b="13724"/>
          <a:stretch/>
        </p:blipFill>
        <p:spPr>
          <a:xfrm>
            <a:off x="5180238" y="722873"/>
            <a:ext cx="3217050" cy="441296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541876A-254D-483C-9DFF-1630965F6D5C}"/>
              </a:ext>
            </a:extLst>
          </p:cNvPr>
          <p:cNvSpPr/>
          <p:nvPr/>
        </p:nvSpPr>
        <p:spPr>
          <a:xfrm>
            <a:off x="7159704" y="2526871"/>
            <a:ext cx="1237584" cy="356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8F6B99-E80F-43E5-A729-F4523988F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86275" l="0" r="94595">
                        <a14:foregroundMark x1="0" y1="37255" x2="92793" y2="52941"/>
                        <a14:foregroundMark x1="92793" y1="52941" x2="94595" y2="50980"/>
                        <a14:foregroundMark x1="2703" y1="27451" x2="0" y2="39216"/>
                        <a14:foregroundMark x1="5405" y1="56863" x2="1802" y2="64706"/>
                        <a14:foregroundMark x1="1802" y1="52941" x2="1802" y2="803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2310" y="3248081"/>
            <a:ext cx="817515" cy="375616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104CA5-9ACD-43F7-916D-E029B5029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04" b="86275" l="885" r="94690">
                        <a14:foregroundMark x1="885" y1="25490" x2="47788" y2="49020"/>
                        <a14:foregroundMark x1="47788" y1="49020" x2="88496" y2="45098"/>
                        <a14:foregroundMark x1="5310" y1="31373" x2="5310" y2="78431"/>
                        <a14:foregroundMark x1="94690" y1="49020" x2="94690" y2="490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7580" y="3006361"/>
            <a:ext cx="832245" cy="375616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1B7C86-FE32-4BCD-AA21-C83D7E010A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82" b="89796" l="0" r="93103">
                        <a14:foregroundMark x1="13793" y1="22449" x2="1724" y2="67347"/>
                        <a14:foregroundMark x1="87931" y1="34694" x2="91379" y2="44898"/>
                        <a14:foregroundMark x1="93103" y1="46939" x2="93103" y2="46939"/>
                        <a14:foregroundMark x1="5172" y1="32653" x2="5172" y2="32653"/>
                        <a14:foregroundMark x1="6034" y1="69388" x2="6034" y2="693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7580" y="2773981"/>
            <a:ext cx="854340" cy="360886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400411-BADA-4C55-992B-25ED36049D16}"/>
              </a:ext>
            </a:extLst>
          </p:cNvPr>
          <p:cNvSpPr/>
          <p:nvPr/>
        </p:nvSpPr>
        <p:spPr>
          <a:xfrm>
            <a:off x="7737580" y="2835250"/>
            <a:ext cx="854340" cy="732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3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Job Editing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D981DE-047C-43C7-BA75-C3DBE010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2697" y="1339365"/>
            <a:ext cx="3663994" cy="682115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en-US" sz="1600" b="1" dirty="0"/>
              <a:t>Easier than ever with touch to edit functionality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E4BEDA7-76F5-4F49-B533-BED573D7C679}"/>
              </a:ext>
            </a:extLst>
          </p:cNvPr>
          <p:cNvSpPr txBox="1">
            <a:spLocks/>
          </p:cNvSpPr>
          <p:nvPr/>
        </p:nvSpPr>
        <p:spPr>
          <a:xfrm>
            <a:off x="6224586" y="2523321"/>
            <a:ext cx="2580509" cy="698355"/>
          </a:xfrm>
          <a:prstGeom prst="rect">
            <a:avLst/>
          </a:prstGeom>
        </p:spPr>
        <p:txBody>
          <a:bodyPr lIns="0" numCol="1">
            <a:normAutofit fontScale="92500" lnSpcReduction="20000"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Modern gear symbol allows users to “detail edit” any line of code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137C8B-9E75-4EB7-8A2D-A48CB87FE792}"/>
              </a:ext>
            </a:extLst>
          </p:cNvPr>
          <p:cNvSpPr txBox="1">
            <a:spLocks/>
          </p:cNvSpPr>
          <p:nvPr/>
        </p:nvSpPr>
        <p:spPr>
          <a:xfrm>
            <a:off x="3988304" y="2063092"/>
            <a:ext cx="1658815" cy="355685"/>
          </a:xfrm>
          <a:prstGeom prst="rect">
            <a:avLst/>
          </a:prstGeom>
        </p:spPr>
        <p:txBody>
          <a:bodyPr lIns="0" numCol="1">
            <a:normAutofit fontScale="62500" lnSpcReduction="20000"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Darker Highlighting Indicates Editable Field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AF84BC-BDB5-468B-B121-0B0B78B8AA9B}"/>
              </a:ext>
            </a:extLst>
          </p:cNvPr>
          <p:cNvSpPr txBox="1">
            <a:spLocks/>
          </p:cNvSpPr>
          <p:nvPr/>
        </p:nvSpPr>
        <p:spPr>
          <a:xfrm>
            <a:off x="1163782" y="3494174"/>
            <a:ext cx="1948280" cy="1477982"/>
          </a:xfrm>
          <a:prstGeom prst="rect">
            <a:avLst/>
          </a:prstGeom>
        </p:spPr>
        <p:txBody>
          <a:bodyPr lIns="0" numCol="1">
            <a:normAutofit fontScale="92500"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Copy, Cut, Paste, Undo, and Redo functionality easily accessible in the top right corner of the job edit window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ACB9D7-0284-4AB9-8C54-D229E61BF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369" y="2422129"/>
            <a:ext cx="4769570" cy="88354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5E285A7-07C4-48E7-AB5A-6045A30BD8B3}"/>
              </a:ext>
            </a:extLst>
          </p:cNvPr>
          <p:cNvSpPr/>
          <p:nvPr/>
        </p:nvSpPr>
        <p:spPr>
          <a:xfrm>
            <a:off x="5637234" y="2627664"/>
            <a:ext cx="468253" cy="3822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E2F3C6-F113-4DC1-8203-0CC72874D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3526" y="3383384"/>
            <a:ext cx="5838825" cy="13335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1231E38-858D-4F65-BB4A-9239F838997B}"/>
              </a:ext>
            </a:extLst>
          </p:cNvPr>
          <p:cNvSpPr/>
          <p:nvPr/>
        </p:nvSpPr>
        <p:spPr>
          <a:xfrm>
            <a:off x="6823006" y="3271869"/>
            <a:ext cx="1982090" cy="515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B760CA-4F60-42BB-B872-7E5368C439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762"/>
          <a:stretch/>
        </p:blipFill>
        <p:spPr>
          <a:xfrm>
            <a:off x="5707865" y="944340"/>
            <a:ext cx="2815098" cy="139811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A23DFA9-24F6-46D9-AF7C-6B43A577A7AE}"/>
              </a:ext>
            </a:extLst>
          </p:cNvPr>
          <p:cNvCxnSpPr>
            <a:cxnSpLocks/>
          </p:cNvCxnSpPr>
          <p:nvPr/>
        </p:nvCxnSpPr>
        <p:spPr>
          <a:xfrm flipV="1">
            <a:off x="5524766" y="1278191"/>
            <a:ext cx="965556" cy="888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D65044-15C0-4F4D-8A2E-5C7215C5E9FB}"/>
              </a:ext>
            </a:extLst>
          </p:cNvPr>
          <p:cNvCxnSpPr>
            <a:cxnSpLocks/>
            <a:endCxn id="16" idx="6"/>
          </p:cNvCxnSpPr>
          <p:nvPr/>
        </p:nvCxnSpPr>
        <p:spPr>
          <a:xfrm flipH="1">
            <a:off x="6105487" y="2818811"/>
            <a:ext cx="32728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9B50C0-4758-408D-840C-9C0B0A787258}"/>
              </a:ext>
            </a:extLst>
          </p:cNvPr>
          <p:cNvCxnSpPr>
            <a:cxnSpLocks/>
          </p:cNvCxnSpPr>
          <p:nvPr/>
        </p:nvCxnSpPr>
        <p:spPr>
          <a:xfrm flipV="1">
            <a:off x="2992582" y="3529671"/>
            <a:ext cx="3830424" cy="684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20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Command Builder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D981DE-047C-43C7-BA75-C3DBE010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1" y="1191243"/>
            <a:ext cx="7494244" cy="3866732"/>
          </a:xfrm>
        </p:spPr>
        <p:txBody>
          <a:bodyPr numCol="1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Guides a user to inserting basic commands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Set a Value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Read a Value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Wait for a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Designed for first time users yet to learn command names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B2D720-0E33-4647-BE03-2FB6AA7BF7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0272" y="1702595"/>
            <a:ext cx="5111090" cy="288313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4608090-FA02-4F39-AA24-943DD87BE667}"/>
              </a:ext>
            </a:extLst>
          </p:cNvPr>
          <p:cNvSpPr/>
          <p:nvPr/>
        </p:nvSpPr>
        <p:spPr>
          <a:xfrm>
            <a:off x="4910902" y="1967410"/>
            <a:ext cx="3318697" cy="515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ACA606-557C-46F5-96A6-A96254C2E8B4}"/>
              </a:ext>
            </a:extLst>
          </p:cNvPr>
          <p:cNvSpPr/>
          <p:nvPr/>
        </p:nvSpPr>
        <p:spPr>
          <a:xfrm>
            <a:off x="3390272" y="3018769"/>
            <a:ext cx="356850" cy="1566962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DEE30E-1A9A-4858-A0AE-978B2A76CFAB}"/>
              </a:ext>
            </a:extLst>
          </p:cNvPr>
          <p:cNvSpPr/>
          <p:nvPr/>
        </p:nvSpPr>
        <p:spPr>
          <a:xfrm>
            <a:off x="3468604" y="2704832"/>
            <a:ext cx="2970562" cy="315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C4F4E2-59F5-4D1A-8D7B-90C7AC8AA029}"/>
              </a:ext>
            </a:extLst>
          </p:cNvPr>
          <p:cNvCxnSpPr>
            <a:cxnSpLocks/>
          </p:cNvCxnSpPr>
          <p:nvPr/>
        </p:nvCxnSpPr>
        <p:spPr>
          <a:xfrm flipV="1">
            <a:off x="3612839" y="3019941"/>
            <a:ext cx="1355614" cy="1270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B801C8-B23B-45DB-809A-0175D4BA4AED}"/>
              </a:ext>
            </a:extLst>
          </p:cNvPr>
          <p:cNvCxnSpPr>
            <a:cxnSpLocks/>
          </p:cNvCxnSpPr>
          <p:nvPr/>
        </p:nvCxnSpPr>
        <p:spPr>
          <a:xfrm flipV="1">
            <a:off x="3029170" y="2314547"/>
            <a:ext cx="1924715" cy="461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833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Playback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D981DE-047C-43C7-BA75-C3DBE010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7688" y="2177582"/>
            <a:ext cx="2186539" cy="2827570"/>
          </a:xfrm>
        </p:spPr>
        <p:txBody>
          <a:bodyPr numCol="1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Interface designed to give relevant information during playback: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Allow users to easily monitor variables, positions, and IO during runtime with Watch Windows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597937-D4D2-4249-84CA-BF70447F33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4470"/>
          <a:stretch/>
        </p:blipFill>
        <p:spPr>
          <a:xfrm>
            <a:off x="3334228" y="2359732"/>
            <a:ext cx="2865594" cy="2415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A41BE7-E437-43DA-881F-5CF952E9BE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07"/>
          <a:stretch/>
        </p:blipFill>
        <p:spPr>
          <a:xfrm>
            <a:off x="6207050" y="919008"/>
            <a:ext cx="2556768" cy="408614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5CAD302-7805-4D08-B7CC-1F781856D4D9}"/>
              </a:ext>
            </a:extLst>
          </p:cNvPr>
          <p:cNvSpPr/>
          <p:nvPr/>
        </p:nvSpPr>
        <p:spPr>
          <a:xfrm>
            <a:off x="3256666" y="2314775"/>
            <a:ext cx="2248913" cy="2359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437EA63-708B-422B-8061-6B3F3782E41E}"/>
              </a:ext>
            </a:extLst>
          </p:cNvPr>
          <p:cNvSpPr txBox="1">
            <a:spLocks/>
          </p:cNvSpPr>
          <p:nvPr/>
        </p:nvSpPr>
        <p:spPr>
          <a:xfrm>
            <a:off x="1147688" y="1097206"/>
            <a:ext cx="5052134" cy="1225542"/>
          </a:xfrm>
          <a:prstGeom prst="rect">
            <a:avLst/>
          </a:prstGeom>
        </p:spPr>
        <p:txBody>
          <a:bodyPr lIns="0" numCol="1">
            <a:normAutofit fontScale="92500" lnSpcReduction="10000"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Code as it’s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Robot’s virtual position along the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Moving, Power On, Playback, and Servo On time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657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C4C472-7709-466E-8280-123AC3AF66A0}"/>
              </a:ext>
            </a:extLst>
          </p:cNvPr>
          <p:cNvSpPr txBox="1"/>
          <p:nvPr/>
        </p:nvSpPr>
        <p:spPr>
          <a:xfrm>
            <a:off x="0" y="3591235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Introduction to Smart Pendant</a:t>
            </a:r>
          </a:p>
          <a:p>
            <a:pPr algn="ctr">
              <a:spcBef>
                <a:spcPts val="600"/>
              </a:spcBef>
            </a:pPr>
            <a:r>
              <a:rPr lang="en-US" sz="2100" dirty="0">
                <a:solidFill>
                  <a:schemeClr val="bg1"/>
                </a:solidFill>
              </a:rPr>
              <a:t>Sayre Jeannet</a:t>
            </a:r>
          </a:p>
        </p:txBody>
      </p:sp>
    </p:spTree>
    <p:extLst>
      <p:ext uri="{BB962C8B-B14F-4D97-AF65-F5344CB8AC3E}">
        <p14:creationId xmlns:p14="http://schemas.microsoft.com/office/powerpoint/2010/main" val="339991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Variables &amp; IO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437EA63-708B-422B-8061-6B3F3782E41E}"/>
              </a:ext>
            </a:extLst>
          </p:cNvPr>
          <p:cNvSpPr txBox="1">
            <a:spLocks/>
          </p:cNvSpPr>
          <p:nvPr/>
        </p:nvSpPr>
        <p:spPr>
          <a:xfrm>
            <a:off x="1147688" y="1097206"/>
            <a:ext cx="4524150" cy="1225542"/>
          </a:xfrm>
          <a:prstGeom prst="rect">
            <a:avLst/>
          </a:prstGeom>
        </p:spPr>
        <p:txBody>
          <a:bodyPr lIns="0" numCol="1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Allow easy viewing of multiple fields, naming relevant signals or variables, and easy modification via touch screen interface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92D7D8-F8BA-402B-95FA-7F551C911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4879" y="2033421"/>
            <a:ext cx="3826550" cy="29976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841024-289A-4886-9BC6-25288137B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5643" y="763475"/>
            <a:ext cx="2813536" cy="41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87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Multi-Lingual Support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437EA63-708B-422B-8061-6B3F3782E41E}"/>
              </a:ext>
            </a:extLst>
          </p:cNvPr>
          <p:cNvSpPr txBox="1">
            <a:spLocks/>
          </p:cNvSpPr>
          <p:nvPr/>
        </p:nvSpPr>
        <p:spPr>
          <a:xfrm>
            <a:off x="1147688" y="1097206"/>
            <a:ext cx="4524150" cy="1225542"/>
          </a:xfrm>
          <a:prstGeom prst="rect">
            <a:avLst/>
          </a:prstGeom>
        </p:spPr>
        <p:txBody>
          <a:bodyPr lIns="0" numCol="1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Supports Multiple Languages with more to come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D4FBE9-4ADF-4485-A727-AE3F3828DD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408" y="1523677"/>
            <a:ext cx="2152181" cy="3435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83EF37-9E02-4931-BC87-5791C83977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214" y="1524974"/>
            <a:ext cx="2149345" cy="34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2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Conflicts and Restrictions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437EA63-708B-422B-8061-6B3F3782E41E}"/>
              </a:ext>
            </a:extLst>
          </p:cNvPr>
          <p:cNvSpPr txBox="1">
            <a:spLocks/>
          </p:cNvSpPr>
          <p:nvPr/>
        </p:nvSpPr>
        <p:spPr>
          <a:xfrm>
            <a:off x="1147687" y="1097206"/>
            <a:ext cx="4063753" cy="3845670"/>
          </a:xfrm>
          <a:prstGeom prst="rect">
            <a:avLst/>
          </a:prstGeom>
        </p:spPr>
        <p:txBody>
          <a:bodyPr lIns="0" numCol="1">
            <a:norm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Smart Pendant is quickly adding functionality but does not yet support all the same features as the standard YRC1000 pendant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MotoSight 2D and other Macro enabled products are not yet 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Pendant applications are not backwards compatible with older pendants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software pendant (included at no extra cost) can be run via an ethernet connected laptop.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More Features Coming Soon!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F9C5EEC-4DC3-4CB8-970C-24D304099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534553"/>
              </p:ext>
            </p:extLst>
          </p:nvPr>
        </p:nvGraphicFramePr>
        <p:xfrm>
          <a:off x="5092078" y="1273682"/>
          <a:ext cx="359472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123">
                  <a:extLst>
                    <a:ext uri="{9D8B030D-6E8A-4147-A177-3AD203B41FA5}">
                      <a16:colId xmlns:a16="http://schemas.microsoft.com/office/drawing/2014/main" val="517663281"/>
                    </a:ext>
                  </a:extLst>
                </a:gridCol>
                <a:gridCol w="946372">
                  <a:extLst>
                    <a:ext uri="{9D8B030D-6E8A-4147-A177-3AD203B41FA5}">
                      <a16:colId xmlns:a16="http://schemas.microsoft.com/office/drawing/2014/main" val="207017281"/>
                    </a:ext>
                  </a:extLst>
                </a:gridCol>
                <a:gridCol w="960227">
                  <a:extLst>
                    <a:ext uri="{9D8B030D-6E8A-4147-A177-3AD203B41FA5}">
                      <a16:colId xmlns:a16="http://schemas.microsoft.com/office/drawing/2014/main" val="2578152898"/>
                    </a:ext>
                  </a:extLst>
                </a:gridCol>
              </a:tblGrid>
              <a:tr h="4319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Functionality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Smart Pendant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Software Pendant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613998"/>
                  </a:ext>
                </a:extLst>
              </a:tr>
              <a:tr h="2502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Jogging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772823"/>
                  </a:ext>
                </a:extLst>
              </a:tr>
              <a:tr h="2071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Conveyor 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742926"/>
                  </a:ext>
                </a:extLst>
              </a:tr>
              <a:tr h="2502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IO &amp; Error 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14908"/>
                  </a:ext>
                </a:extLst>
              </a:tr>
              <a:tr h="2502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User Frames / Interference Zones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346303"/>
                  </a:ext>
                </a:extLst>
              </a:tr>
              <a:tr h="2502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Setting of ABSO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49943"/>
                  </a:ext>
                </a:extLst>
              </a:tr>
              <a:tr h="2502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PFL/Tool 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756046"/>
                  </a:ext>
                </a:extLst>
              </a:tr>
              <a:tr h="2502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Functional Safety / Safety Logic Settings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02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971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6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F13C0ED-42D0-47C8-9718-5576A0E5F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EBD68-14B2-4BCD-A6B9-061307A3A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1191243"/>
            <a:ext cx="7523018" cy="3866732"/>
          </a:xfrm>
        </p:spPr>
        <p:txBody>
          <a:bodyPr numCol="2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Why have a Smart Pendant?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Smart Pendant vs Traditional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Pendant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Hands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Restrictions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Functions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Jogging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Smart Frame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Easy INFORM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Visual Limits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Teaching Points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Job Editing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Command Builder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Playback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Variables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D2E7B-AA08-4EE2-8FC4-61D3076D2D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1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Why have a Smart Pendant?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D981DE-047C-43C7-BA75-C3DBE010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1191243"/>
            <a:ext cx="3983715" cy="3866732"/>
          </a:xfrm>
        </p:spPr>
        <p:txBody>
          <a:bodyPr numCol="1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EASE OF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offer a pendant to new customers that is both easy to use and encourages customer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Simplified “HMI” interface to allow line operators to easily reset and restart the robots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Responsive touch screen interface allows for greater flexibility and comfort for today’s smart phone users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71E2B6-9C5F-423A-B8F4-5F42E239D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6527" y="2365930"/>
            <a:ext cx="2692498" cy="27110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C4A6D0A-CB11-4FB4-9B52-AE7461FFEFCA}"/>
              </a:ext>
            </a:extLst>
          </p:cNvPr>
          <p:cNvGrpSpPr/>
          <p:nvPr/>
        </p:nvGrpSpPr>
        <p:grpSpPr>
          <a:xfrm>
            <a:off x="5074600" y="744373"/>
            <a:ext cx="2681814" cy="3546818"/>
            <a:chOff x="5068206" y="769951"/>
            <a:chExt cx="2681814" cy="35468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07091D-6918-4DC6-BE7C-0A17072DD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688" b="99916" l="9710" r="97768">
                          <a14:foregroundMark x1="45201" y1="2532" x2="34487" y2="18228"/>
                          <a14:foregroundMark x1="34487" y1="18228" x2="17411" y2="29451"/>
                          <a14:foregroundMark x1="17411" y1="29451" x2="13058" y2="46667"/>
                          <a14:foregroundMark x1="13058" y1="46667" x2="20982" y2="83797"/>
                          <a14:foregroundMark x1="20982" y1="83797" x2="28125" y2="90802"/>
                          <a14:foregroundMark x1="70871" y1="80169" x2="85826" y2="79409"/>
                          <a14:foregroundMark x1="91629" y1="76456" x2="89174" y2="15949"/>
                          <a14:foregroundMark x1="24219" y1="9873" x2="74442" y2="11224"/>
                          <a14:foregroundMark x1="15179" y1="12321" x2="22433" y2="60591"/>
                          <a14:foregroundMark x1="16629" y1="11392" x2="18750" y2="9198"/>
                          <a14:foregroundMark x1="41964" y1="7342" x2="64844" y2="8945"/>
                          <a14:foregroundMark x1="78906" y1="9620" x2="90067" y2="12574"/>
                          <a14:foregroundMark x1="84040" y1="10970" x2="82589" y2="47173"/>
                          <a14:foregroundMark x1="86161" y1="81941" x2="79576" y2="44810"/>
                          <a14:foregroundMark x1="79576" y1="44810" x2="84040" y2="30295"/>
                          <a14:foregroundMark x1="53683" y1="46667" x2="73326" y2="56709"/>
                          <a14:foregroundMark x1="73326" y1="56709" x2="73549" y2="56709"/>
                          <a14:foregroundMark x1="23884" y1="16878" x2="64509" y2="19409"/>
                          <a14:foregroundMark x1="59933" y1="17553" x2="78906" y2="17553"/>
                          <a14:foregroundMark x1="45201" y1="1857" x2="46429" y2="4810"/>
                          <a14:foregroundMark x1="63951" y1="4135" x2="63951" y2="6414"/>
                          <a14:foregroundMark x1="62388" y1="3460" x2="63281" y2="5992"/>
                          <a14:foregroundMark x1="91295" y1="15274" x2="92188" y2="36034"/>
                          <a14:foregroundMark x1="94308" y1="46667" x2="94308" y2="53755"/>
                          <a14:foregroundMark x1="86496" y1="30549" x2="87165" y2="66751"/>
                          <a14:foregroundMark x1="87165" y1="66751" x2="88281" y2="67848"/>
                          <a14:foregroundMark x1="94866" y1="70127" x2="95536" y2="12996"/>
                          <a14:foregroundMark x1="97879" y1="12996" x2="97879" y2="12996"/>
                          <a14:foregroundMark x1="69643" y1="51055" x2="74665" y2="69030"/>
                          <a14:foregroundMark x1="74665" y1="69030" x2="74442" y2="69705"/>
                          <a14:foregroundMark x1="91853" y1="86920" x2="96652" y2="86076"/>
                          <a14:foregroundMark x1="96652" y1="84473" x2="97321" y2="78987"/>
                          <a14:foregroundMark x1="97321" y1="63713" x2="96429" y2="13924"/>
                          <a14:foregroundMark x1="24442" y1="92152" x2="19420" y2="95359"/>
                          <a14:foregroundMark x1="13393" y1="98987" x2="12723" y2="99916"/>
                          <a14:foregroundMark x1="46763" y1="2532" x2="46429" y2="1688"/>
                          <a14:foregroundMark x1="42188" y1="2110" x2="44643" y2="37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06" y="769951"/>
              <a:ext cx="2681814" cy="35468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C286D9-DA9C-4A85-82CB-1DD0D6C6404F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31560" y="1223675"/>
              <a:ext cx="1517016" cy="2414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51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Smart Pendant vs Traditional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D981DE-047C-43C7-BA75-C3DBE010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3964531"/>
            <a:ext cx="7430299" cy="1093443"/>
          </a:xfrm>
        </p:spPr>
        <p:txBody>
          <a:bodyPr numCol="1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Utilizing the latest in modern User Interface design techniques to give users better performance, reduced errors, coherence in information display, action feedback, and assistance with error recovery.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D5E43-CA56-49C4-A1B7-BCE022026C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B2E3D5-6001-45D4-89A9-2979FDE7389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1730" y="1191243"/>
            <a:ext cx="6547870" cy="2681762"/>
          </a:xfrm>
          <a:prstGeom prst="rect">
            <a:avLst/>
          </a:prstGeom>
          <a:noFill/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AEBD92D-FDD1-45DE-90CA-FA9E8C57CFD0}"/>
              </a:ext>
            </a:extLst>
          </p:cNvPr>
          <p:cNvSpPr/>
          <p:nvPr/>
        </p:nvSpPr>
        <p:spPr>
          <a:xfrm>
            <a:off x="3900585" y="1573022"/>
            <a:ext cx="952769" cy="530737"/>
          </a:xfrm>
          <a:prstGeom prst="wedgeEllipseCallout">
            <a:avLst>
              <a:gd name="adj1" fmla="val -37798"/>
              <a:gd name="adj2" fmla="val -901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60D97-E99B-4AC4-9981-FDD723A513C4}"/>
              </a:ext>
            </a:extLst>
          </p:cNvPr>
          <p:cNvSpPr txBox="1"/>
          <p:nvPr/>
        </p:nvSpPr>
        <p:spPr>
          <a:xfrm>
            <a:off x="3906987" y="1625690"/>
            <a:ext cx="939977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dirty="0"/>
              <a:t>Offers expert functionality that is market leading</a:t>
            </a:r>
          </a:p>
        </p:txBody>
      </p:sp>
    </p:spTree>
    <p:extLst>
      <p:ext uri="{BB962C8B-B14F-4D97-AF65-F5344CB8AC3E}">
        <p14:creationId xmlns:p14="http://schemas.microsoft.com/office/powerpoint/2010/main" val="169342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Smart Pendant vs Traditional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D5E43-CA56-49C4-A1B7-BCE022026C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29A6BB-865A-43C6-BAAF-001C2EC65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597483"/>
              </p:ext>
            </p:extLst>
          </p:nvPr>
        </p:nvGraphicFramePr>
        <p:xfrm>
          <a:off x="1112149" y="1090137"/>
          <a:ext cx="7859202" cy="399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827">
                  <a:extLst>
                    <a:ext uri="{9D8B030D-6E8A-4147-A177-3AD203B41FA5}">
                      <a16:colId xmlns:a16="http://schemas.microsoft.com/office/drawing/2014/main" val="3921344228"/>
                    </a:ext>
                  </a:extLst>
                </a:gridCol>
                <a:gridCol w="2900637">
                  <a:extLst>
                    <a:ext uri="{9D8B030D-6E8A-4147-A177-3AD203B41FA5}">
                      <a16:colId xmlns:a16="http://schemas.microsoft.com/office/drawing/2014/main" val="3796453499"/>
                    </a:ext>
                  </a:extLst>
                </a:gridCol>
                <a:gridCol w="3593738">
                  <a:extLst>
                    <a:ext uri="{9D8B030D-6E8A-4147-A177-3AD203B41FA5}">
                      <a16:colId xmlns:a16="http://schemas.microsoft.com/office/drawing/2014/main" val="1126301018"/>
                    </a:ext>
                  </a:extLst>
                </a:gridCol>
              </a:tblGrid>
              <a:tr h="3533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YRC Pendant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Smart Pendant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124593"/>
                  </a:ext>
                </a:extLst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Material Handling, Machine Tending, Injection Molding, Inspection, Assembly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4858"/>
                  </a:ext>
                </a:extLst>
              </a:tr>
              <a:tr h="3533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Sale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Included with 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27879"/>
                  </a:ext>
                </a:extLst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Resistive touch screen with many membrane keys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Tablet with Projective Capacitive Touch (PCT) screen that is designed to be hardware independent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136114"/>
                  </a:ext>
                </a:extLst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Ergonomics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Designed for extended use by a left/right handed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Designed for shorter duration use by right handed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816234"/>
                  </a:ext>
                </a:extLst>
              </a:tr>
              <a:tr h="3533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Feature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Limited to meet 80% of handling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006164"/>
                  </a:ext>
                </a:extLst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Trained robot programmers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Plant engineers and end user operators with limited robotics experience.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21638"/>
                  </a:ext>
                </a:extLst>
              </a:tr>
              <a:tr h="8712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Ease of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Designed for efficient use by trained programmers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Designed for easy use by novice programmers with little to no training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447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84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Features: Hardware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pic>
        <p:nvPicPr>
          <p:cNvPr id="27" name="Picture 75">
            <a:extLst>
              <a:ext uri="{FF2B5EF4-FFF2-40B4-BE49-F238E27FC236}">
                <a16:creationId xmlns:a16="http://schemas.microsoft.com/office/drawing/2014/main" id="{AC874F30-EB8A-4E75-9E18-25975E714D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7105" y="3213146"/>
            <a:ext cx="2942688" cy="1860772"/>
          </a:xfrm>
          <a:prstGeom prst="rect">
            <a:avLst/>
          </a:prstGeom>
        </p:spPr>
      </p:pic>
      <p:pic>
        <p:nvPicPr>
          <p:cNvPr id="28" name="Picture 73">
            <a:extLst>
              <a:ext uri="{FF2B5EF4-FFF2-40B4-BE49-F238E27FC236}">
                <a16:creationId xmlns:a16="http://schemas.microsoft.com/office/drawing/2014/main" id="{A61DB169-0127-4CDA-9E08-F1E4E16C9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962" y="1088746"/>
            <a:ext cx="4453647" cy="3226095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D981DE-047C-43C7-BA75-C3DBE010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7872" y="2653678"/>
            <a:ext cx="3254752" cy="2433028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/>
              <a:t>• 10.1” WXGA TFT Display</a:t>
            </a:r>
          </a:p>
          <a:p>
            <a:pPr marL="0" indent="0">
              <a:buNone/>
            </a:pPr>
            <a:r>
              <a:rPr lang="en-US" sz="1600" b="1" dirty="0"/>
              <a:t>• 1280 x 800 pixels</a:t>
            </a:r>
          </a:p>
          <a:p>
            <a:pPr marL="0" indent="0">
              <a:buNone/>
            </a:pPr>
            <a:r>
              <a:rPr lang="en-US" sz="1600" b="1" dirty="0"/>
              <a:t>• LED back light touch panel</a:t>
            </a:r>
          </a:p>
          <a:p>
            <a:pPr marL="0" indent="0">
              <a:buNone/>
            </a:pPr>
            <a:r>
              <a:rPr lang="en-US" sz="1600" b="1" dirty="0"/>
              <a:t>• Capacitive Touchscreen</a:t>
            </a:r>
          </a:p>
          <a:p>
            <a:pPr marL="0" indent="0">
              <a:buNone/>
            </a:pPr>
            <a:r>
              <a:rPr lang="en-US" sz="1600" b="1" dirty="0"/>
              <a:t>• 215W x 283.5H x 68.5D mm</a:t>
            </a:r>
          </a:p>
          <a:p>
            <a:pPr marL="0" indent="0">
              <a:buNone/>
            </a:pPr>
            <a:r>
              <a:rPr lang="en-US" sz="1600" b="1" dirty="0"/>
              <a:t>• Weight 1.12kg</a:t>
            </a:r>
          </a:p>
          <a:p>
            <a:pPr marL="0" indent="0">
              <a:buNone/>
            </a:pPr>
            <a:r>
              <a:rPr lang="en-US" sz="1600" b="1" dirty="0"/>
              <a:t>• Drop Tested: 1m</a:t>
            </a:r>
          </a:p>
          <a:p>
            <a:pPr marL="0" indent="0">
              <a:buNone/>
            </a:pPr>
            <a:r>
              <a:rPr lang="en-US" sz="1600" b="1" dirty="0"/>
              <a:t>• External Storage: USB memory</a:t>
            </a:r>
          </a:p>
        </p:txBody>
      </p:sp>
    </p:spTree>
    <p:extLst>
      <p:ext uri="{BB962C8B-B14F-4D97-AF65-F5344CB8AC3E}">
        <p14:creationId xmlns:p14="http://schemas.microsoft.com/office/powerpoint/2010/main" val="47183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E4595CC-A0E5-4101-8C6C-C0E43AD0E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55" y="757089"/>
            <a:ext cx="1298263" cy="191478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Pendant Options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D981DE-047C-43C7-BA75-C3DBE010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0908" y="3560394"/>
            <a:ext cx="3408218" cy="1458005"/>
          </a:xfrm>
        </p:spPr>
        <p:txBody>
          <a:bodyPr numCol="1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YRC Controller + YRC Pendant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Full functionality on Pendant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Full configurability of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Targeting existing customers who know Yaskawa products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D5E43-CA56-49C4-A1B7-BCE022026C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8065C-3F49-4072-83A2-BE32FC217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88" y="2188745"/>
            <a:ext cx="1768929" cy="1320800"/>
          </a:xfrm>
          <a:prstGeom prst="rect">
            <a:avLst/>
          </a:prstGeom>
        </p:spPr>
      </p:pic>
      <p:sp>
        <p:nvSpPr>
          <p:cNvPr id="12" name="Plus 19">
            <a:extLst>
              <a:ext uri="{FF2B5EF4-FFF2-40B4-BE49-F238E27FC236}">
                <a16:creationId xmlns:a16="http://schemas.microsoft.com/office/drawing/2014/main" id="{78727813-4869-4969-856E-D34312411641}"/>
              </a:ext>
            </a:extLst>
          </p:cNvPr>
          <p:cNvSpPr/>
          <p:nvPr/>
        </p:nvSpPr>
        <p:spPr>
          <a:xfrm>
            <a:off x="2609333" y="1677393"/>
            <a:ext cx="885499" cy="885499"/>
          </a:xfrm>
          <a:prstGeom prst="mathPlus">
            <a:avLst/>
          </a:prstGeom>
          <a:solidFill>
            <a:srgbClr val="54B6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3FE6E-522B-4E4C-8FEE-95874EBB075D}"/>
              </a:ext>
            </a:extLst>
          </p:cNvPr>
          <p:cNvSpPr txBox="1"/>
          <p:nvPr/>
        </p:nvSpPr>
        <p:spPr>
          <a:xfrm>
            <a:off x="1265888" y="1191243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56B9"/>
                </a:solidFill>
              </a:rPr>
              <a:t>OPTION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DE4D3A-1A23-4D38-B3E6-EE256B275F17}"/>
              </a:ext>
            </a:extLst>
          </p:cNvPr>
          <p:cNvSpPr txBox="1"/>
          <p:nvPr/>
        </p:nvSpPr>
        <p:spPr>
          <a:xfrm>
            <a:off x="5300558" y="1217281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56B9"/>
                </a:solidFill>
              </a:rPr>
              <a:t>OPTION 2</a:t>
            </a:r>
          </a:p>
        </p:txBody>
      </p:sp>
      <p:sp>
        <p:nvSpPr>
          <p:cNvPr id="23" name="Plus 19">
            <a:extLst>
              <a:ext uri="{FF2B5EF4-FFF2-40B4-BE49-F238E27FC236}">
                <a16:creationId xmlns:a16="http://schemas.microsoft.com/office/drawing/2014/main" id="{CEFE9F2C-B03F-497F-8C49-6C38CB7771C0}"/>
              </a:ext>
            </a:extLst>
          </p:cNvPr>
          <p:cNvSpPr/>
          <p:nvPr/>
        </p:nvSpPr>
        <p:spPr>
          <a:xfrm>
            <a:off x="6518728" y="1677392"/>
            <a:ext cx="885499" cy="885499"/>
          </a:xfrm>
          <a:prstGeom prst="mathPlus">
            <a:avLst/>
          </a:prstGeom>
          <a:solidFill>
            <a:srgbClr val="54B6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FA2E3B6-A459-489B-A084-BE5E814235F0}"/>
              </a:ext>
            </a:extLst>
          </p:cNvPr>
          <p:cNvSpPr txBox="1">
            <a:spLocks/>
          </p:cNvSpPr>
          <p:nvPr/>
        </p:nvSpPr>
        <p:spPr>
          <a:xfrm>
            <a:off x="4642338" y="3536765"/>
            <a:ext cx="4229899" cy="1581159"/>
          </a:xfrm>
          <a:prstGeom prst="rect">
            <a:avLst/>
          </a:prstGeom>
        </p:spPr>
        <p:txBody>
          <a:bodyPr lIns="0" numCol="1">
            <a:noAutofit/>
          </a:bodyPr>
          <a:lstStyle>
            <a:lvl1pPr marL="173038" indent="-173038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344488" indent="-171450" algn="l" defTabSz="457200" rtl="0" eaLnBrk="0" fontAlgn="base" hangingPunc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–"/>
              <a:defRPr sz="1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7200" indent="-111125" algn="l" defTabSz="457200" rtl="0" eaLnBrk="0" fontAlgn="base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YRC Controller + Smart Pendant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Subset of functionality on Pendant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Fixed configuration of Controller (with some subset of options)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Targeting new customers with reduced customization needs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2E6B0D-0D86-4E9B-873D-B8B007067F7C}"/>
              </a:ext>
            </a:extLst>
          </p:cNvPr>
          <p:cNvGrpSpPr/>
          <p:nvPr/>
        </p:nvGrpSpPr>
        <p:grpSpPr>
          <a:xfrm>
            <a:off x="7194406" y="788960"/>
            <a:ext cx="1750688" cy="2315361"/>
            <a:chOff x="5068206" y="769951"/>
            <a:chExt cx="2681814" cy="354681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76A8BEB-6C71-4BFC-A465-F1A5F4FED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688" b="99916" l="9710" r="97768">
                          <a14:foregroundMark x1="45201" y1="2532" x2="34487" y2="18228"/>
                          <a14:foregroundMark x1="34487" y1="18228" x2="17411" y2="29451"/>
                          <a14:foregroundMark x1="17411" y1="29451" x2="13058" y2="46667"/>
                          <a14:foregroundMark x1="13058" y1="46667" x2="20982" y2="83797"/>
                          <a14:foregroundMark x1="20982" y1="83797" x2="28125" y2="90802"/>
                          <a14:foregroundMark x1="70871" y1="80169" x2="85826" y2="79409"/>
                          <a14:foregroundMark x1="91629" y1="76456" x2="89174" y2="15949"/>
                          <a14:foregroundMark x1="24219" y1="9873" x2="74442" y2="11224"/>
                          <a14:foregroundMark x1="15179" y1="12321" x2="22433" y2="60591"/>
                          <a14:foregroundMark x1="16629" y1="11392" x2="18750" y2="9198"/>
                          <a14:foregroundMark x1="41964" y1="7342" x2="64844" y2="8945"/>
                          <a14:foregroundMark x1="78906" y1="9620" x2="90067" y2="12574"/>
                          <a14:foregroundMark x1="84040" y1="10970" x2="82589" y2="47173"/>
                          <a14:foregroundMark x1="86161" y1="81941" x2="79576" y2="44810"/>
                          <a14:foregroundMark x1="79576" y1="44810" x2="84040" y2="30295"/>
                          <a14:foregroundMark x1="53683" y1="46667" x2="73326" y2="56709"/>
                          <a14:foregroundMark x1="73326" y1="56709" x2="73549" y2="56709"/>
                          <a14:foregroundMark x1="23884" y1="16878" x2="64509" y2="19409"/>
                          <a14:foregroundMark x1="59933" y1="17553" x2="78906" y2="17553"/>
                          <a14:foregroundMark x1="45201" y1="1857" x2="46429" y2="4810"/>
                          <a14:foregroundMark x1="63951" y1="4135" x2="63951" y2="6414"/>
                          <a14:foregroundMark x1="62388" y1="3460" x2="63281" y2="5992"/>
                          <a14:foregroundMark x1="91295" y1="15274" x2="92188" y2="36034"/>
                          <a14:foregroundMark x1="94308" y1="46667" x2="94308" y2="53755"/>
                          <a14:foregroundMark x1="86496" y1="30549" x2="87165" y2="66751"/>
                          <a14:foregroundMark x1="87165" y1="66751" x2="88281" y2="67848"/>
                          <a14:foregroundMark x1="94866" y1="70127" x2="95536" y2="12996"/>
                          <a14:foregroundMark x1="97879" y1="12996" x2="97879" y2="12996"/>
                          <a14:foregroundMark x1="69643" y1="51055" x2="74665" y2="69030"/>
                          <a14:foregroundMark x1="74665" y1="69030" x2="74442" y2="69705"/>
                          <a14:foregroundMark x1="91853" y1="86920" x2="96652" y2="86076"/>
                          <a14:foregroundMark x1="96652" y1="84473" x2="97321" y2="78987"/>
                          <a14:foregroundMark x1="97321" y1="63713" x2="96429" y2="13924"/>
                          <a14:foregroundMark x1="24442" y1="92152" x2="19420" y2="95359"/>
                          <a14:foregroundMark x1="13393" y1="98987" x2="12723" y2="99916"/>
                          <a14:foregroundMark x1="46763" y1="2532" x2="46429" y2="1688"/>
                          <a14:foregroundMark x1="42188" y1="2110" x2="44643" y2="37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8206" y="769951"/>
              <a:ext cx="2681814" cy="354681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BF64B0D-0548-49A3-964C-8EAF23C29450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31560" y="1223675"/>
              <a:ext cx="1517016" cy="241474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7F0E38C-A7E9-4209-B219-CBF7C8996D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09" b="95492" l="2322" r="99826">
                        <a14:foregroundMark x1="12246" y1="14708" x2="73535" y2="59276"/>
                        <a14:foregroundMark x1="73535" y1="59276" x2="80383" y2="73392"/>
                        <a14:foregroundMark x1="80383" y1="73392" x2="74927" y2="82631"/>
                        <a14:foregroundMark x1="86419" y1="13821" x2="16831" y2="83296"/>
                        <a14:foregroundMark x1="16831" y1="83296" x2="11724" y2="93939"/>
                        <a14:foregroundMark x1="11724" y1="93939" x2="11840" y2="94087"/>
                        <a14:foregroundMark x1="31225" y1="86253" x2="81602" y2="37251"/>
                        <a14:foregroundMark x1="95647" y1="25795" x2="97040" y2="57280"/>
                        <a14:foregroundMark x1="97040" y1="57280" x2="86535" y2="60680"/>
                        <a14:foregroundMark x1="86535" y1="60680" x2="79629" y2="48854"/>
                        <a14:foregroundMark x1="79629" y1="48854" x2="77539" y2="33555"/>
                        <a14:foregroundMark x1="77539" y1="33555" x2="77829" y2="33259"/>
                        <a14:foregroundMark x1="88624" y1="10052" x2="89669" y2="8352"/>
                        <a14:foregroundMark x1="86245" y1="3769" x2="86535" y2="2882"/>
                        <a14:foregroundMark x1="86767" y1="7391" x2="88741" y2="8352"/>
                        <a14:foregroundMark x1="36680" y1="18477" x2="65293" y2="21803"/>
                        <a14:foregroundMark x1="10679" y1="9387" x2="20546" y2="12860"/>
                        <a14:foregroundMark x1="20546" y1="12860" x2="24434" y2="19956"/>
                        <a14:foregroundMark x1="14452" y1="72875" x2="14510" y2="56098"/>
                        <a14:foregroundMark x1="14510" y1="56098" x2="18862" y2="37251"/>
                        <a14:foregroundMark x1="17005" y1="95048" x2="27394" y2="95861"/>
                        <a14:foregroundMark x1="27394" y1="95861" x2="38189" y2="95048"/>
                        <a14:foregroundMark x1="38189" y1="95048" x2="69704" y2="95713"/>
                        <a14:foregroundMark x1="69704" y1="95713" x2="80035" y2="95196"/>
                        <a14:foregroundMark x1="80035" y1="95196" x2="91236" y2="95565"/>
                        <a14:foregroundMark x1="79629" y1="91574" x2="88450" y2="83149"/>
                        <a14:foregroundMark x1="88450" y1="83149" x2="90192" y2="78123"/>
                        <a14:foregroundMark x1="85897" y1="81153" x2="86013" y2="76866"/>
                        <a14:foregroundMark x1="96169" y1="63267" x2="96808" y2="67849"/>
                        <a14:foregroundMark x1="90946" y1="7095" x2="91236" y2="6874"/>
                        <a14:foregroundMark x1="52176" y1="12712" x2="84910" y2="17738"/>
                        <a14:foregroundMark x1="84910" y1="17738" x2="89669" y2="17517"/>
                        <a14:foregroundMark x1="10795" y1="9017" x2="13233" y2="5395"/>
                        <a14:foregroundMark x1="5550" y1="22321" x2="2322" y2="27421"/>
                        <a14:foregroundMark x1="6907" y1="20177" x2="5550" y2="22321"/>
                        <a14:foregroundMark x1="96053" y1="71840" x2="97446" y2="69697"/>
                        <a14:foregroundMark x1="99013" y1="68367" x2="99129" y2="67701"/>
                        <a14:foregroundMark x1="98259" y1="29564" x2="95241" y2="22321"/>
                        <a14:foregroundMark x1="99013" y1="24095" x2="99013" y2="24612"/>
                        <a14:foregroundMark x1="99304" y1="31781" x2="99536" y2="32225"/>
                        <a14:foregroundMark x1="92397" y1="23799" x2="94777" y2="41611"/>
                        <a14:foregroundMark x1="94777" y1="41611" x2="93268" y2="54028"/>
                        <a14:foregroundMark x1="93268" y1="54028" x2="91468" y2="57797"/>
                        <a14:foregroundMark x1="99304" y1="59571" x2="99826" y2="38729"/>
                        <a14:foregroundMark x1="73360" y1="33555" x2="83401" y2="55876"/>
                        <a14:foregroundMark x1="83401" y1="55876" x2="84039" y2="59276"/>
                        <a14:foregroundMark x1="88334" y1="29786" x2="84562" y2="43459"/>
                        <a14:foregroundMark x1="84562" y1="43459" x2="74057" y2="59424"/>
                        <a14:foregroundMark x1="71039" y1="38877" x2="80499" y2="29933"/>
                        <a14:foregroundMark x1="80499" y1="29933" x2="88973" y2="39394"/>
                        <a14:foregroundMark x1="88973" y1="39394" x2="87870" y2="54545"/>
                        <a14:foregroundMark x1="87870" y1="54545" x2="82530" y2="65928"/>
                        <a14:foregroundMark x1="82530" y1="65928" x2="69994" y2="66814"/>
                        <a14:foregroundMark x1="69994" y1="66814" x2="70052" y2="52033"/>
                        <a14:foregroundMark x1="70052" y1="52033" x2="79919" y2="48928"/>
                        <a14:foregroundMark x1="79919" y1="48928" x2="86419" y2="62306"/>
                        <a14:foregroundMark x1="86419" y1="62306" x2="65641" y2="91426"/>
                        <a14:foregroundMark x1="65641" y1="91426" x2="62333" y2="79084"/>
                        <a14:foregroundMark x1="62333" y1="79084" x2="65177" y2="57797"/>
                        <a14:foregroundMark x1="62565" y1="67554" x2="59837" y2="80266"/>
                        <a14:foregroundMark x1="59837" y1="80266" x2="65409" y2="92239"/>
                        <a14:foregroundMark x1="65409" y1="92239" x2="75682" y2="93792"/>
                        <a14:foregroundMark x1="75682" y1="93792" x2="85258" y2="91500"/>
                        <a14:foregroundMark x1="85258" y1="91500" x2="88566" y2="79749"/>
                        <a14:foregroundMark x1="88566" y1="79749" x2="88857" y2="72875"/>
                        <a14:foregroundMark x1="90946" y1="84109" x2="90946" y2="86105"/>
                        <a14:foregroundMark x1="80789" y1="94235" x2="84562" y2="93718"/>
                        <a14:foregroundMark x1="95009" y1="73319" x2="98259" y2="71840"/>
                        <a14:foregroundMark x1="14568" y1="28455" x2="20139" y2="43163"/>
                        <a14:foregroundMark x1="20139" y1="43163" x2="13755" y2="47967"/>
                        <a14:foregroundMark x1="21300" y1="45011" x2="21590" y2="49150"/>
                        <a14:backgroundMark x1="14974" y1="98891" x2="14974" y2="98891"/>
                        <a14:backgroundMark x1="82240" y1="99187" x2="82240" y2="99187"/>
                        <a14:backgroundMark x1="86419" y1="99557" x2="86419" y2="99557"/>
                        <a14:backgroundMark x1="5456" y1="22321" x2="5456" y2="22321"/>
                        <a14:backgroundMark x1="5688" y1="21951" x2="5688" y2="21951"/>
                        <a14:backgroundMark x1="5456" y1="22469" x2="5456" y2="22469"/>
                        <a14:backgroundMark x1="5688" y1="22469" x2="5688" y2="22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506"/>
          <a:stretch/>
        </p:blipFill>
        <p:spPr>
          <a:xfrm>
            <a:off x="4776621" y="2169513"/>
            <a:ext cx="1915266" cy="13610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C70604-A970-4D6A-93AA-1FDC574FB486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53" y="2383705"/>
            <a:ext cx="439030" cy="69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0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3B469B-CB48-449F-AC75-A3F6AC26D0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to Smart Pendant</a:t>
            </a: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95BC0987-A3EC-4D80-9331-B37FEDF74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782" y="763475"/>
            <a:ext cx="7065818" cy="4277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56B9"/>
                </a:solidFill>
              </a:rPr>
              <a:t>Smart Pendant Software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FD981DE-047C-43C7-BA75-C3DBE0109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782" y="4508055"/>
            <a:ext cx="7337580" cy="549919"/>
          </a:xfrm>
        </p:spPr>
        <p:txBody>
          <a:bodyPr numCol="1">
            <a:normAutofit lnSpcReduction="10000"/>
          </a:bodyPr>
          <a:lstStyle/>
          <a:p>
            <a:pPr marL="0" indent="0" algn="ctr">
              <a:buNone/>
            </a:pPr>
            <a:r>
              <a:rPr lang="en-US" sz="1600" dirty="0">
                <a:latin typeface="Montserrat" panose="02000505000000020004" pitchFamily="2" charset="0"/>
              </a:rPr>
              <a:t>The included Software Pendant will be required for Maintenance mode, FSU Settings, and Safety Logic functions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2A0AE0-B3B3-4A07-8027-4E875419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3" b="100000" l="0" r="100000">
                        <a14:foregroundMark x1="82950" y1="21387" x2="84602" y2="7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362" y="115098"/>
            <a:ext cx="370876" cy="45400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BC400BF-C1DC-4307-A881-52CD2AAE62A3}"/>
              </a:ext>
            </a:extLst>
          </p:cNvPr>
          <p:cNvCxnSpPr>
            <a:cxnSpLocks/>
          </p:cNvCxnSpPr>
          <p:nvPr/>
        </p:nvCxnSpPr>
        <p:spPr>
          <a:xfrm>
            <a:off x="2238042" y="3444626"/>
            <a:ext cx="15090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20FA55F-1D88-4520-9469-815FFF911B15}"/>
              </a:ext>
            </a:extLst>
          </p:cNvPr>
          <p:cNvCxnSpPr/>
          <p:nvPr/>
        </p:nvCxnSpPr>
        <p:spPr>
          <a:xfrm>
            <a:off x="5252266" y="3791177"/>
            <a:ext cx="138016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F1614AC-0641-45B6-B13A-AB43EE3AD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84" y="3017614"/>
            <a:ext cx="2209287" cy="14015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9AB69C9-D11E-4EA4-926D-BA470598CA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271" y="3095641"/>
            <a:ext cx="1532561" cy="857248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0A2419-D227-4AAC-9542-8ACE7274A480}"/>
              </a:ext>
            </a:extLst>
          </p:cNvPr>
          <p:cNvCxnSpPr>
            <a:cxnSpLocks/>
          </p:cNvCxnSpPr>
          <p:nvPr/>
        </p:nvCxnSpPr>
        <p:spPr>
          <a:xfrm>
            <a:off x="4532910" y="2645839"/>
            <a:ext cx="2046" cy="692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816B204-42A4-4A77-A039-39CC1566E9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88" b="98903" l="9710" r="98661">
                        <a14:foregroundMark x1="43638" y1="2700" x2="57478" y2="11139"/>
                        <a14:foregroundMark x1="57478" y1="11139" x2="57478" y2="11139"/>
                        <a14:foregroundMark x1="63728" y1="3629" x2="63281" y2="6414"/>
                        <a14:foregroundMark x1="93304" y1="7089" x2="89621" y2="45907"/>
                        <a14:foregroundMark x1="91741" y1="11308" x2="94978" y2="29114"/>
                        <a14:foregroundMark x1="91741" y1="18312" x2="91741" y2="18312"/>
                        <a14:foregroundMark x1="87165" y1="25063" x2="88839" y2="54684"/>
                        <a14:foregroundMark x1="88839" y1="54684" x2="88951" y2="54852"/>
                        <a14:foregroundMark x1="91518" y1="70380" x2="90402" y2="55274"/>
                        <a14:foregroundMark x1="90402" y1="55274" x2="88728" y2="52405"/>
                        <a14:foregroundMark x1="56362" y1="46751" x2="72879" y2="55865"/>
                        <a14:foregroundMark x1="72879" y1="55865" x2="74888" y2="56203"/>
                        <a14:foregroundMark x1="67969" y1="51139" x2="68862" y2="56371"/>
                        <a14:foregroundMark x1="31585" y1="15696" x2="58929" y2="21435"/>
                        <a14:foregroundMark x1="55469" y1="16034" x2="72321" y2="19747"/>
                        <a14:foregroundMark x1="72321" y1="19747" x2="76004" y2="17384"/>
                        <a14:foregroundMark x1="93638" y1="30549" x2="94531" y2="70549"/>
                        <a14:foregroundMark x1="27455" y1="90633" x2="20982" y2="94684"/>
                        <a14:foregroundMark x1="13170" y1="98903" x2="18638" y2="96287"/>
                        <a14:foregroundMark x1="24219" y1="16709" x2="32031" y2="17046"/>
                        <a14:foregroundMark x1="98661" y1="55527" x2="98214" y2="34515"/>
                        <a14:foregroundMark x1="97545" y1="12321" x2="98214" y2="19156"/>
                        <a14:foregroundMark x1="43638" y1="4810" x2="45982" y2="3629"/>
                        <a14:foregroundMark x1="46205" y1="3797" x2="46875" y2="1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052" y="973540"/>
            <a:ext cx="1436500" cy="1899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BC3462-A0A6-4B4C-AAA2-2690853162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9" b="95492" l="2322" r="99826">
                        <a14:foregroundMark x1="12246" y1="14708" x2="73535" y2="59276"/>
                        <a14:foregroundMark x1="73535" y1="59276" x2="80383" y2="73392"/>
                        <a14:foregroundMark x1="80383" y1="73392" x2="74927" y2="82631"/>
                        <a14:foregroundMark x1="86419" y1="13821" x2="16831" y2="83296"/>
                        <a14:foregroundMark x1="16831" y1="83296" x2="11724" y2="93939"/>
                        <a14:foregroundMark x1="11724" y1="93939" x2="11840" y2="94087"/>
                        <a14:foregroundMark x1="31225" y1="86253" x2="81602" y2="37251"/>
                        <a14:foregroundMark x1="95647" y1="25795" x2="97040" y2="57280"/>
                        <a14:foregroundMark x1="97040" y1="57280" x2="86535" y2="60680"/>
                        <a14:foregroundMark x1="86535" y1="60680" x2="79629" y2="48854"/>
                        <a14:foregroundMark x1="79629" y1="48854" x2="77539" y2="33555"/>
                        <a14:foregroundMark x1="77539" y1="33555" x2="77829" y2="33259"/>
                        <a14:foregroundMark x1="88624" y1="10052" x2="89669" y2="8352"/>
                        <a14:foregroundMark x1="86245" y1="3769" x2="86535" y2="2882"/>
                        <a14:foregroundMark x1="86767" y1="7391" x2="88741" y2="8352"/>
                        <a14:foregroundMark x1="36680" y1="18477" x2="65293" y2="21803"/>
                        <a14:foregroundMark x1="10679" y1="9387" x2="20546" y2="12860"/>
                        <a14:foregroundMark x1="20546" y1="12860" x2="24434" y2="19956"/>
                        <a14:foregroundMark x1="14452" y1="72875" x2="14510" y2="56098"/>
                        <a14:foregroundMark x1="14510" y1="56098" x2="18862" y2="37251"/>
                        <a14:foregroundMark x1="17005" y1="95048" x2="27394" y2="95861"/>
                        <a14:foregroundMark x1="27394" y1="95861" x2="38189" y2="95048"/>
                        <a14:foregroundMark x1="38189" y1="95048" x2="69704" y2="95713"/>
                        <a14:foregroundMark x1="69704" y1="95713" x2="80035" y2="95196"/>
                        <a14:foregroundMark x1="80035" y1="95196" x2="91236" y2="95565"/>
                        <a14:foregroundMark x1="79629" y1="91574" x2="88450" y2="83149"/>
                        <a14:foregroundMark x1="88450" y1="83149" x2="90192" y2="78123"/>
                        <a14:foregroundMark x1="85897" y1="81153" x2="86013" y2="76866"/>
                        <a14:foregroundMark x1="96169" y1="63267" x2="96808" y2="67849"/>
                        <a14:foregroundMark x1="90946" y1="7095" x2="91236" y2="6874"/>
                        <a14:foregroundMark x1="52176" y1="12712" x2="84910" y2="17738"/>
                        <a14:foregroundMark x1="84910" y1="17738" x2="89669" y2="17517"/>
                        <a14:foregroundMark x1="10795" y1="9017" x2="13233" y2="5395"/>
                        <a14:foregroundMark x1="5550" y1="22321" x2="2322" y2="27421"/>
                        <a14:foregroundMark x1="6907" y1="20177" x2="5550" y2="22321"/>
                        <a14:foregroundMark x1="96053" y1="71840" x2="97446" y2="69697"/>
                        <a14:foregroundMark x1="99013" y1="68367" x2="99129" y2="67701"/>
                        <a14:foregroundMark x1="98259" y1="29564" x2="95241" y2="22321"/>
                        <a14:foregroundMark x1="99013" y1="24095" x2="99013" y2="24612"/>
                        <a14:foregroundMark x1="99304" y1="31781" x2="99536" y2="32225"/>
                        <a14:foregroundMark x1="92397" y1="23799" x2="94777" y2="41611"/>
                        <a14:foregroundMark x1="94777" y1="41611" x2="93268" y2="54028"/>
                        <a14:foregroundMark x1="93268" y1="54028" x2="91468" y2="57797"/>
                        <a14:foregroundMark x1="99304" y1="59571" x2="99826" y2="38729"/>
                        <a14:foregroundMark x1="73360" y1="33555" x2="83401" y2="55876"/>
                        <a14:foregroundMark x1="83401" y1="55876" x2="84039" y2="59276"/>
                        <a14:foregroundMark x1="88334" y1="29786" x2="84562" y2="43459"/>
                        <a14:foregroundMark x1="84562" y1="43459" x2="74057" y2="59424"/>
                        <a14:foregroundMark x1="71039" y1="38877" x2="80499" y2="29933"/>
                        <a14:foregroundMark x1="80499" y1="29933" x2="88973" y2="39394"/>
                        <a14:foregroundMark x1="88973" y1="39394" x2="87870" y2="54545"/>
                        <a14:foregroundMark x1="87870" y1="54545" x2="82530" y2="65928"/>
                        <a14:foregroundMark x1="82530" y1="65928" x2="69994" y2="66814"/>
                        <a14:foregroundMark x1="69994" y1="66814" x2="70052" y2="52033"/>
                        <a14:foregroundMark x1="70052" y1="52033" x2="79919" y2="48928"/>
                        <a14:foregroundMark x1="79919" y1="48928" x2="86419" y2="62306"/>
                        <a14:foregroundMark x1="86419" y1="62306" x2="65641" y2="91426"/>
                        <a14:foregroundMark x1="65641" y1="91426" x2="62333" y2="79084"/>
                        <a14:foregroundMark x1="62333" y1="79084" x2="65177" y2="57797"/>
                        <a14:foregroundMark x1="62565" y1="67554" x2="59837" y2="80266"/>
                        <a14:foregroundMark x1="59837" y1="80266" x2="65409" y2="92239"/>
                        <a14:foregroundMark x1="65409" y1="92239" x2="75682" y2="93792"/>
                        <a14:foregroundMark x1="75682" y1="93792" x2="85258" y2="91500"/>
                        <a14:foregroundMark x1="85258" y1="91500" x2="88566" y2="79749"/>
                        <a14:foregroundMark x1="88566" y1="79749" x2="88857" y2="72875"/>
                        <a14:foregroundMark x1="90946" y1="84109" x2="90946" y2="86105"/>
                        <a14:foregroundMark x1="80789" y1="94235" x2="84562" y2="93718"/>
                        <a14:foregroundMark x1="95009" y1="73319" x2="98259" y2="71840"/>
                        <a14:foregroundMark x1="14568" y1="28455" x2="20139" y2="43163"/>
                        <a14:foregroundMark x1="20139" y1="43163" x2="13755" y2="47967"/>
                        <a14:foregroundMark x1="21300" y1="45011" x2="21590" y2="49150"/>
                        <a14:backgroundMark x1="14974" y1="98891" x2="14974" y2="98891"/>
                        <a14:backgroundMark x1="82240" y1="99187" x2="82240" y2="99187"/>
                        <a14:backgroundMark x1="86419" y1="99557" x2="86419" y2="99557"/>
                        <a14:backgroundMark x1="5456" y1="22321" x2="5456" y2="22321"/>
                        <a14:backgroundMark x1="5688" y1="21951" x2="5688" y2="21951"/>
                        <a14:backgroundMark x1="5456" y1="22469" x2="5456" y2="22469"/>
                        <a14:backgroundMark x1="5688" y1="22469" x2="5688" y2="22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551" y="3095641"/>
            <a:ext cx="1515612" cy="11901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355D02-FE52-4383-9272-0F2167D45685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6191" y="3376539"/>
            <a:ext cx="336543" cy="535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8FBB6-CEA2-467F-8E14-BF7E943638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192" y="2558358"/>
            <a:ext cx="1074566" cy="1074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AB0A3F-1D9E-4D6D-8F46-9FF8BCAB2B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520" y="3569329"/>
            <a:ext cx="767120" cy="7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9035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itl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3F76CA-0D84-4D55-B77D-637273F0907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3403</TotalTime>
  <Words>1057</Words>
  <Application>Microsoft Office PowerPoint</Application>
  <PresentationFormat>On-screen Show (16:9)</PresentationFormat>
  <Paragraphs>191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メイリオ</vt:lpstr>
      <vt:lpstr>MS PGothic</vt:lpstr>
      <vt:lpstr>MS PGothic</vt:lpstr>
      <vt:lpstr>Arial</vt:lpstr>
      <vt:lpstr>Calibri</vt:lpstr>
      <vt:lpstr>Montserrat</vt:lpstr>
      <vt:lpstr>Wingdings 2</vt:lpstr>
      <vt:lpstr>Title Master</vt:lpstr>
      <vt:lpstr>1_Title Master</vt:lpstr>
      <vt:lpstr>Content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Sayre Jeannet</cp:lastModifiedBy>
  <cp:revision>102</cp:revision>
  <cp:lastPrinted>2018-05-10T18:29:06Z</cp:lastPrinted>
  <dcterms:created xsi:type="dcterms:W3CDTF">2010-04-12T23:12:02Z</dcterms:created>
  <dcterms:modified xsi:type="dcterms:W3CDTF">2018-05-14T14:11:47Z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