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wmv" ContentType="video/x-ms-wmv"/>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93455" r:id="rId3"/>
    <p:sldMasterId id="2147493600" r:id="rId4"/>
    <p:sldMasterId id="2147493467" r:id="rId5"/>
  </p:sldMasterIdLst>
  <p:notesMasterIdLst>
    <p:notesMasterId r:id="rId79"/>
  </p:notesMasterIdLst>
  <p:sldIdLst>
    <p:sldId id="256" r:id="rId6"/>
    <p:sldId id="264" r:id="rId7"/>
    <p:sldId id="268" r:id="rId8"/>
    <p:sldId id="269" r:id="rId9"/>
    <p:sldId id="270" r:id="rId10"/>
    <p:sldId id="271" r:id="rId11"/>
    <p:sldId id="272" r:id="rId12"/>
    <p:sldId id="273" r:id="rId13"/>
    <p:sldId id="274" r:id="rId14"/>
    <p:sldId id="275" r:id="rId15"/>
    <p:sldId id="276" r:id="rId16"/>
    <p:sldId id="277" r:id="rId17"/>
    <p:sldId id="278" r:id="rId18"/>
    <p:sldId id="279" r:id="rId19"/>
    <p:sldId id="280" r:id="rId20"/>
    <p:sldId id="281" r:id="rId21"/>
    <p:sldId id="282" r:id="rId22"/>
    <p:sldId id="283" r:id="rId23"/>
    <p:sldId id="345" r:id="rId24"/>
    <p:sldId id="285" r:id="rId25"/>
    <p:sldId id="346" r:id="rId26"/>
    <p:sldId id="287" r:id="rId27"/>
    <p:sldId id="288" r:id="rId28"/>
    <p:sldId id="289" r:id="rId29"/>
    <p:sldId id="290" r:id="rId30"/>
    <p:sldId id="291" r:id="rId31"/>
    <p:sldId id="292" r:id="rId32"/>
    <p:sldId id="293" r:id="rId33"/>
    <p:sldId id="294" r:id="rId34"/>
    <p:sldId id="295" r:id="rId35"/>
    <p:sldId id="296" r:id="rId36"/>
    <p:sldId id="297" r:id="rId37"/>
    <p:sldId id="298" r:id="rId38"/>
    <p:sldId id="299" r:id="rId39"/>
    <p:sldId id="300" r:id="rId40"/>
    <p:sldId id="301" r:id="rId41"/>
    <p:sldId id="302" r:id="rId42"/>
    <p:sldId id="303" r:id="rId43"/>
    <p:sldId id="304" r:id="rId44"/>
    <p:sldId id="347" r:id="rId45"/>
    <p:sldId id="306" r:id="rId46"/>
    <p:sldId id="307" r:id="rId47"/>
    <p:sldId id="308" r:id="rId48"/>
    <p:sldId id="309" r:id="rId49"/>
    <p:sldId id="348" r:id="rId50"/>
    <p:sldId id="311" r:id="rId51"/>
    <p:sldId id="312" r:id="rId52"/>
    <p:sldId id="349" r:id="rId53"/>
    <p:sldId id="314" r:id="rId54"/>
    <p:sldId id="350" r:id="rId55"/>
    <p:sldId id="316" r:id="rId56"/>
    <p:sldId id="317" r:id="rId57"/>
    <p:sldId id="318" r:id="rId58"/>
    <p:sldId id="319" r:id="rId59"/>
    <p:sldId id="320" r:id="rId60"/>
    <p:sldId id="321" r:id="rId61"/>
    <p:sldId id="322" r:id="rId62"/>
    <p:sldId id="323" r:id="rId63"/>
    <p:sldId id="352" r:id="rId64"/>
    <p:sldId id="353" r:id="rId65"/>
    <p:sldId id="326" r:id="rId66"/>
    <p:sldId id="331" r:id="rId67"/>
    <p:sldId id="332" r:id="rId68"/>
    <p:sldId id="333" r:id="rId69"/>
    <p:sldId id="334" r:id="rId70"/>
    <p:sldId id="335" r:id="rId71"/>
    <p:sldId id="336" r:id="rId72"/>
    <p:sldId id="337" r:id="rId73"/>
    <p:sldId id="338" r:id="rId74"/>
    <p:sldId id="343" r:id="rId75"/>
    <p:sldId id="351" r:id="rId76"/>
    <p:sldId id="354" r:id="rId77"/>
    <p:sldId id="265" r:id="rId78"/>
  </p:sldIdLst>
  <p:sldSz cx="9144000" cy="5143500" type="screen16x9"/>
  <p:notesSz cx="7010400" cy="92964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596">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D063"/>
    <a:srgbClr val="84B121"/>
    <a:srgbClr val="002046"/>
    <a:srgbClr val="003399"/>
    <a:srgbClr val="1DBEEB"/>
    <a:srgbClr val="99CCFF"/>
    <a:srgbClr val="0054AA"/>
    <a:srgbClr val="FFFFFF"/>
    <a:srgbClr val="3836EB"/>
    <a:srgbClr val="A533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autoAdjust="0"/>
  </p:normalViewPr>
  <p:slideViewPr>
    <p:cSldViewPr snapToGrid="0" snapToObjects="1" showGuides="1">
      <p:cViewPr varScale="1">
        <p:scale>
          <a:sx n="158" d="100"/>
          <a:sy n="158" d="100"/>
        </p:scale>
        <p:origin x="252" y="138"/>
      </p:cViewPr>
      <p:guideLst>
        <p:guide orient="horz" pos="1596"/>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9" d="100"/>
        <a:sy n="149" d="100"/>
      </p:scale>
      <p:origin x="0" y="0"/>
    </p:cViewPr>
  </p:sorterViewPr>
  <p:notesViewPr>
    <p:cSldViewPr snapToGrid="0" snapToObjects="1" showGuides="1">
      <p:cViewPr varScale="1">
        <p:scale>
          <a:sx n="51" d="100"/>
          <a:sy n="51" d="100"/>
        </p:scale>
        <p:origin x="1709" y="3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notesMaster" Target="notesMasters/notesMaster1.xml"/><Relationship Id="rId5" Type="http://schemas.openxmlformats.org/officeDocument/2006/relationships/slideMaster" Target="slideMasters/slideMaster3.xml"/><Relationship Id="rId61" Type="http://schemas.openxmlformats.org/officeDocument/2006/relationships/slide" Target="slides/slide56.xml"/><Relationship Id="rId82"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viewProps" Target="viewProps.xml"/><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presProps" Target="presProps.xml"/><Relationship Id="rId3" Type="http://schemas.openxmlformats.org/officeDocument/2006/relationships/slideMaster" Target="slideMasters/slideMaster1.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AAFD452-C910-4C65-9B63-E7243A6DBB81}"/>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eaLnBrk="1" hangingPunct="1">
              <a:defRPr sz="1200"/>
            </a:lvl1pPr>
          </a:lstStyle>
          <a:p>
            <a:pPr>
              <a:defRPr/>
            </a:pPr>
            <a:endParaRPr lang="en-US"/>
          </a:p>
        </p:txBody>
      </p:sp>
      <p:sp>
        <p:nvSpPr>
          <p:cNvPr id="3" name="Date Placeholder 2">
            <a:extLst>
              <a:ext uri="{FF2B5EF4-FFF2-40B4-BE49-F238E27FC236}">
                <a16:creationId xmlns:a16="http://schemas.microsoft.com/office/drawing/2014/main" id="{1D941584-9AD4-4499-94D1-5674A28C343A}"/>
              </a:ext>
            </a:extLst>
          </p:cNvPr>
          <p:cNvSpPr>
            <a:spLocks noGrp="1"/>
          </p:cNvSpPr>
          <p:nvPr>
            <p:ph type="dt" idx="1"/>
          </p:nvPr>
        </p:nvSpPr>
        <p:spPr>
          <a:xfrm>
            <a:off x="3970938" y="0"/>
            <a:ext cx="3037840" cy="466434"/>
          </a:xfrm>
          <a:prstGeom prst="rect">
            <a:avLst/>
          </a:prstGeom>
        </p:spPr>
        <p:txBody>
          <a:bodyPr vert="horz" lIns="93177" tIns="46589" rIns="93177" bIns="46589" rtlCol="0"/>
          <a:lstStyle>
            <a:lvl1pPr algn="r" eaLnBrk="1" hangingPunct="1">
              <a:defRPr sz="1200"/>
            </a:lvl1pPr>
          </a:lstStyle>
          <a:p>
            <a:pPr>
              <a:defRPr/>
            </a:pPr>
            <a:fld id="{614ED5E8-BE63-4082-A843-7F794CEF3C4B}" type="datetimeFigureOut">
              <a:rPr lang="en-US"/>
              <a:pPr>
                <a:defRPr/>
              </a:pPr>
              <a:t>5/15/2018</a:t>
            </a:fld>
            <a:endParaRPr lang="en-US"/>
          </a:p>
        </p:txBody>
      </p:sp>
      <p:sp>
        <p:nvSpPr>
          <p:cNvPr id="4" name="Slide Image Placeholder 3">
            <a:extLst>
              <a:ext uri="{FF2B5EF4-FFF2-40B4-BE49-F238E27FC236}">
                <a16:creationId xmlns:a16="http://schemas.microsoft.com/office/drawing/2014/main" id="{45481D9B-557F-4253-963A-6660BA823D6A}"/>
              </a:ext>
            </a:extLst>
          </p:cNvPr>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a:extLst>
              <a:ext uri="{FF2B5EF4-FFF2-40B4-BE49-F238E27FC236}">
                <a16:creationId xmlns:a16="http://schemas.microsoft.com/office/drawing/2014/main" id="{FD18A2BB-A39E-40F3-B36B-132F462A8B65}"/>
              </a:ext>
            </a:extLst>
          </p:cNvPr>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A5017B2-BA97-4CA7-976E-29258B90249F}"/>
              </a:ext>
            </a:extLst>
          </p:cNvPr>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eaLnBrk="1" hangingPunct="1">
              <a:defRPr sz="1200"/>
            </a:lvl1pPr>
          </a:lstStyle>
          <a:p>
            <a:pPr>
              <a:defRPr/>
            </a:pPr>
            <a:endParaRPr lang="en-US"/>
          </a:p>
        </p:txBody>
      </p:sp>
      <p:sp>
        <p:nvSpPr>
          <p:cNvPr id="7" name="Slide Number Placeholder 6">
            <a:extLst>
              <a:ext uri="{FF2B5EF4-FFF2-40B4-BE49-F238E27FC236}">
                <a16:creationId xmlns:a16="http://schemas.microsoft.com/office/drawing/2014/main" id="{2762E333-46A5-4555-A00D-D475DE5BA99B}"/>
              </a:ext>
            </a:extLst>
          </p:cNvPr>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eaLnBrk="1" hangingPunct="1">
              <a:defRPr sz="1200"/>
            </a:lvl1pPr>
          </a:lstStyle>
          <a:p>
            <a:pPr>
              <a:defRPr/>
            </a:pPr>
            <a:fld id="{7629C088-60B9-4A4B-8F10-A970A27721C1}"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EEE5F0-DF44-4F18-8A71-FDEE330FEFF3}" type="slidenum">
              <a:rPr lang="en-US" smtClean="0"/>
              <a:t>11</a:t>
            </a:fld>
            <a:endParaRPr lang="en-US"/>
          </a:p>
        </p:txBody>
      </p:sp>
    </p:spTree>
    <p:extLst>
      <p:ext uri="{BB962C8B-B14F-4D97-AF65-F5344CB8AC3E}">
        <p14:creationId xmlns:p14="http://schemas.microsoft.com/office/powerpoint/2010/main" val="2019234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EEE5F0-DF44-4F18-8A71-FDEE330FEFF3}" type="slidenum">
              <a:rPr lang="en-US" smtClean="0"/>
              <a:t>19</a:t>
            </a:fld>
            <a:endParaRPr lang="en-US"/>
          </a:p>
        </p:txBody>
      </p:sp>
    </p:spTree>
    <p:extLst>
      <p:ext uri="{BB962C8B-B14F-4D97-AF65-F5344CB8AC3E}">
        <p14:creationId xmlns:p14="http://schemas.microsoft.com/office/powerpoint/2010/main" val="2736668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EEE5F0-DF44-4F18-8A71-FDEE330FEFF3}" type="slidenum">
              <a:rPr lang="en-US" smtClean="0"/>
              <a:t>21</a:t>
            </a:fld>
            <a:endParaRPr lang="en-US"/>
          </a:p>
        </p:txBody>
      </p:sp>
    </p:spTree>
    <p:extLst>
      <p:ext uri="{BB962C8B-B14F-4D97-AF65-F5344CB8AC3E}">
        <p14:creationId xmlns:p14="http://schemas.microsoft.com/office/powerpoint/2010/main" val="2950488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EEE5F0-DF44-4F18-8A71-FDEE330FEFF3}" type="slidenum">
              <a:rPr lang="en-US" smtClean="0"/>
              <a:t>40</a:t>
            </a:fld>
            <a:endParaRPr lang="en-US"/>
          </a:p>
        </p:txBody>
      </p:sp>
    </p:spTree>
    <p:extLst>
      <p:ext uri="{BB962C8B-B14F-4D97-AF65-F5344CB8AC3E}">
        <p14:creationId xmlns:p14="http://schemas.microsoft.com/office/powerpoint/2010/main" val="539991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EEE5F0-DF44-4F18-8A71-FDEE330FEFF3}" type="slidenum">
              <a:rPr lang="en-US" smtClean="0"/>
              <a:t>45</a:t>
            </a:fld>
            <a:endParaRPr lang="en-US"/>
          </a:p>
        </p:txBody>
      </p:sp>
    </p:spTree>
    <p:extLst>
      <p:ext uri="{BB962C8B-B14F-4D97-AF65-F5344CB8AC3E}">
        <p14:creationId xmlns:p14="http://schemas.microsoft.com/office/powerpoint/2010/main" val="2594815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EEE5F0-DF44-4F18-8A71-FDEE330FEFF3}" type="slidenum">
              <a:rPr lang="en-US" smtClean="0"/>
              <a:t>48</a:t>
            </a:fld>
            <a:endParaRPr lang="en-US"/>
          </a:p>
        </p:txBody>
      </p:sp>
    </p:spTree>
    <p:extLst>
      <p:ext uri="{BB962C8B-B14F-4D97-AF65-F5344CB8AC3E}">
        <p14:creationId xmlns:p14="http://schemas.microsoft.com/office/powerpoint/2010/main" val="3885281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EEE5F0-DF44-4F18-8A71-FDEE330FEFF3}" type="slidenum">
              <a:rPr lang="en-US" smtClean="0"/>
              <a:t>50</a:t>
            </a:fld>
            <a:endParaRPr lang="en-US"/>
          </a:p>
        </p:txBody>
      </p:sp>
    </p:spTree>
    <p:extLst>
      <p:ext uri="{BB962C8B-B14F-4D97-AF65-F5344CB8AC3E}">
        <p14:creationId xmlns:p14="http://schemas.microsoft.com/office/powerpoint/2010/main" val="329923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RANSITION SLIDE">
    <p:bg>
      <p:bgPr>
        <a:solidFill>
          <a:srgbClr val="00204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2505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Photo Scree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6" name="Slide Number Placeholder 5"/>
          <p:cNvSpPr>
            <a:spLocks noGrp="1"/>
          </p:cNvSpPr>
          <p:nvPr>
            <p:ph type="sldNum" sz="quarter" idx="12"/>
          </p:nvPr>
        </p:nvSpPr>
        <p:spPr/>
        <p:txBody>
          <a:bodyPr/>
          <a:lstStyle/>
          <a:p>
            <a:fld id="{0B632FBA-CCB7-4648-8C08-F1C235D210E5}" type="slidenum">
              <a:rPr lang="en-US" smtClean="0"/>
              <a:t>‹#›</a:t>
            </a:fld>
            <a:endParaRPr lang="en-US" dirty="0"/>
          </a:p>
        </p:txBody>
      </p:sp>
      <p:sp>
        <p:nvSpPr>
          <p:cNvPr id="9" name="Text Placeholder 6"/>
          <p:cNvSpPr>
            <a:spLocks noGrp="1"/>
          </p:cNvSpPr>
          <p:nvPr>
            <p:ph type="body" sz="quarter" idx="13" hasCustomPrompt="1"/>
          </p:nvPr>
        </p:nvSpPr>
        <p:spPr>
          <a:xfrm>
            <a:off x="685800" y="4248150"/>
            <a:ext cx="7734300" cy="304800"/>
          </a:xfrm>
        </p:spPr>
        <p:txBody>
          <a:bodyPr lIns="0" rIns="0"/>
          <a:lstStyle>
            <a:lvl1pPr algn="r">
              <a:defRPr sz="1300" i="1"/>
            </a:lvl1pPr>
          </a:lstStyle>
          <a:p>
            <a:pPr lvl="0"/>
            <a:r>
              <a:rPr lang="en-US" dirty="0"/>
              <a:t>Click to add a caption</a:t>
            </a:r>
          </a:p>
        </p:txBody>
      </p:sp>
      <p:sp>
        <p:nvSpPr>
          <p:cNvPr id="12" name="Picture Placeholder 10"/>
          <p:cNvSpPr>
            <a:spLocks noGrp="1"/>
          </p:cNvSpPr>
          <p:nvPr>
            <p:ph type="pic" sz="quarter" idx="15" hasCustomPrompt="1"/>
          </p:nvPr>
        </p:nvSpPr>
        <p:spPr>
          <a:xfrm>
            <a:off x="723900" y="1047750"/>
            <a:ext cx="7696200" cy="3124200"/>
          </a:xfrm>
          <a:prstGeom prst="rect">
            <a:avLst/>
          </a:prstGeom>
          <a:solidFill>
            <a:srgbClr val="0057D5"/>
          </a:solidFill>
          <a:ln>
            <a:noFill/>
          </a:ln>
        </p:spPr>
        <p:txBody>
          <a:bodyPr lIns="182880" tIns="182880" anchor="t" anchorCtr="0"/>
          <a:lstStyle>
            <a:lvl1pPr marL="0" indent="0">
              <a:buNone/>
              <a:defRPr sz="1400" i="1" baseline="0">
                <a:solidFill>
                  <a:schemeClr val="bg1"/>
                </a:solidFill>
              </a:defRPr>
            </a:lvl1pPr>
          </a:lstStyle>
          <a:p>
            <a:r>
              <a:rPr lang="en-US" dirty="0"/>
              <a:t>Click to add photo</a:t>
            </a:r>
          </a:p>
        </p:txBody>
      </p:sp>
    </p:spTree>
    <p:extLst>
      <p:ext uri="{BB962C8B-B14F-4D97-AF65-F5344CB8AC3E}">
        <p14:creationId xmlns:p14="http://schemas.microsoft.com/office/powerpoint/2010/main" val="3595774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o Title Slide (b)">
    <p:bg>
      <p:bgPr>
        <a:solidFill>
          <a:srgbClr val="00204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2146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Bullets">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8437C49-18D9-4DA3-A674-48CAE4181100}"/>
              </a:ext>
            </a:extLst>
          </p:cNvPr>
          <p:cNvCxnSpPr/>
          <p:nvPr userDrawn="1"/>
        </p:nvCxnSpPr>
        <p:spPr>
          <a:xfrm>
            <a:off x="561107" y="674691"/>
            <a:ext cx="8229600" cy="0"/>
          </a:xfrm>
          <a:prstGeom prst="line">
            <a:avLst/>
          </a:prstGeom>
          <a:ln w="12700" cap="sq">
            <a:solidFill>
              <a:srgbClr val="1DBEEB"/>
            </a:solidFill>
            <a:headEnd type="oval"/>
          </a:ln>
          <a:effectLst/>
        </p:spPr>
        <p:style>
          <a:lnRef idx="2">
            <a:schemeClr val="accent1"/>
          </a:lnRef>
          <a:fillRef idx="0">
            <a:schemeClr val="accent1"/>
          </a:fillRef>
          <a:effectRef idx="1">
            <a:schemeClr val="accent1"/>
          </a:effectRef>
          <a:fontRef idx="minor">
            <a:schemeClr val="tx1"/>
          </a:fontRef>
        </p:style>
      </p:cxnSp>
      <p:sp>
        <p:nvSpPr>
          <p:cNvPr id="3" name="Subtitle 2"/>
          <p:cNvSpPr>
            <a:spLocks noGrp="1"/>
          </p:cNvSpPr>
          <p:nvPr>
            <p:ph type="subTitle" idx="1"/>
          </p:nvPr>
        </p:nvSpPr>
        <p:spPr>
          <a:xfrm>
            <a:off x="1163782" y="763475"/>
            <a:ext cx="7065818" cy="427768"/>
          </a:xfrm>
          <a:prstGeom prst="rect">
            <a:avLst/>
          </a:prstGeom>
        </p:spPr>
        <p:txBody>
          <a:bodyPr lIns="0">
            <a:normAutofit/>
          </a:bodyPr>
          <a:lstStyle>
            <a:lvl1pPr marL="0" indent="0" algn="l">
              <a:buNone/>
              <a:defRPr sz="1400" b="0" baseline="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Text Placeholder 11"/>
          <p:cNvSpPr>
            <a:spLocks noGrp="1"/>
          </p:cNvSpPr>
          <p:nvPr>
            <p:ph type="body" sz="quarter" idx="13"/>
          </p:nvPr>
        </p:nvSpPr>
        <p:spPr>
          <a:xfrm>
            <a:off x="1163782" y="1431985"/>
            <a:ext cx="7523018" cy="3096883"/>
          </a:xfrm>
          <a:prstGeom prst="rect">
            <a:avLst/>
          </a:prstGeom>
        </p:spPr>
        <p:txBody>
          <a:bodyPr lIns="0">
            <a:normAutofit/>
          </a:bodyPr>
          <a:lstStyle>
            <a:lvl1pPr marL="173038" indent="-173038">
              <a:spcBef>
                <a:spcPts val="0"/>
              </a:spcBef>
              <a:spcAft>
                <a:spcPts val="600"/>
              </a:spcAft>
              <a:buClr>
                <a:srgbClr val="0070C0"/>
              </a:buClr>
              <a:buSzPct val="100000"/>
              <a:buFont typeface="Wingdings 2" panose="05020102010507070707" pitchFamily="18" charset="2"/>
              <a:buChar char=""/>
              <a:defRPr sz="1400" b="0" baseline="0">
                <a:solidFill>
                  <a:schemeClr val="tx1">
                    <a:lumMod val="50000"/>
                    <a:lumOff val="50000"/>
                  </a:schemeClr>
                </a:solidFill>
              </a:defRPr>
            </a:lvl1pPr>
            <a:lvl2pPr marL="344488" indent="-171450">
              <a:spcBef>
                <a:spcPts val="0"/>
              </a:spcBef>
              <a:spcAft>
                <a:spcPts val="600"/>
              </a:spcAft>
              <a:buClr>
                <a:schemeClr val="tx1">
                  <a:lumMod val="50000"/>
                  <a:lumOff val="50000"/>
                </a:schemeClr>
              </a:buClr>
              <a:defRPr sz="1400" baseline="0">
                <a:solidFill>
                  <a:schemeClr val="tx1">
                    <a:lumMod val="50000"/>
                    <a:lumOff val="50000"/>
                  </a:schemeClr>
                </a:solidFill>
              </a:defRPr>
            </a:lvl2pPr>
            <a:lvl3pPr marL="457200" indent="-111125">
              <a:spcBef>
                <a:spcPts val="0"/>
              </a:spcBef>
              <a:spcAft>
                <a:spcPts val="300"/>
              </a:spcAft>
              <a:defRPr sz="1200">
                <a:solidFill>
                  <a:schemeClr val="tx1">
                    <a:lumMod val="50000"/>
                    <a:lumOff val="50000"/>
                  </a:schemeClr>
                </a:solidFill>
              </a:defRPr>
            </a:lvl3pPr>
          </a:lstStyle>
          <a:p>
            <a:pPr lvl="0"/>
            <a:r>
              <a:rPr lang="en-US" dirty="0"/>
              <a:t>Click to edit Master text styles</a:t>
            </a:r>
          </a:p>
          <a:p>
            <a:pPr lvl="1"/>
            <a:r>
              <a:rPr lang="en-US" dirty="0"/>
              <a:t>Second level</a:t>
            </a:r>
          </a:p>
          <a:p>
            <a:pPr lvl="2"/>
            <a:r>
              <a:rPr lang="en-US" dirty="0"/>
              <a:t>Third level</a:t>
            </a:r>
          </a:p>
        </p:txBody>
      </p:sp>
      <p:sp>
        <p:nvSpPr>
          <p:cNvPr id="6" name="Text Placeholder 5">
            <a:extLst>
              <a:ext uri="{FF2B5EF4-FFF2-40B4-BE49-F238E27FC236}">
                <a16:creationId xmlns:a16="http://schemas.microsoft.com/office/drawing/2014/main" id="{891CC7EF-D4E7-4B7A-A9E2-AA013A7B8932}"/>
              </a:ext>
            </a:extLst>
          </p:cNvPr>
          <p:cNvSpPr>
            <a:spLocks noGrp="1"/>
          </p:cNvSpPr>
          <p:nvPr>
            <p:ph type="body" sz="quarter" idx="14" hasCustomPrompt="1"/>
          </p:nvPr>
        </p:nvSpPr>
        <p:spPr>
          <a:xfrm>
            <a:off x="1067388" y="233803"/>
            <a:ext cx="5161532" cy="446088"/>
          </a:xfrm>
          <a:prstGeom prst="rect">
            <a:avLst/>
          </a:prstGeom>
        </p:spPr>
        <p:txBody>
          <a:bodyPr/>
          <a:lstStyle>
            <a:lvl1pPr marL="0" indent="0">
              <a:buFontTx/>
              <a:buNone/>
              <a:defRPr sz="2800"/>
            </a:lvl1pPr>
            <a:lvl2pPr>
              <a:defRPr sz="2800"/>
            </a:lvl2pPr>
            <a:lvl3pPr>
              <a:defRPr sz="2800"/>
            </a:lvl3pPr>
            <a:lvl4pPr>
              <a:defRPr sz="2800"/>
            </a:lvl4pPr>
            <a:lvl5pPr>
              <a:defRPr sz="2800"/>
            </a:lvl5pPr>
          </a:lstStyle>
          <a:p>
            <a:pPr lvl="0"/>
            <a:r>
              <a:rPr lang="en-US" dirty="0"/>
              <a:t>Click to edit Header</a:t>
            </a:r>
          </a:p>
        </p:txBody>
      </p:sp>
      <p:sp>
        <p:nvSpPr>
          <p:cNvPr id="7" name="TextBox 6">
            <a:extLst>
              <a:ext uri="{FF2B5EF4-FFF2-40B4-BE49-F238E27FC236}">
                <a16:creationId xmlns:a16="http://schemas.microsoft.com/office/drawing/2014/main" id="{14B937D2-2CFC-4916-902C-36BC246ADFA0}"/>
              </a:ext>
            </a:extLst>
          </p:cNvPr>
          <p:cNvSpPr txBox="1"/>
          <p:nvPr userDrawn="1"/>
        </p:nvSpPr>
        <p:spPr>
          <a:xfrm>
            <a:off x="8676409" y="4831956"/>
            <a:ext cx="457200" cy="246221"/>
          </a:xfrm>
          <a:prstGeom prst="rect">
            <a:avLst/>
          </a:prstGeom>
          <a:noFill/>
        </p:spPr>
        <p:txBody>
          <a:bodyPr wrap="square" rtlCol="0">
            <a:spAutoFit/>
          </a:bodyPr>
          <a:lstStyle/>
          <a:p>
            <a:pPr algn="ctr"/>
            <a:fld id="{0E31A442-3D76-483B-812F-E006750CAC43}" type="slidenum">
              <a:rPr lang="en-US" sz="1000" smtClean="0">
                <a:solidFill>
                  <a:schemeClr val="bg1">
                    <a:lumMod val="50000"/>
                  </a:schemeClr>
                </a:solidFill>
              </a:rPr>
              <a:pPr algn="ctr"/>
              <a:t>‹#›</a:t>
            </a:fld>
            <a:endParaRPr lang="en-US" sz="1000" dirty="0">
              <a:solidFill>
                <a:schemeClr val="bg1">
                  <a:lumMod val="50000"/>
                </a:schemeClr>
              </a:solidFill>
            </a:endParaRPr>
          </a:p>
        </p:txBody>
      </p:sp>
    </p:spTree>
    <p:extLst>
      <p:ext uri="{BB962C8B-B14F-4D97-AF65-F5344CB8AC3E}">
        <p14:creationId xmlns:p14="http://schemas.microsoft.com/office/powerpoint/2010/main" val="2287482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8180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RANSITION SLIDE">
    <p:bg>
      <p:bgPr>
        <a:solidFill>
          <a:srgbClr val="00204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5795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ext Scree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p:txBody>
          <a:bodyPr/>
          <a:lstStyle/>
          <a:p>
            <a:fld id="{0B632FBA-CCB7-4648-8C08-F1C235D210E5}" type="slidenum">
              <a:rPr lang="en-US" smtClean="0"/>
              <a:t>‹#›</a:t>
            </a:fld>
            <a:endParaRPr lang="en-US" dirty="0"/>
          </a:p>
        </p:txBody>
      </p:sp>
    </p:spTree>
    <p:extLst>
      <p:ext uri="{BB962C8B-B14F-4D97-AF65-F5344CB8AC3E}">
        <p14:creationId xmlns:p14="http://schemas.microsoft.com/office/powerpoint/2010/main" val="1486200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ext Screen and Phot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p:nvPr>
        </p:nvSpPr>
        <p:spPr>
          <a:xfrm>
            <a:off x="457200" y="1123950"/>
            <a:ext cx="3124200" cy="3505200"/>
          </a:xfrm>
        </p:spPr>
        <p:txBody>
          <a:bodyPr/>
          <a:lstStyle>
            <a:lvl2pPr marL="228600" indent="-177800">
              <a:defRPr/>
            </a:lvl2pPr>
            <a:lvl3pPr marL="403225" indent="-174625">
              <a:defRPr/>
            </a:lvl3pPr>
            <a:lvl4pPr marL="576263" indent="-173038">
              <a:defRPr/>
            </a:lvl4pPr>
          </a:lstStyle>
          <a:p>
            <a:pPr lvl="0"/>
            <a:r>
              <a:rPr lang="en-US" dirty="0"/>
              <a:t>Click to edit </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p:txBody>
          <a:bodyPr/>
          <a:lstStyle/>
          <a:p>
            <a:fld id="{0B632FBA-CCB7-4648-8C08-F1C235D210E5}" type="slidenum">
              <a:rPr lang="en-US" smtClean="0"/>
              <a:t>‹#›</a:t>
            </a:fld>
            <a:endParaRPr lang="en-US" dirty="0"/>
          </a:p>
        </p:txBody>
      </p:sp>
      <p:sp>
        <p:nvSpPr>
          <p:cNvPr id="7" name="Text Placeholder 6"/>
          <p:cNvSpPr>
            <a:spLocks noGrp="1"/>
          </p:cNvSpPr>
          <p:nvPr>
            <p:ph type="body" sz="quarter" idx="13" hasCustomPrompt="1"/>
          </p:nvPr>
        </p:nvSpPr>
        <p:spPr>
          <a:xfrm>
            <a:off x="3733800" y="3714750"/>
            <a:ext cx="4953000" cy="762000"/>
          </a:xfrm>
        </p:spPr>
        <p:txBody>
          <a:bodyPr lIns="0"/>
          <a:lstStyle>
            <a:lvl1pPr>
              <a:defRPr sz="1300" i="1"/>
            </a:lvl1pPr>
          </a:lstStyle>
          <a:p>
            <a:pPr lvl="0"/>
            <a:r>
              <a:rPr lang="en-US" dirty="0"/>
              <a:t>Click to add a caption</a:t>
            </a:r>
          </a:p>
        </p:txBody>
      </p:sp>
      <p:sp>
        <p:nvSpPr>
          <p:cNvPr id="8" name="Picture Placeholder 10"/>
          <p:cNvSpPr>
            <a:spLocks noGrp="1"/>
          </p:cNvSpPr>
          <p:nvPr>
            <p:ph type="pic" sz="quarter" idx="15" hasCustomPrompt="1"/>
          </p:nvPr>
        </p:nvSpPr>
        <p:spPr>
          <a:xfrm>
            <a:off x="3733800" y="1047750"/>
            <a:ext cx="4953000" cy="2630412"/>
          </a:xfrm>
          <a:prstGeom prst="rect">
            <a:avLst/>
          </a:prstGeom>
          <a:solidFill>
            <a:srgbClr val="0057D5"/>
          </a:solidFill>
          <a:ln>
            <a:noFill/>
          </a:ln>
        </p:spPr>
        <p:txBody>
          <a:bodyPr lIns="182880" tIns="182880" anchor="t" anchorCtr="0"/>
          <a:lstStyle>
            <a:lvl1pPr marL="0" indent="0">
              <a:buNone/>
              <a:defRPr sz="1400" i="1" baseline="0">
                <a:solidFill>
                  <a:schemeClr val="bg1"/>
                </a:solidFill>
              </a:defRPr>
            </a:lvl1pPr>
          </a:lstStyle>
          <a:p>
            <a:r>
              <a:rPr lang="en-US" dirty="0"/>
              <a:t>Click to add photo</a:t>
            </a:r>
          </a:p>
        </p:txBody>
      </p:sp>
    </p:spTree>
    <p:extLst>
      <p:ext uri="{BB962C8B-B14F-4D97-AF65-F5344CB8AC3E}">
        <p14:creationId xmlns:p14="http://schemas.microsoft.com/office/powerpoint/2010/main" val="3207602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ext Screen with 2 Photo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p:nvPr>
        </p:nvSpPr>
        <p:spPr>
          <a:xfrm>
            <a:off x="457200" y="1123950"/>
            <a:ext cx="5105400" cy="3505200"/>
          </a:xfrm>
        </p:spPr>
        <p:txBody>
          <a:bodyPr/>
          <a:lstStyle>
            <a:lvl2pPr marL="228600" indent="-177800">
              <a:defRPr/>
            </a:lvl2pPr>
            <a:lvl3pPr marL="403225" indent="-174625">
              <a:defRPr/>
            </a:lvl3pPr>
            <a:lvl4pPr marL="576263" indent="-173038">
              <a:defRPr/>
            </a:lvl4pPr>
          </a:lstStyle>
          <a:p>
            <a:pPr lvl="0"/>
            <a:r>
              <a:rPr lang="en-US" dirty="0"/>
              <a:t>Click to edit </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p:txBody>
          <a:bodyPr/>
          <a:lstStyle/>
          <a:p>
            <a:fld id="{0B632FBA-CCB7-4648-8C08-F1C235D210E5}" type="slidenum">
              <a:rPr lang="en-US" smtClean="0"/>
              <a:t>‹#›</a:t>
            </a:fld>
            <a:endParaRPr lang="en-US" dirty="0"/>
          </a:p>
        </p:txBody>
      </p:sp>
      <p:sp>
        <p:nvSpPr>
          <p:cNvPr id="7" name="Text Placeholder 6"/>
          <p:cNvSpPr>
            <a:spLocks noGrp="1"/>
          </p:cNvSpPr>
          <p:nvPr>
            <p:ph type="body" sz="quarter" idx="13" hasCustomPrompt="1"/>
          </p:nvPr>
        </p:nvSpPr>
        <p:spPr>
          <a:xfrm>
            <a:off x="5791200" y="2470498"/>
            <a:ext cx="2897688" cy="304800"/>
          </a:xfrm>
        </p:spPr>
        <p:txBody>
          <a:bodyPr lIns="0"/>
          <a:lstStyle>
            <a:lvl1pPr>
              <a:defRPr sz="1300" i="1"/>
            </a:lvl1pPr>
          </a:lstStyle>
          <a:p>
            <a:pPr lvl="0"/>
            <a:r>
              <a:rPr lang="en-US" dirty="0"/>
              <a:t>Click to add a caption</a:t>
            </a:r>
          </a:p>
        </p:txBody>
      </p:sp>
      <p:sp>
        <p:nvSpPr>
          <p:cNvPr id="8" name="Picture Placeholder 10"/>
          <p:cNvSpPr>
            <a:spLocks noGrp="1"/>
          </p:cNvSpPr>
          <p:nvPr>
            <p:ph type="pic" sz="quarter" idx="15" hasCustomPrompt="1"/>
          </p:nvPr>
        </p:nvSpPr>
        <p:spPr>
          <a:xfrm>
            <a:off x="5791200" y="915183"/>
            <a:ext cx="2895600" cy="1537779"/>
          </a:xfrm>
          <a:prstGeom prst="rect">
            <a:avLst/>
          </a:prstGeom>
          <a:solidFill>
            <a:srgbClr val="0057D5"/>
          </a:solidFill>
          <a:ln>
            <a:noFill/>
          </a:ln>
        </p:spPr>
        <p:txBody>
          <a:bodyPr lIns="182880" tIns="182880" anchor="t" anchorCtr="0"/>
          <a:lstStyle>
            <a:lvl1pPr marL="0" indent="0">
              <a:buNone/>
              <a:defRPr sz="1400" i="1" baseline="0">
                <a:solidFill>
                  <a:schemeClr val="bg1"/>
                </a:solidFill>
              </a:defRPr>
            </a:lvl1pPr>
          </a:lstStyle>
          <a:p>
            <a:r>
              <a:rPr lang="en-US" dirty="0"/>
              <a:t>Click to add photo</a:t>
            </a:r>
          </a:p>
        </p:txBody>
      </p:sp>
      <p:sp>
        <p:nvSpPr>
          <p:cNvPr id="10" name="Text Placeholder 6"/>
          <p:cNvSpPr>
            <a:spLocks noGrp="1"/>
          </p:cNvSpPr>
          <p:nvPr>
            <p:ph type="body" sz="quarter" idx="17" hasCustomPrompt="1"/>
          </p:nvPr>
        </p:nvSpPr>
        <p:spPr>
          <a:xfrm>
            <a:off x="5791200" y="4375498"/>
            <a:ext cx="2897688" cy="304800"/>
          </a:xfrm>
        </p:spPr>
        <p:txBody>
          <a:bodyPr lIns="0"/>
          <a:lstStyle>
            <a:lvl1pPr>
              <a:defRPr sz="1300" i="1"/>
            </a:lvl1pPr>
          </a:lstStyle>
          <a:p>
            <a:pPr lvl="0"/>
            <a:r>
              <a:rPr lang="en-US" dirty="0"/>
              <a:t>Click to add a caption</a:t>
            </a:r>
          </a:p>
        </p:txBody>
      </p:sp>
      <p:sp>
        <p:nvSpPr>
          <p:cNvPr id="11" name="Picture Placeholder 10"/>
          <p:cNvSpPr>
            <a:spLocks noGrp="1"/>
          </p:cNvSpPr>
          <p:nvPr>
            <p:ph type="pic" sz="quarter" idx="18" hasCustomPrompt="1"/>
          </p:nvPr>
        </p:nvSpPr>
        <p:spPr>
          <a:xfrm>
            <a:off x="5791200" y="2820183"/>
            <a:ext cx="2895600" cy="1537779"/>
          </a:xfrm>
          <a:prstGeom prst="rect">
            <a:avLst/>
          </a:prstGeom>
          <a:solidFill>
            <a:srgbClr val="0057D5"/>
          </a:solidFill>
          <a:ln>
            <a:noFill/>
          </a:ln>
        </p:spPr>
        <p:txBody>
          <a:bodyPr lIns="182880" tIns="182880" anchor="t" anchorCtr="0"/>
          <a:lstStyle>
            <a:lvl1pPr marL="0" indent="0">
              <a:buNone/>
              <a:defRPr sz="1400" i="1" baseline="0">
                <a:solidFill>
                  <a:schemeClr val="bg1"/>
                </a:solidFill>
              </a:defRPr>
            </a:lvl1pPr>
          </a:lstStyle>
          <a:p>
            <a:r>
              <a:rPr lang="en-US" dirty="0"/>
              <a:t>Click to add photo</a:t>
            </a:r>
          </a:p>
        </p:txBody>
      </p:sp>
    </p:spTree>
    <p:extLst>
      <p:ext uri="{BB962C8B-B14F-4D97-AF65-F5344CB8AC3E}">
        <p14:creationId xmlns:p14="http://schemas.microsoft.com/office/powerpoint/2010/main" val="1464851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ext Screen - 3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Content Placeholder 2"/>
          <p:cNvSpPr>
            <a:spLocks noGrp="1"/>
          </p:cNvSpPr>
          <p:nvPr>
            <p:ph idx="1"/>
          </p:nvPr>
        </p:nvSpPr>
        <p:spPr>
          <a:xfrm>
            <a:off x="457200" y="1123950"/>
            <a:ext cx="2667000" cy="3505200"/>
          </a:xfrm>
        </p:spPr>
        <p:txBody>
          <a:bodyPr/>
          <a:lstStyle>
            <a:lvl2pPr marL="228600" indent="-177800">
              <a:defRPr/>
            </a:lvl2pPr>
            <a:lvl3pPr marL="403225" indent="-174625">
              <a:defRPr/>
            </a:lvl3pPr>
            <a:lvl4pPr marL="576263" indent="-173038">
              <a:defRPr/>
            </a:lvl4pPr>
          </a:lstStyle>
          <a:p>
            <a:pPr lvl="0"/>
            <a:r>
              <a:rPr lang="en-US" dirty="0"/>
              <a:t>Click to edit </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p:txBody>
          <a:bodyPr/>
          <a:lstStyle/>
          <a:p>
            <a:fld id="{0B632FBA-CCB7-4648-8C08-F1C235D210E5}" type="slidenum">
              <a:rPr lang="en-US" smtClean="0"/>
              <a:t>‹#›</a:t>
            </a:fld>
            <a:endParaRPr lang="en-US" dirty="0"/>
          </a:p>
        </p:txBody>
      </p:sp>
      <p:sp>
        <p:nvSpPr>
          <p:cNvPr id="7" name="Text Placeholder 6"/>
          <p:cNvSpPr>
            <a:spLocks noGrp="1"/>
          </p:cNvSpPr>
          <p:nvPr>
            <p:ph type="body" sz="quarter" idx="13"/>
          </p:nvPr>
        </p:nvSpPr>
        <p:spPr>
          <a:xfrm>
            <a:off x="3238500" y="1123950"/>
            <a:ext cx="2667000" cy="3505200"/>
          </a:xfrm>
        </p:spPr>
        <p:txBody>
          <a:bodyPr/>
          <a:lstStyle>
            <a:lvl2pPr marL="228600" indent="-177800">
              <a:defRPr/>
            </a:lvl2pPr>
            <a:lvl3pPr marL="403225" indent="-174625">
              <a:defRPr/>
            </a:lvl3pPr>
            <a:lvl4pPr marL="576263" indent="-173038">
              <a:defRPr/>
            </a:lvl4pPr>
          </a:lstStyle>
          <a:p>
            <a:pPr lvl="0"/>
            <a:r>
              <a:rPr lang="en-US" dirty="0"/>
              <a:t>Click to edit</a:t>
            </a:r>
          </a:p>
          <a:p>
            <a:pPr lvl="1"/>
            <a:r>
              <a:rPr lang="en-US" dirty="0"/>
              <a:t>Second level</a:t>
            </a:r>
          </a:p>
          <a:p>
            <a:pPr lvl="2"/>
            <a:r>
              <a:rPr lang="en-US" dirty="0"/>
              <a:t>Third level</a:t>
            </a:r>
          </a:p>
          <a:p>
            <a:pPr lvl="3"/>
            <a:r>
              <a:rPr lang="en-US" dirty="0"/>
              <a:t>Fourth level</a:t>
            </a:r>
          </a:p>
        </p:txBody>
      </p:sp>
      <p:sp>
        <p:nvSpPr>
          <p:cNvPr id="9" name="Text Placeholder 8"/>
          <p:cNvSpPr>
            <a:spLocks noGrp="1"/>
          </p:cNvSpPr>
          <p:nvPr>
            <p:ph type="body" sz="quarter" idx="14"/>
          </p:nvPr>
        </p:nvSpPr>
        <p:spPr>
          <a:xfrm>
            <a:off x="6019800" y="1123950"/>
            <a:ext cx="2667000" cy="3505200"/>
          </a:xfrm>
        </p:spPr>
        <p:txBody>
          <a:bodyPr/>
          <a:lstStyle>
            <a:lvl2pPr marL="228600" indent="-177800">
              <a:defRPr/>
            </a:lvl2pPr>
            <a:lvl3pPr marL="403225" indent="-174625">
              <a:defRPr/>
            </a:lvl3pPr>
            <a:lvl4pPr marL="576263" indent="-173038">
              <a:defRPr/>
            </a:lvl4pPr>
          </a:lstStyle>
          <a:p>
            <a:pPr lvl="0"/>
            <a:r>
              <a:rPr lang="en-US" dirty="0"/>
              <a:t>Click to edit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192793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image" Target="../media/image3.png"/><Relationship Id="rId5" Type="http://schemas.openxmlformats.org/officeDocument/2006/relationships/slideLayout" Target="../slideLayouts/slideLayout7.xml"/><Relationship Id="rId10" Type="http://schemas.openxmlformats.org/officeDocument/2006/relationships/image" Target="../media/image2.jpg"/><Relationship Id="rId4" Type="http://schemas.openxmlformats.org/officeDocument/2006/relationships/slideLayout" Target="../slideLayouts/slideLayout6.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8F9861C2-5597-463D-90B3-EA1F026ECFC2}"/>
              </a:ext>
            </a:extLst>
          </p:cNvPr>
          <p:cNvSpPr txBox="1">
            <a:spLocks/>
          </p:cNvSpPr>
          <p:nvPr userDrawn="1"/>
        </p:nvSpPr>
        <p:spPr>
          <a:xfrm>
            <a:off x="457200" y="4541838"/>
            <a:ext cx="2133600" cy="601662"/>
          </a:xfrm>
          <a:prstGeom prst="rect">
            <a:avLst/>
          </a:prstGeom>
        </p:spPr>
        <p:txBody>
          <a:bodyPr lIns="0" anchor="ctr"/>
          <a:lstStyle>
            <a:defPPr>
              <a:defRPr lang="en-US"/>
            </a:defPPr>
            <a:lvl1pPr marL="0" algn="l" defTabSz="457200" rtl="0" eaLnBrk="1" latinLnBrk="0" hangingPunct="1">
              <a:defRPr sz="1800" kern="1200">
                <a:solidFill>
                  <a:srgbClr val="0056B9"/>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1200" dirty="0">
                <a:solidFill>
                  <a:schemeClr val="bg1"/>
                </a:solidFill>
              </a:rPr>
              <a:t>motoman.com</a:t>
            </a:r>
          </a:p>
        </p:txBody>
      </p:sp>
      <p:sp>
        <p:nvSpPr>
          <p:cNvPr id="1028" name="TextBox 1">
            <a:extLst>
              <a:ext uri="{FF2B5EF4-FFF2-40B4-BE49-F238E27FC236}">
                <a16:creationId xmlns:a16="http://schemas.microsoft.com/office/drawing/2014/main" id="{4C2132CB-11D6-40DC-BA5A-81CFF4E5677B}"/>
              </a:ext>
            </a:extLst>
          </p:cNvPr>
          <p:cNvSpPr txBox="1">
            <a:spLocks noChangeArrowheads="1"/>
          </p:cNvSpPr>
          <p:nvPr userDrawn="1"/>
        </p:nvSpPr>
        <p:spPr bwMode="auto">
          <a:xfrm>
            <a:off x="6166397" y="4770438"/>
            <a:ext cx="2717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700" dirty="0">
                <a:solidFill>
                  <a:schemeClr val="bg1"/>
                </a:solidFill>
                <a:cs typeface="Arial" panose="020B0604020202020204" pitchFamily="34" charset="0"/>
              </a:rPr>
              <a:t>© 2018 Yaskawa America, Inc. | Motoman Robotics Div.</a:t>
            </a:r>
          </a:p>
        </p:txBody>
      </p:sp>
      <p:pic>
        <p:nvPicPr>
          <p:cNvPr id="3" name="Picture 2">
            <a:extLst>
              <a:ext uri="{FF2B5EF4-FFF2-40B4-BE49-F238E27FC236}">
                <a16:creationId xmlns:a16="http://schemas.microsoft.com/office/drawing/2014/main" id="{C60E12EC-EF28-47C0-90BE-66942D30439A}"/>
              </a:ext>
            </a:extLst>
          </p:cNvPr>
          <p:cNvPicPr>
            <a:picLocks noChangeAspect="1"/>
          </p:cNvPicPr>
          <p:nvPr userDrawn="1"/>
        </p:nvPicPr>
        <p:blipFill>
          <a:blip r:embed="rId3"/>
          <a:stretch>
            <a:fillRect/>
          </a:stretch>
        </p:blipFill>
        <p:spPr>
          <a:xfrm>
            <a:off x="0" y="880531"/>
            <a:ext cx="9144000" cy="3351832"/>
          </a:xfrm>
          <a:prstGeom prst="rect">
            <a:avLst/>
          </a:prstGeom>
        </p:spPr>
      </p:pic>
    </p:spTree>
  </p:cSld>
  <p:clrMap bg1="lt1" tx1="dk1" bg2="lt2" tx2="dk2" accent1="accent1" accent2="accent2" accent3="accent3" accent4="accent4" accent5="accent5" accent6="accent6" hlink="hlink" folHlink="folHlink"/>
  <p:sldLayoutIdLst>
    <p:sldLayoutId id="2147493592" r:id="rId1"/>
  </p:sldLayoutIdLst>
  <p:hf hdr="0" ftr="0" dt="0"/>
  <p:txStyles>
    <p:titleStyle>
      <a:lvl1pPr algn="ctr" defTabSz="457200" rtl="0" eaLnBrk="1" fontAlgn="base" hangingPunct="1">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MS PGothic" panose="020B0600070205080204"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MS PGothic" panose="020B0600070205080204"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MS PGothic" panose="020B0600070205080204"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MS PGothic" panose="020B0600070205080204"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0E12EC-EF28-47C0-90BE-66942D30439A}"/>
              </a:ext>
            </a:extLst>
          </p:cNvPr>
          <p:cNvPicPr>
            <a:picLocks noChangeAspect="1"/>
          </p:cNvPicPr>
          <p:nvPr userDrawn="1"/>
        </p:nvPicPr>
        <p:blipFill>
          <a:blip r:embed="rId3"/>
          <a:stretch>
            <a:fillRect/>
          </a:stretch>
        </p:blipFill>
        <p:spPr>
          <a:xfrm>
            <a:off x="0" y="1581"/>
            <a:ext cx="9144000" cy="3351832"/>
          </a:xfrm>
          <a:prstGeom prst="rect">
            <a:avLst/>
          </a:prstGeom>
        </p:spPr>
      </p:pic>
    </p:spTree>
    <p:extLst>
      <p:ext uri="{BB962C8B-B14F-4D97-AF65-F5344CB8AC3E}">
        <p14:creationId xmlns:p14="http://schemas.microsoft.com/office/powerpoint/2010/main" val="3407591971"/>
      </p:ext>
    </p:extLst>
  </p:cSld>
  <p:clrMap bg1="lt1" tx1="dk1" bg2="lt2" tx2="dk2" accent1="accent1" accent2="accent2" accent3="accent3" accent4="accent4" accent5="accent5" accent6="accent6" hlink="hlink" folHlink="folHlink"/>
  <p:sldLayoutIdLst>
    <p:sldLayoutId id="2147493601" r:id="rId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70DF2F-3474-4404-AE77-452C884F89F6}"/>
              </a:ext>
            </a:extLst>
          </p:cNvPr>
          <p:cNvPicPr>
            <a:picLocks noChangeAspect="1"/>
          </p:cNvPicPr>
          <p:nvPr userDrawn="1"/>
        </p:nvPicPr>
        <p:blipFill rotWithShape="1">
          <a:blip r:embed="rId10"/>
          <a:srcRect l="4588" t="39375" r="6968" b="33055"/>
          <a:stretch/>
        </p:blipFill>
        <p:spPr>
          <a:xfrm rot="16200000">
            <a:off x="-2114553" y="2114551"/>
            <a:ext cx="5143503" cy="914398"/>
          </a:xfrm>
          <a:prstGeom prst="rect">
            <a:avLst/>
          </a:prstGeom>
        </p:spPr>
      </p:pic>
      <p:cxnSp>
        <p:nvCxnSpPr>
          <p:cNvPr id="9" name="Straight Connector 8">
            <a:extLst>
              <a:ext uri="{FF2B5EF4-FFF2-40B4-BE49-F238E27FC236}">
                <a16:creationId xmlns:a16="http://schemas.microsoft.com/office/drawing/2014/main" id="{5F83DADE-E3DD-4BC3-B542-A8D8E202A186}"/>
              </a:ext>
            </a:extLst>
          </p:cNvPr>
          <p:cNvCxnSpPr/>
          <p:nvPr userDrawn="1"/>
        </p:nvCxnSpPr>
        <p:spPr>
          <a:xfrm>
            <a:off x="965197" y="-169336"/>
            <a:ext cx="0" cy="5664200"/>
          </a:xfrm>
          <a:prstGeom prst="line">
            <a:avLst/>
          </a:prstGeom>
          <a:ln w="101600">
            <a:solidFill>
              <a:srgbClr val="A2D063"/>
            </a:solidFill>
          </a:ln>
          <a:effectLst/>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7409A160-A60E-4DB0-BC81-102F4AC9C3E9}"/>
              </a:ext>
            </a:extLst>
          </p:cNvPr>
          <p:cNvPicPr>
            <a:picLocks noChangeAspect="1"/>
          </p:cNvPicPr>
          <p:nvPr userDrawn="1"/>
        </p:nvPicPr>
        <p:blipFill>
          <a:blip r:embed="rId11"/>
          <a:stretch>
            <a:fillRect/>
          </a:stretch>
        </p:blipFill>
        <p:spPr>
          <a:xfrm>
            <a:off x="-121715" y="1964266"/>
            <a:ext cx="1154646" cy="1154646"/>
          </a:xfrm>
          <a:prstGeom prst="rect">
            <a:avLst/>
          </a:prstGeom>
        </p:spPr>
      </p:pic>
    </p:spTree>
  </p:cSld>
  <p:clrMap bg1="lt1" tx1="dk1" bg2="lt2" tx2="dk2" accent1="accent1" accent2="accent2" accent3="accent3" accent4="accent4" accent5="accent5" accent6="accent6" hlink="hlink" folHlink="folHlink"/>
  <p:sldLayoutIdLst>
    <p:sldLayoutId id="2147493593" r:id="rId1"/>
    <p:sldLayoutId id="2147493603" r:id="rId2"/>
    <p:sldLayoutId id="2147493604" r:id="rId3"/>
    <p:sldLayoutId id="2147493605" r:id="rId4"/>
    <p:sldLayoutId id="2147493606" r:id="rId5"/>
    <p:sldLayoutId id="2147493607" r:id="rId6"/>
    <p:sldLayoutId id="2147493608" r:id="rId7"/>
    <p:sldLayoutId id="2147493609" r:id="rId8"/>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slide" Target="slide49.xml"/><Relationship Id="rId13" Type="http://schemas.openxmlformats.org/officeDocument/2006/relationships/slide" Target="slide20.xml"/><Relationship Id="rId18" Type="http://schemas.microsoft.com/office/2007/relationships/hdphoto" Target="../media/hdphoto4.wdp"/><Relationship Id="rId3" Type="http://schemas.openxmlformats.org/officeDocument/2006/relationships/slide" Target="slide41.xml"/><Relationship Id="rId7" Type="http://schemas.openxmlformats.org/officeDocument/2006/relationships/image" Target="../media/image13.png"/><Relationship Id="rId12" Type="http://schemas.microsoft.com/office/2007/relationships/hdphoto" Target="../media/hdphoto2.wdp"/><Relationship Id="rId17"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slide" Target="slide12.xml"/><Relationship Id="rId1" Type="http://schemas.openxmlformats.org/officeDocument/2006/relationships/slideLayout" Target="../slideLayouts/slideLayout9.xml"/><Relationship Id="rId6" Type="http://schemas.openxmlformats.org/officeDocument/2006/relationships/slide" Target="slide46.xml"/><Relationship Id="rId11" Type="http://schemas.openxmlformats.org/officeDocument/2006/relationships/image" Target="../media/image16.png"/><Relationship Id="rId5" Type="http://schemas.microsoft.com/office/2007/relationships/hdphoto" Target="../media/hdphoto1.wdp"/><Relationship Id="rId15" Type="http://schemas.microsoft.com/office/2007/relationships/hdphoto" Target="../media/hdphoto3.wdp"/><Relationship Id="rId10" Type="http://schemas.openxmlformats.org/officeDocument/2006/relationships/image" Target="../media/image15.jpeg"/><Relationship Id="rId4" Type="http://schemas.openxmlformats.org/officeDocument/2006/relationships/image" Target="../media/image12.png"/><Relationship Id="rId9" Type="http://schemas.openxmlformats.org/officeDocument/2006/relationships/image" Target="../media/image14.jpeg"/><Relationship Id="rId1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8" Type="http://schemas.openxmlformats.org/officeDocument/2006/relationships/slide" Target="slide49.xml"/><Relationship Id="rId13" Type="http://schemas.openxmlformats.org/officeDocument/2006/relationships/slide" Target="slide20.xml"/><Relationship Id="rId18" Type="http://schemas.microsoft.com/office/2007/relationships/hdphoto" Target="../media/hdphoto4.wdp"/><Relationship Id="rId3" Type="http://schemas.openxmlformats.org/officeDocument/2006/relationships/slide" Target="slide41.xml"/><Relationship Id="rId7" Type="http://schemas.openxmlformats.org/officeDocument/2006/relationships/image" Target="../media/image13.png"/><Relationship Id="rId12" Type="http://schemas.microsoft.com/office/2007/relationships/hdphoto" Target="../media/hdphoto2.wdp"/><Relationship Id="rId17" Type="http://schemas.openxmlformats.org/officeDocument/2006/relationships/image" Target="../media/image18.png"/><Relationship Id="rId2" Type="http://schemas.openxmlformats.org/officeDocument/2006/relationships/notesSlide" Target="../notesSlides/notesSlide2.xml"/><Relationship Id="rId16" Type="http://schemas.openxmlformats.org/officeDocument/2006/relationships/slide" Target="slide12.xml"/><Relationship Id="rId1" Type="http://schemas.openxmlformats.org/officeDocument/2006/relationships/slideLayout" Target="../slideLayouts/slideLayout9.xml"/><Relationship Id="rId6" Type="http://schemas.openxmlformats.org/officeDocument/2006/relationships/slide" Target="slide46.xml"/><Relationship Id="rId11" Type="http://schemas.openxmlformats.org/officeDocument/2006/relationships/image" Target="../media/image16.png"/><Relationship Id="rId5" Type="http://schemas.microsoft.com/office/2007/relationships/hdphoto" Target="../media/hdphoto1.wdp"/><Relationship Id="rId15" Type="http://schemas.microsoft.com/office/2007/relationships/hdphoto" Target="../media/hdphoto3.wdp"/><Relationship Id="rId10" Type="http://schemas.openxmlformats.org/officeDocument/2006/relationships/image" Target="../media/image15.jpeg"/><Relationship Id="rId4" Type="http://schemas.openxmlformats.org/officeDocument/2006/relationships/image" Target="../media/image12.png"/><Relationship Id="rId9" Type="http://schemas.openxmlformats.org/officeDocument/2006/relationships/image" Target="../media/image14.jpeg"/><Relationship Id="rId1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28.jp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openxmlformats.org/officeDocument/2006/relationships/slide" Target="slide49.xml"/><Relationship Id="rId13" Type="http://schemas.openxmlformats.org/officeDocument/2006/relationships/slide" Target="slide20.xml"/><Relationship Id="rId18" Type="http://schemas.microsoft.com/office/2007/relationships/hdphoto" Target="../media/hdphoto4.wdp"/><Relationship Id="rId3" Type="http://schemas.openxmlformats.org/officeDocument/2006/relationships/slide" Target="slide41.xml"/><Relationship Id="rId7" Type="http://schemas.openxmlformats.org/officeDocument/2006/relationships/image" Target="../media/image13.png"/><Relationship Id="rId12" Type="http://schemas.microsoft.com/office/2007/relationships/hdphoto" Target="../media/hdphoto2.wdp"/><Relationship Id="rId17" Type="http://schemas.openxmlformats.org/officeDocument/2006/relationships/image" Target="../media/image18.png"/><Relationship Id="rId2" Type="http://schemas.openxmlformats.org/officeDocument/2006/relationships/notesSlide" Target="../notesSlides/notesSlide3.xml"/><Relationship Id="rId16" Type="http://schemas.openxmlformats.org/officeDocument/2006/relationships/slide" Target="slide12.xml"/><Relationship Id="rId1" Type="http://schemas.openxmlformats.org/officeDocument/2006/relationships/slideLayout" Target="../slideLayouts/slideLayout9.xml"/><Relationship Id="rId6" Type="http://schemas.openxmlformats.org/officeDocument/2006/relationships/slide" Target="slide46.xml"/><Relationship Id="rId11" Type="http://schemas.openxmlformats.org/officeDocument/2006/relationships/image" Target="../media/image16.png"/><Relationship Id="rId5" Type="http://schemas.microsoft.com/office/2007/relationships/hdphoto" Target="../media/hdphoto1.wdp"/><Relationship Id="rId15" Type="http://schemas.microsoft.com/office/2007/relationships/hdphoto" Target="../media/hdphoto3.wdp"/><Relationship Id="rId10" Type="http://schemas.openxmlformats.org/officeDocument/2006/relationships/image" Target="../media/image15.jpeg"/><Relationship Id="rId4" Type="http://schemas.openxmlformats.org/officeDocument/2006/relationships/image" Target="../media/image12.png"/><Relationship Id="rId9" Type="http://schemas.openxmlformats.org/officeDocument/2006/relationships/image" Target="../media/image14.jpeg"/><Relationship Id="rId1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9.jpeg"/><Relationship Id="rId1" Type="http://schemas.openxmlformats.org/officeDocument/2006/relationships/slideLayout" Target="../slideLayouts/slideLayout7.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microsoft.com/office/2007/relationships/media" Target="../media/media1.wmv"/><Relationship Id="rId1" Type="http://schemas.openxmlformats.org/officeDocument/2006/relationships/video" Target="NULL" TargetMode="Externa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microsoft.com/office/2007/relationships/media" Target="../media/media1.wmv"/><Relationship Id="rId1" Type="http://schemas.openxmlformats.org/officeDocument/2006/relationships/video" Target="NULL" TargetMode="Externa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slide" Target="slide49.xml"/><Relationship Id="rId13" Type="http://schemas.openxmlformats.org/officeDocument/2006/relationships/slide" Target="slide20.xml"/><Relationship Id="rId18" Type="http://schemas.microsoft.com/office/2007/relationships/hdphoto" Target="../media/hdphoto4.wdp"/><Relationship Id="rId3" Type="http://schemas.openxmlformats.org/officeDocument/2006/relationships/slide" Target="slide41.xml"/><Relationship Id="rId7" Type="http://schemas.openxmlformats.org/officeDocument/2006/relationships/image" Target="../media/image13.png"/><Relationship Id="rId12" Type="http://schemas.microsoft.com/office/2007/relationships/hdphoto" Target="../media/hdphoto2.wdp"/><Relationship Id="rId17" Type="http://schemas.openxmlformats.org/officeDocument/2006/relationships/image" Target="../media/image18.png"/><Relationship Id="rId2" Type="http://schemas.openxmlformats.org/officeDocument/2006/relationships/notesSlide" Target="../notesSlides/notesSlide4.xml"/><Relationship Id="rId16" Type="http://schemas.openxmlformats.org/officeDocument/2006/relationships/slide" Target="slide12.xml"/><Relationship Id="rId1" Type="http://schemas.openxmlformats.org/officeDocument/2006/relationships/slideLayout" Target="../slideLayouts/slideLayout9.xml"/><Relationship Id="rId6" Type="http://schemas.openxmlformats.org/officeDocument/2006/relationships/slide" Target="slide46.xml"/><Relationship Id="rId11" Type="http://schemas.openxmlformats.org/officeDocument/2006/relationships/image" Target="../media/image16.png"/><Relationship Id="rId5" Type="http://schemas.microsoft.com/office/2007/relationships/hdphoto" Target="../media/hdphoto1.wdp"/><Relationship Id="rId15" Type="http://schemas.microsoft.com/office/2007/relationships/hdphoto" Target="../media/hdphoto3.wdp"/><Relationship Id="rId10" Type="http://schemas.openxmlformats.org/officeDocument/2006/relationships/image" Target="../media/image15.jpeg"/><Relationship Id="rId4" Type="http://schemas.openxmlformats.org/officeDocument/2006/relationships/image" Target="../media/image12.png"/><Relationship Id="rId9" Type="http://schemas.openxmlformats.org/officeDocument/2006/relationships/image" Target="../media/image14.jpeg"/><Relationship Id="rId14" Type="http://schemas.openxmlformats.org/officeDocument/2006/relationships/image" Target="../media/image17.png"/></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microsoft.com/office/2007/relationships/media" Target="../media/media3.wmv"/><Relationship Id="rId1" Type="http://schemas.openxmlformats.org/officeDocument/2006/relationships/video" Target="NULL" TargetMode="External"/><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45.xml.rels><?xml version="1.0" encoding="UTF-8" standalone="yes"?>
<Relationships xmlns="http://schemas.openxmlformats.org/package/2006/relationships"><Relationship Id="rId8" Type="http://schemas.openxmlformats.org/officeDocument/2006/relationships/slide" Target="slide49.xml"/><Relationship Id="rId13" Type="http://schemas.openxmlformats.org/officeDocument/2006/relationships/slide" Target="slide20.xml"/><Relationship Id="rId18" Type="http://schemas.microsoft.com/office/2007/relationships/hdphoto" Target="../media/hdphoto4.wdp"/><Relationship Id="rId3" Type="http://schemas.openxmlformats.org/officeDocument/2006/relationships/slide" Target="slide41.xml"/><Relationship Id="rId7" Type="http://schemas.openxmlformats.org/officeDocument/2006/relationships/image" Target="../media/image13.png"/><Relationship Id="rId12" Type="http://schemas.microsoft.com/office/2007/relationships/hdphoto" Target="../media/hdphoto2.wdp"/><Relationship Id="rId17" Type="http://schemas.openxmlformats.org/officeDocument/2006/relationships/image" Target="../media/image18.png"/><Relationship Id="rId2" Type="http://schemas.openxmlformats.org/officeDocument/2006/relationships/notesSlide" Target="../notesSlides/notesSlide5.xml"/><Relationship Id="rId16" Type="http://schemas.openxmlformats.org/officeDocument/2006/relationships/slide" Target="slide12.xml"/><Relationship Id="rId1" Type="http://schemas.openxmlformats.org/officeDocument/2006/relationships/slideLayout" Target="../slideLayouts/slideLayout9.xml"/><Relationship Id="rId6" Type="http://schemas.openxmlformats.org/officeDocument/2006/relationships/slide" Target="slide46.xml"/><Relationship Id="rId11" Type="http://schemas.openxmlformats.org/officeDocument/2006/relationships/image" Target="../media/image16.png"/><Relationship Id="rId5" Type="http://schemas.microsoft.com/office/2007/relationships/hdphoto" Target="../media/hdphoto1.wdp"/><Relationship Id="rId15" Type="http://schemas.microsoft.com/office/2007/relationships/hdphoto" Target="../media/hdphoto3.wdp"/><Relationship Id="rId10" Type="http://schemas.openxmlformats.org/officeDocument/2006/relationships/image" Target="../media/image15.jpeg"/><Relationship Id="rId4" Type="http://schemas.openxmlformats.org/officeDocument/2006/relationships/image" Target="../media/image12.png"/><Relationship Id="rId9" Type="http://schemas.openxmlformats.org/officeDocument/2006/relationships/image" Target="../media/image14.jpeg"/><Relationship Id="rId14" Type="http://schemas.openxmlformats.org/officeDocument/2006/relationships/image" Target="../media/image17.png"/></Relationships>
</file>

<file path=ppt/slides/_rels/slide4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microsoft.com/office/2007/relationships/media" Target="../media/media4.wmv"/><Relationship Id="rId1" Type="http://schemas.openxmlformats.org/officeDocument/2006/relationships/video" Target="NULL" TargetMode="External"/><Relationship Id="rId4" Type="http://schemas.openxmlformats.org/officeDocument/2006/relationships/image" Target="../media/image69.png"/></Relationships>
</file>

<file path=ppt/slides/_rels/slide48.xml.rels><?xml version="1.0" encoding="UTF-8" standalone="yes"?>
<Relationships xmlns="http://schemas.openxmlformats.org/package/2006/relationships"><Relationship Id="rId8" Type="http://schemas.openxmlformats.org/officeDocument/2006/relationships/slide" Target="slide49.xml"/><Relationship Id="rId13" Type="http://schemas.openxmlformats.org/officeDocument/2006/relationships/slide" Target="slide20.xml"/><Relationship Id="rId18" Type="http://schemas.microsoft.com/office/2007/relationships/hdphoto" Target="../media/hdphoto4.wdp"/><Relationship Id="rId3" Type="http://schemas.openxmlformats.org/officeDocument/2006/relationships/slide" Target="slide41.xml"/><Relationship Id="rId7" Type="http://schemas.openxmlformats.org/officeDocument/2006/relationships/image" Target="../media/image13.png"/><Relationship Id="rId12" Type="http://schemas.microsoft.com/office/2007/relationships/hdphoto" Target="../media/hdphoto2.wdp"/><Relationship Id="rId17" Type="http://schemas.openxmlformats.org/officeDocument/2006/relationships/image" Target="../media/image18.png"/><Relationship Id="rId2" Type="http://schemas.openxmlformats.org/officeDocument/2006/relationships/notesSlide" Target="../notesSlides/notesSlide6.xml"/><Relationship Id="rId16" Type="http://schemas.openxmlformats.org/officeDocument/2006/relationships/slide" Target="slide12.xml"/><Relationship Id="rId1" Type="http://schemas.openxmlformats.org/officeDocument/2006/relationships/slideLayout" Target="../slideLayouts/slideLayout9.xml"/><Relationship Id="rId6" Type="http://schemas.openxmlformats.org/officeDocument/2006/relationships/slide" Target="slide46.xml"/><Relationship Id="rId11" Type="http://schemas.openxmlformats.org/officeDocument/2006/relationships/image" Target="../media/image16.png"/><Relationship Id="rId5" Type="http://schemas.microsoft.com/office/2007/relationships/hdphoto" Target="../media/hdphoto1.wdp"/><Relationship Id="rId15" Type="http://schemas.microsoft.com/office/2007/relationships/hdphoto" Target="../media/hdphoto3.wdp"/><Relationship Id="rId10" Type="http://schemas.openxmlformats.org/officeDocument/2006/relationships/image" Target="../media/image15.jpeg"/><Relationship Id="rId4" Type="http://schemas.openxmlformats.org/officeDocument/2006/relationships/image" Target="../media/image12.png"/><Relationship Id="rId9" Type="http://schemas.openxmlformats.org/officeDocument/2006/relationships/image" Target="../media/image14.jpeg"/><Relationship Id="rId14" Type="http://schemas.openxmlformats.org/officeDocument/2006/relationships/image" Target="../media/image17.png"/></Relationships>
</file>

<file path=ppt/slides/_rels/slide4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8" Type="http://schemas.openxmlformats.org/officeDocument/2006/relationships/slide" Target="slide49.xml"/><Relationship Id="rId13" Type="http://schemas.openxmlformats.org/officeDocument/2006/relationships/slide" Target="slide20.xml"/><Relationship Id="rId18" Type="http://schemas.microsoft.com/office/2007/relationships/hdphoto" Target="../media/hdphoto4.wdp"/><Relationship Id="rId3" Type="http://schemas.openxmlformats.org/officeDocument/2006/relationships/slide" Target="slide41.xml"/><Relationship Id="rId7" Type="http://schemas.openxmlformats.org/officeDocument/2006/relationships/image" Target="../media/image13.png"/><Relationship Id="rId12" Type="http://schemas.microsoft.com/office/2007/relationships/hdphoto" Target="../media/hdphoto2.wdp"/><Relationship Id="rId17" Type="http://schemas.openxmlformats.org/officeDocument/2006/relationships/image" Target="../media/image18.png"/><Relationship Id="rId2" Type="http://schemas.openxmlformats.org/officeDocument/2006/relationships/notesSlide" Target="../notesSlides/notesSlide7.xml"/><Relationship Id="rId16" Type="http://schemas.openxmlformats.org/officeDocument/2006/relationships/slide" Target="slide12.xml"/><Relationship Id="rId1" Type="http://schemas.openxmlformats.org/officeDocument/2006/relationships/slideLayout" Target="../slideLayouts/slideLayout9.xml"/><Relationship Id="rId6" Type="http://schemas.openxmlformats.org/officeDocument/2006/relationships/slide" Target="slide46.xml"/><Relationship Id="rId11" Type="http://schemas.openxmlformats.org/officeDocument/2006/relationships/image" Target="../media/image16.png"/><Relationship Id="rId5" Type="http://schemas.microsoft.com/office/2007/relationships/hdphoto" Target="../media/hdphoto1.wdp"/><Relationship Id="rId15" Type="http://schemas.microsoft.com/office/2007/relationships/hdphoto" Target="../media/hdphoto3.wdp"/><Relationship Id="rId10" Type="http://schemas.openxmlformats.org/officeDocument/2006/relationships/image" Target="../media/image15.jpeg"/><Relationship Id="rId4" Type="http://schemas.openxmlformats.org/officeDocument/2006/relationships/image" Target="../media/image12.png"/><Relationship Id="rId9" Type="http://schemas.openxmlformats.org/officeDocument/2006/relationships/image" Target="../media/image14.jpeg"/><Relationship Id="rId14" Type="http://schemas.openxmlformats.org/officeDocument/2006/relationships/image" Target="../media/image17.png"/></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7.xml"/><Relationship Id="rId4" Type="http://schemas.openxmlformats.org/officeDocument/2006/relationships/image" Target="../media/image78.jpg"/></Relationships>
</file>

<file path=ppt/slides/_rels/slide55.xml.rels><?xml version="1.0" encoding="UTF-8" standalone="yes"?>
<Relationships xmlns="http://schemas.openxmlformats.org/package/2006/relationships"><Relationship Id="rId2" Type="http://schemas.openxmlformats.org/officeDocument/2006/relationships/image" Target="../media/image79.tmp"/><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63.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image" Target="../media/image90.jpeg"/><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6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C91E9F-CBEC-439D-89A8-A69E12F281EA}"/>
              </a:ext>
            </a:extLst>
          </p:cNvPr>
          <p:cNvPicPr>
            <a:picLocks noChangeAspect="1"/>
          </p:cNvPicPr>
          <p:nvPr/>
        </p:nvPicPr>
        <p:blipFill>
          <a:blip r:embed="rId2"/>
          <a:stretch>
            <a:fillRect/>
          </a:stretch>
        </p:blipFill>
        <p:spPr>
          <a:xfrm>
            <a:off x="5541019" y="281406"/>
            <a:ext cx="2893857" cy="2170393"/>
          </a:xfrm>
          <a:prstGeom prst="rect">
            <a:avLst/>
          </a:prstGeom>
        </p:spPr>
      </p:pic>
      <p:sp>
        <p:nvSpPr>
          <p:cNvPr id="14" name="Title 13"/>
          <p:cNvSpPr>
            <a:spLocks noGrp="1"/>
          </p:cNvSpPr>
          <p:nvPr>
            <p:ph type="title"/>
          </p:nvPr>
        </p:nvSpPr>
        <p:spPr/>
        <p:txBody>
          <a:bodyPr/>
          <a:lstStyle/>
          <a:p>
            <a:r>
              <a:rPr lang="en-US" dirty="0"/>
              <a:t>															</a:t>
            </a:r>
            <a:r>
              <a:rPr lang="en-US" sz="3600" dirty="0"/>
              <a:t>Enabling FSU/Setup</a:t>
            </a:r>
            <a:endParaRPr lang="en-US" dirty="0"/>
          </a:p>
        </p:txBody>
      </p:sp>
      <p:sp>
        <p:nvSpPr>
          <p:cNvPr id="15" name="Content Placeholder 14"/>
          <p:cNvSpPr>
            <a:spLocks noGrp="1"/>
          </p:cNvSpPr>
          <p:nvPr>
            <p:ph idx="1"/>
          </p:nvPr>
        </p:nvSpPr>
        <p:spPr>
          <a:xfrm>
            <a:off x="1019175" y="819150"/>
            <a:ext cx="4953000" cy="3505200"/>
          </a:xfrm>
        </p:spPr>
        <p:txBody>
          <a:bodyPr/>
          <a:lstStyle/>
          <a:p>
            <a:r>
              <a:rPr lang="sv-SE" sz="1800" dirty="0"/>
              <a:t>Functional Safety Board FLASH reset</a:t>
            </a:r>
          </a:p>
          <a:p>
            <a:pPr lvl="1"/>
            <a:r>
              <a:rPr lang="sv-SE" sz="1600" b="1" dirty="0"/>
              <a:t>Reset required </a:t>
            </a:r>
            <a:r>
              <a:rPr lang="sv-SE" sz="1600" dirty="0"/>
              <a:t>after any</a:t>
            </a:r>
            <a:r>
              <a:rPr lang="en-US" sz="1600" dirty="0"/>
              <a:t> changes that update safety function related files or parameters</a:t>
            </a:r>
            <a:endParaRPr lang="sv-SE" sz="1600" dirty="0"/>
          </a:p>
          <a:p>
            <a:pPr lvl="2"/>
            <a:r>
              <a:rPr lang="en-US" sz="900" i="1" dirty="0"/>
              <a:t>Enabling the functional safety unit</a:t>
            </a:r>
          </a:p>
          <a:p>
            <a:pPr lvl="2"/>
            <a:r>
              <a:rPr lang="en-US" sz="900" i="1" dirty="0"/>
              <a:t>Loading functional safety function-related files/parameters</a:t>
            </a:r>
          </a:p>
          <a:p>
            <a:pPr lvl="2"/>
            <a:r>
              <a:rPr lang="en-US" sz="900" i="1" dirty="0"/>
              <a:t>Tool calibration or editing of tool load &amp; center of gravity</a:t>
            </a:r>
          </a:p>
          <a:p>
            <a:pPr lvl="2"/>
            <a:r>
              <a:rPr lang="en-US" sz="900" i="1" dirty="0"/>
              <a:t>Editing home position</a:t>
            </a:r>
          </a:p>
          <a:p>
            <a:pPr lvl="1"/>
            <a:r>
              <a:rPr lang="sv-SE" sz="1600" dirty="0"/>
              <a:t>Reset Procedures</a:t>
            </a:r>
          </a:p>
          <a:p>
            <a:pPr marL="571500" lvl="2" indent="-342900">
              <a:buFont typeface="+mj-lt"/>
              <a:buAutoNum type="arabicPeriod"/>
            </a:pPr>
            <a:r>
              <a:rPr lang="sv-SE" sz="1400" dirty="0"/>
              <a:t>Login to Maintenance mode and Safety Mode level permissions</a:t>
            </a:r>
          </a:p>
          <a:p>
            <a:pPr marL="571500" lvl="2" indent="-342900">
              <a:buFont typeface="+mj-lt"/>
              <a:buAutoNum type="arabicPeriod"/>
            </a:pPr>
            <a:r>
              <a:rPr lang="sv-SE" sz="1400" dirty="0"/>
              <a:t>From the main menu go to </a:t>
            </a:r>
            <a:r>
              <a:rPr lang="sv-SE" sz="1400" i="1" dirty="0"/>
              <a:t>FILE&gt;INITIALIZE</a:t>
            </a:r>
          </a:p>
          <a:p>
            <a:pPr marL="571500" lvl="2" indent="-342900">
              <a:buFont typeface="+mj-lt"/>
              <a:buAutoNum type="arabicPeriod"/>
            </a:pPr>
            <a:r>
              <a:rPr lang="sv-SE" sz="1400" dirty="0"/>
              <a:t>Select </a:t>
            </a:r>
            <a:r>
              <a:rPr lang="en-US" sz="1400" i="1" dirty="0"/>
              <a:t>Functional Safety Board FLASH Reset </a:t>
            </a:r>
            <a:r>
              <a:rPr lang="en-US" sz="1400" dirty="0"/>
              <a:t>and press enter </a:t>
            </a:r>
          </a:p>
          <a:p>
            <a:pPr marL="571500" lvl="2" indent="-342900">
              <a:buFont typeface="+mj-lt"/>
              <a:buAutoNum type="arabicPeriod"/>
            </a:pPr>
            <a:r>
              <a:rPr lang="en-US" sz="1400" dirty="0"/>
              <a:t>Select YES when the dialog box appears</a:t>
            </a:r>
            <a:endParaRPr lang="sv-SE" sz="1400" dirty="0"/>
          </a:p>
        </p:txBody>
      </p:sp>
      <p:sp>
        <p:nvSpPr>
          <p:cNvPr id="4" name="Slide Number Placeholder 3"/>
          <p:cNvSpPr>
            <a:spLocks noGrp="1"/>
          </p:cNvSpPr>
          <p:nvPr>
            <p:ph type="sldNum" sz="quarter" idx="12"/>
          </p:nvPr>
        </p:nvSpPr>
        <p:spPr/>
        <p:txBody>
          <a:bodyPr/>
          <a:lstStyle/>
          <a:p>
            <a:fld id="{0B632FBA-CCB7-4648-8C08-F1C235D210E5}" type="slidenum">
              <a:rPr lang="en-US" smtClean="0"/>
              <a:pPr/>
              <a:t>10</a:t>
            </a:fld>
            <a:endParaRPr lang="en-US" dirty="0"/>
          </a:p>
        </p:txBody>
      </p:sp>
      <p:sp>
        <p:nvSpPr>
          <p:cNvPr id="7" name="Text Placeholder 20"/>
          <p:cNvSpPr txBox="1">
            <a:spLocks/>
          </p:cNvSpPr>
          <p:nvPr/>
        </p:nvSpPr>
        <p:spPr>
          <a:xfrm>
            <a:off x="1392338" y="4552950"/>
            <a:ext cx="4855219" cy="228600"/>
          </a:xfrm>
          <a:prstGeom prst="rect">
            <a:avLst/>
          </a:prstGeom>
        </p:spPr>
        <p:txBody>
          <a:bodyPr vert="horz" lIns="0" tIns="45720" rIns="91440" bIns="4572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300" i="1" kern="1200">
                <a:solidFill>
                  <a:srgbClr val="2D2926"/>
                </a:solidFill>
                <a:latin typeface="Arial" panose="020B0604020202020204" pitchFamily="34" charset="0"/>
                <a:ea typeface="+mn-ea"/>
                <a:cs typeface="Arial" panose="020B0604020202020204" pitchFamily="34" charset="0"/>
              </a:defRPr>
            </a:lvl1pPr>
            <a:lvl2pPr marL="193675" indent="-142875" algn="l" defTabSz="914400" rtl="0" eaLnBrk="1" latinLnBrk="0" hangingPunct="1">
              <a:lnSpc>
                <a:spcPct val="90000"/>
              </a:lnSpc>
              <a:spcBef>
                <a:spcPts val="0"/>
              </a:spcBef>
              <a:spcAft>
                <a:spcPts val="600"/>
              </a:spcAft>
              <a:buSzPct val="105000"/>
              <a:buFont typeface="Wingdings" panose="05000000000000000000" pitchFamily="2" charset="2"/>
              <a:buChar char=""/>
              <a:defRPr sz="1700" kern="1200">
                <a:solidFill>
                  <a:srgbClr val="2D2926"/>
                </a:solidFill>
                <a:latin typeface="Arial" panose="020B0604020202020204" pitchFamily="34" charset="0"/>
                <a:ea typeface="+mn-ea"/>
                <a:cs typeface="Arial" panose="020B0604020202020204" pitchFamily="34" charset="0"/>
              </a:defRPr>
            </a:lvl2pPr>
            <a:lvl3pPr marL="347663" indent="-153988" algn="l" defTabSz="914400" rtl="0" eaLnBrk="1" latinLnBrk="0" hangingPunct="1">
              <a:lnSpc>
                <a:spcPct val="90000"/>
              </a:lnSpc>
              <a:spcBef>
                <a:spcPts val="0"/>
              </a:spcBef>
              <a:spcAft>
                <a:spcPts val="600"/>
              </a:spcAft>
              <a:buSzPct val="90000"/>
              <a:buFont typeface="Arial" panose="020B0604020202020204" pitchFamily="34" charset="0"/>
              <a:buChar char="○"/>
              <a:defRPr sz="1500" kern="1200">
                <a:solidFill>
                  <a:srgbClr val="2D2926"/>
                </a:solidFill>
                <a:latin typeface="Arial" panose="020B0604020202020204" pitchFamily="34" charset="0"/>
                <a:ea typeface="+mn-ea"/>
                <a:cs typeface="Arial" panose="020B0604020202020204" pitchFamily="34" charset="0"/>
              </a:defRPr>
            </a:lvl3pPr>
            <a:lvl4pPr marL="515938" indent="-168275" algn="l" defTabSz="914400" rtl="0" eaLnBrk="1" latinLnBrk="0" hangingPunct="1">
              <a:lnSpc>
                <a:spcPct val="90000"/>
              </a:lnSpc>
              <a:spcBef>
                <a:spcPts val="0"/>
              </a:spcBef>
              <a:spcAft>
                <a:spcPts val="600"/>
              </a:spcAft>
              <a:buFont typeface="Arial" panose="020B0604020202020204" pitchFamily="34" charset="0"/>
              <a:buChar char="–"/>
              <a:defRPr sz="1300" kern="1200">
                <a:solidFill>
                  <a:srgbClr val="2D292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900" dirty="0"/>
              <a:t>Note: After completing the above procedures a restart is required to regain full robot operation</a:t>
            </a:r>
          </a:p>
        </p:txBody>
      </p:sp>
      <p:pic>
        <p:nvPicPr>
          <p:cNvPr id="9" name="Picture 8">
            <a:extLst>
              <a:ext uri="{FF2B5EF4-FFF2-40B4-BE49-F238E27FC236}">
                <a16:creationId xmlns:a16="http://schemas.microsoft.com/office/drawing/2014/main" id="{D48F7B21-FE81-4A0E-BC7F-E133D750E602}"/>
              </a:ext>
            </a:extLst>
          </p:cNvPr>
          <p:cNvPicPr>
            <a:picLocks noChangeAspect="1"/>
          </p:cNvPicPr>
          <p:nvPr/>
        </p:nvPicPr>
        <p:blipFill>
          <a:blip r:embed="rId3"/>
          <a:stretch>
            <a:fillRect/>
          </a:stretch>
        </p:blipFill>
        <p:spPr>
          <a:xfrm>
            <a:off x="6155168" y="1887899"/>
            <a:ext cx="2893857" cy="2170393"/>
          </a:xfrm>
          <a:prstGeom prst="rect">
            <a:avLst/>
          </a:prstGeom>
        </p:spPr>
      </p:pic>
      <p:pic>
        <p:nvPicPr>
          <p:cNvPr id="11" name="Picture 10">
            <a:extLst>
              <a:ext uri="{FF2B5EF4-FFF2-40B4-BE49-F238E27FC236}">
                <a16:creationId xmlns:a16="http://schemas.microsoft.com/office/drawing/2014/main" id="{C3659B4B-43CA-4330-A23A-2720E7DCF3E8}"/>
              </a:ext>
            </a:extLst>
          </p:cNvPr>
          <p:cNvPicPr>
            <a:picLocks noChangeAspect="1"/>
          </p:cNvPicPr>
          <p:nvPr/>
        </p:nvPicPr>
        <p:blipFill>
          <a:blip r:embed="rId4"/>
          <a:stretch>
            <a:fillRect/>
          </a:stretch>
        </p:blipFill>
        <p:spPr>
          <a:xfrm>
            <a:off x="6770569" y="4243669"/>
            <a:ext cx="2187127" cy="720152"/>
          </a:xfrm>
          <a:prstGeom prst="rect">
            <a:avLst/>
          </a:prstGeom>
        </p:spPr>
      </p:pic>
      <p:cxnSp>
        <p:nvCxnSpPr>
          <p:cNvPr id="10" name="Straight Arrow Connector 9"/>
          <p:cNvCxnSpPr>
            <a:cxnSpLocks/>
          </p:cNvCxnSpPr>
          <p:nvPr/>
        </p:nvCxnSpPr>
        <p:spPr>
          <a:xfrm>
            <a:off x="6456244" y="1011599"/>
            <a:ext cx="314325" cy="1961496"/>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cxnSpLocks/>
          </p:cNvCxnSpPr>
          <p:nvPr/>
        </p:nvCxnSpPr>
        <p:spPr>
          <a:xfrm>
            <a:off x="6770569" y="2973095"/>
            <a:ext cx="653813" cy="1694439"/>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456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p:stCondLst>
                              <p:cond delay="2000"/>
                            </p:stCondLst>
                            <p:childTnLst>
                              <p:par>
                                <p:cTn id="9" presetID="10" presetClass="entr" presetSubtype="0" fill="hold" nodeType="afterEffect">
                                  <p:stCondLst>
                                    <p:cond delay="100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41030" y="2919736"/>
            <a:ext cx="2286000" cy="1790739"/>
            <a:chOff x="457200" y="2785734"/>
            <a:chExt cx="2286000" cy="1790739"/>
          </a:xfrm>
        </p:grpSpPr>
        <p:grpSp>
          <p:nvGrpSpPr>
            <p:cNvPr id="38" name="Group 37"/>
            <p:cNvGrpSpPr/>
            <p:nvPr/>
          </p:nvGrpSpPr>
          <p:grpSpPr>
            <a:xfrm>
              <a:off x="457200" y="2785734"/>
              <a:ext cx="2286000" cy="1790739"/>
              <a:chOff x="457200" y="2785734"/>
              <a:chExt cx="2286000" cy="1790739"/>
            </a:xfrm>
          </p:grpSpPr>
          <p:sp>
            <p:nvSpPr>
              <p:cNvPr id="37" name="Rounded Rectangle 36">
                <a:hlinkClick r:id="rId3" action="ppaction://hlinksldjump"/>
              </p:cNvPr>
              <p:cNvSpPr/>
              <p:nvPr/>
            </p:nvSpPr>
            <p:spPr>
              <a:xfrm>
                <a:off x="457200" y="2785734"/>
                <a:ext cx="2286000" cy="1689538"/>
              </a:xfrm>
              <a:prstGeom prst="roundRect">
                <a:avLst/>
              </a:prstGeom>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nvGrpSpPr>
              <p:cNvPr id="36" name="Group 35"/>
              <p:cNvGrpSpPr/>
              <p:nvPr/>
            </p:nvGrpSpPr>
            <p:grpSpPr>
              <a:xfrm>
                <a:off x="709824" y="2925889"/>
                <a:ext cx="1752600" cy="1650584"/>
                <a:chOff x="709824" y="2925889"/>
                <a:chExt cx="1752600" cy="1650584"/>
              </a:xfrm>
            </p:grpSpPr>
            <p:pic>
              <p:nvPicPr>
                <p:cNvPr id="16" name="Picture 2" descr="C:\Users\sedmami\Documents\DX200\FSU\FSU Product Bulletin JPG's\Robot Speed Limit.JPG">
                  <a:hlinkClick r:id="rId3" action="ppaction://hlinksldjump"/>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908" b="94172" l="8960" r="99711">
                              <a14:foregroundMark x1="69075" y1="63190" x2="69075" y2="63190"/>
                              <a14:foregroundMark x1="69075" y1="64110" x2="69075" y2="64110"/>
                              <a14:foregroundMark x1="68786" y1="63804" x2="72254" y2="62270"/>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09824" y="2925889"/>
                  <a:ext cx="1752600" cy="1650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676400" y="3186653"/>
                  <a:ext cx="152400" cy="76200"/>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Rectangle 19"/>
            <p:cNvSpPr/>
            <p:nvPr/>
          </p:nvSpPr>
          <p:spPr>
            <a:xfrm flipH="1">
              <a:off x="1551607" y="3147809"/>
              <a:ext cx="401986" cy="153888"/>
            </a:xfrm>
            <a:prstGeom prst="rect">
              <a:avLst/>
            </a:prstGeom>
            <a:noFill/>
          </p:spPr>
          <p:txBody>
            <a:bodyPr wrap="square" lIns="91440" tIns="45720" rIns="91440" bIns="45720">
              <a:spAutoFit/>
            </a:bodyPr>
            <a:lstStyle/>
            <a:p>
              <a:pPr algn="ctr"/>
              <a:r>
                <a:rPr lang="en-US" sz="400" b="1" cap="none" spc="0" dirty="0">
                  <a:ln w="0"/>
                  <a:solidFill>
                    <a:srgbClr val="0070E0"/>
                  </a:solidFill>
                </a:rPr>
                <a:t>YASKAWA</a:t>
              </a:r>
            </a:p>
          </p:txBody>
        </p:sp>
      </p:grpSp>
      <p:grpSp>
        <p:nvGrpSpPr>
          <p:cNvPr id="43" name="Group 42"/>
          <p:cNvGrpSpPr/>
          <p:nvPr/>
        </p:nvGrpSpPr>
        <p:grpSpPr>
          <a:xfrm>
            <a:off x="3927212" y="2923791"/>
            <a:ext cx="2286000" cy="1689538"/>
            <a:chOff x="3180594" y="2780916"/>
            <a:chExt cx="2286000" cy="1689538"/>
          </a:xfrm>
        </p:grpSpPr>
        <p:sp>
          <p:nvSpPr>
            <p:cNvPr id="33" name="Rounded Rectangle 32">
              <a:hlinkClick r:id="rId6" action="ppaction://hlinksldjump"/>
            </p:cNvPr>
            <p:cNvSpPr/>
            <p:nvPr/>
          </p:nvSpPr>
          <p:spPr>
            <a:xfrm>
              <a:off x="3180594" y="2780916"/>
              <a:ext cx="2286000" cy="1689538"/>
            </a:xfrm>
            <a:prstGeom prst="roundRect">
              <a:avLst/>
            </a:prstGeom>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21" name="Picture 2" descr="C:\Users\sedmami\Documents\DX200\FSU\FSU Product Bulletin JPG's\Tool Angle Monitor.JPG">
              <a:hlinkClick r:id="rId6" action="ppaction://hlinksldjump"/>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5871" r="1489" b="4682"/>
            <a:stretch/>
          </p:blipFill>
          <p:spPr bwMode="auto">
            <a:xfrm>
              <a:off x="3505200" y="2975717"/>
              <a:ext cx="1524000" cy="147719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Group 41"/>
          <p:cNvGrpSpPr/>
          <p:nvPr/>
        </p:nvGrpSpPr>
        <p:grpSpPr>
          <a:xfrm>
            <a:off x="6613394" y="2923791"/>
            <a:ext cx="2286000" cy="1689538"/>
            <a:chOff x="6127619" y="2780916"/>
            <a:chExt cx="2286000" cy="1689538"/>
          </a:xfrm>
        </p:grpSpPr>
        <p:sp>
          <p:nvSpPr>
            <p:cNvPr id="34" name="Rounded Rectangle 33">
              <a:hlinkClick r:id="rId8" action="ppaction://hlinksldjump"/>
            </p:cNvPr>
            <p:cNvSpPr/>
            <p:nvPr/>
          </p:nvSpPr>
          <p:spPr>
            <a:xfrm>
              <a:off x="6127619" y="2780916"/>
              <a:ext cx="2286000" cy="1689538"/>
            </a:xfrm>
            <a:prstGeom prst="roundRect">
              <a:avLst/>
            </a:prstGeom>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026" name="Picture 2" descr="Image result for Robot tool changer">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19998" y="3196343"/>
              <a:ext cx="2009602" cy="12280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41" name="Group 40"/>
          <p:cNvGrpSpPr/>
          <p:nvPr/>
        </p:nvGrpSpPr>
        <p:grpSpPr>
          <a:xfrm>
            <a:off x="6613394" y="1200394"/>
            <a:ext cx="2286000" cy="1689538"/>
            <a:chOff x="6127619" y="1057519"/>
            <a:chExt cx="2286000" cy="1689538"/>
          </a:xfrm>
        </p:grpSpPr>
        <p:grpSp>
          <p:nvGrpSpPr>
            <p:cNvPr id="35" name="Group 34"/>
            <p:cNvGrpSpPr/>
            <p:nvPr/>
          </p:nvGrpSpPr>
          <p:grpSpPr>
            <a:xfrm>
              <a:off x="6127619" y="1057519"/>
              <a:ext cx="2286000" cy="1689538"/>
              <a:chOff x="6087638" y="1047750"/>
              <a:chExt cx="2286000" cy="1689538"/>
            </a:xfrm>
          </p:grpSpPr>
          <p:sp>
            <p:nvSpPr>
              <p:cNvPr id="31" name="Rounded Rectangle 30"/>
              <p:cNvSpPr/>
              <p:nvPr/>
            </p:nvSpPr>
            <p:spPr>
              <a:xfrm>
                <a:off x="6087638" y="1047750"/>
                <a:ext cx="2286000" cy="1689538"/>
              </a:xfrm>
              <a:prstGeom prst="roundRect">
                <a:avLst/>
              </a:prstGeom>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4" name="Picture 2" descr="C:\Users\sedmami\Documents\DX200\FSU\FSU Product Bulletin JPG's\Robot Range Limit, Inside.jpg"/>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7251520" y="1716421"/>
                <a:ext cx="939486" cy="8377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39" name="Picture 2" descr="C:\Users\sedmami\Documents\DX200\FSU\FSU Product Bulletin JPG's\Robot Range Limit, Outside.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248400" y="1505970"/>
              <a:ext cx="1159544" cy="11782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oup 39"/>
          <p:cNvGrpSpPr/>
          <p:nvPr/>
        </p:nvGrpSpPr>
        <p:grpSpPr>
          <a:xfrm>
            <a:off x="3946629" y="1196573"/>
            <a:ext cx="2286000" cy="1689538"/>
            <a:chOff x="3180594" y="1057519"/>
            <a:chExt cx="2286000" cy="1689538"/>
          </a:xfrm>
        </p:grpSpPr>
        <p:sp>
          <p:nvSpPr>
            <p:cNvPr id="30" name="Rounded Rectangle 29"/>
            <p:cNvSpPr/>
            <p:nvPr/>
          </p:nvSpPr>
          <p:spPr>
            <a:xfrm>
              <a:off x="3180594" y="1057519"/>
              <a:ext cx="2286000" cy="1689538"/>
            </a:xfrm>
            <a:prstGeom prst="roundRect">
              <a:avLst/>
            </a:prstGeom>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3" name="Picture 2" descr="C:\Users\sedmami\Documents\DX200\FSU\FSU Product Bulletin JPG's\Axis Speed Monitor.jpg">
              <a:hlinkClick r:id="rId13" action="ppaction://hlinksldjump"/>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38462" y1="43137" x2="38462" y2="43137"/>
                          <a14:foregroundMark x1="34936" y1="41176" x2="34936" y2="41176"/>
                          <a14:foregroundMark x1="32372" y1="38562" x2="32372" y2="38562"/>
                          <a14:foregroundMark x1="30128" y1="35294" x2="30128" y2="35294"/>
                          <a14:foregroundMark x1="28205" y1="31699" x2="28205" y2="31699"/>
                          <a14:foregroundMark x1="27244" y1="28105" x2="27244" y2="28105"/>
                          <a14:foregroundMark x1="26923" y1="24837" x2="26923" y2="24837"/>
                          <a14:foregroundMark x1="26923" y1="20588" x2="26923" y2="20588"/>
                          <a14:foregroundMark x1="29167" y1="16340" x2="29167" y2="16340"/>
                        </a14:backgroundRemoval>
                      </a14:imgEffect>
                    </a14:imgLayer>
                  </a14:imgProps>
                </a:ext>
                <a:ext uri="{28A0092B-C50C-407E-A947-70E740481C1C}">
                  <a14:useLocalDpi xmlns:a14="http://schemas.microsoft.com/office/drawing/2010/main" val="0"/>
                </a:ext>
              </a:extLst>
            </a:blip>
            <a:srcRect/>
            <a:stretch>
              <a:fillRect/>
            </a:stretch>
          </p:blipFill>
          <p:spPr bwMode="auto">
            <a:xfrm>
              <a:off x="3572872" y="1409304"/>
              <a:ext cx="1294960" cy="12727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p:cNvGrpSpPr/>
          <p:nvPr/>
        </p:nvGrpSpPr>
        <p:grpSpPr>
          <a:xfrm>
            <a:off x="1241030" y="1191521"/>
            <a:ext cx="2286000" cy="1689538"/>
            <a:chOff x="457200" y="1047750"/>
            <a:chExt cx="2286000" cy="1689538"/>
          </a:xfrm>
        </p:grpSpPr>
        <p:sp>
          <p:nvSpPr>
            <p:cNvPr id="24" name="Rounded Rectangle 23">
              <a:hlinkClick r:id="rId16" action="ppaction://hlinksldjump"/>
            </p:cNvPr>
            <p:cNvSpPr/>
            <p:nvPr/>
          </p:nvSpPr>
          <p:spPr>
            <a:xfrm>
              <a:off x="457200" y="1047750"/>
              <a:ext cx="2286000" cy="1689538"/>
            </a:xfrm>
            <a:prstGeom prst="roundRect">
              <a:avLst/>
            </a:prstGeom>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2" name="Picture 2" descr="C:\Users\sedmami\Documents\DX200\FSU\FSU Product Bulletin JPG's\Axis Range Limit.jpg">
              <a:hlinkClick r:id="rId16" action="ppaction://hlinksldjump"/>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99327" l="0" r="100000"/>
                      </a14:imgEffect>
                    </a14:imgLayer>
                  </a14:imgProps>
                </a:ext>
                <a:ext uri="{28A0092B-C50C-407E-A947-70E740481C1C}">
                  <a14:useLocalDpi xmlns:a14="http://schemas.microsoft.com/office/drawing/2010/main" val="0"/>
                </a:ext>
              </a:extLst>
            </a:blip>
            <a:srcRect/>
            <a:stretch>
              <a:fillRect/>
            </a:stretch>
          </p:blipFill>
          <p:spPr bwMode="auto">
            <a:xfrm>
              <a:off x="1033184" y="1428750"/>
              <a:ext cx="1134032" cy="1233826"/>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p:txBody>
          <a:bodyPr/>
          <a:lstStyle/>
          <a:p>
            <a:r>
              <a:rPr lang="en-US" sz="3600" dirty="0"/>
              <a:t>																				Functional Safety Unit Features</a:t>
            </a:r>
          </a:p>
        </p:txBody>
      </p:sp>
      <p:sp>
        <p:nvSpPr>
          <p:cNvPr id="6" name="Content Placeholder 5"/>
          <p:cNvSpPr>
            <a:spLocks noGrp="1"/>
          </p:cNvSpPr>
          <p:nvPr>
            <p:ph idx="1"/>
          </p:nvPr>
        </p:nvSpPr>
        <p:spPr>
          <a:xfrm>
            <a:off x="1241030" y="1257952"/>
            <a:ext cx="2286000" cy="304800"/>
          </a:xfrm>
        </p:spPr>
        <p:txBody>
          <a:bodyPr/>
          <a:lstStyle/>
          <a:p>
            <a:pPr marL="0" indent="0" algn="ctr">
              <a:buNone/>
            </a:pPr>
            <a:r>
              <a:rPr lang="sv-SE" sz="1600" b="1" dirty="0">
                <a:solidFill>
                  <a:srgbClr val="0057B8"/>
                </a:solidFill>
                <a:effectLst>
                  <a:outerShdw blurRad="38100" dist="38100" dir="2700000" algn="tl">
                    <a:srgbClr val="000000">
                      <a:alpha val="43137"/>
                    </a:srgbClr>
                  </a:outerShdw>
                </a:effectLst>
              </a:rPr>
              <a:t>Axis Range Limiting</a:t>
            </a:r>
            <a:endParaRPr lang="sv-SE" sz="1600" b="1" dirty="0">
              <a:solidFill>
                <a:srgbClr val="0057B8"/>
              </a:solidFill>
              <a:effectLst>
                <a:outerShdw blurRad="38100" dist="38100" dir="2700000" algn="tl">
                  <a:srgbClr val="000000">
                    <a:alpha val="43137"/>
                  </a:srgbClr>
                </a:outerShdw>
              </a:effectLst>
              <a:hlinkClick r:id="rId16" action="ppaction://hlinksldjump"/>
            </a:endParaRPr>
          </a:p>
        </p:txBody>
      </p:sp>
      <p:sp>
        <p:nvSpPr>
          <p:cNvPr id="4" name="Slide Number Placeholder 3"/>
          <p:cNvSpPr>
            <a:spLocks noGrp="1"/>
          </p:cNvSpPr>
          <p:nvPr>
            <p:ph type="sldNum" sz="quarter" idx="12"/>
          </p:nvPr>
        </p:nvSpPr>
        <p:spPr/>
        <p:txBody>
          <a:bodyPr/>
          <a:lstStyle/>
          <a:p>
            <a:fld id="{0B632FBA-CCB7-4648-8C08-F1C235D210E5}" type="slidenum">
              <a:rPr lang="en-US" smtClean="0"/>
              <a:t>11</a:t>
            </a:fld>
            <a:endParaRPr lang="en-US" dirty="0"/>
          </a:p>
        </p:txBody>
      </p:sp>
      <p:sp>
        <p:nvSpPr>
          <p:cNvPr id="7" name="Text Placeholder 6"/>
          <p:cNvSpPr>
            <a:spLocks noGrp="1"/>
          </p:cNvSpPr>
          <p:nvPr>
            <p:ph type="body" sz="quarter" idx="13"/>
          </p:nvPr>
        </p:nvSpPr>
        <p:spPr>
          <a:xfrm>
            <a:off x="4009612" y="1260562"/>
            <a:ext cx="2247900" cy="304800"/>
          </a:xfrm>
        </p:spPr>
        <p:txBody>
          <a:bodyPr/>
          <a:lstStyle/>
          <a:p>
            <a:pPr marL="0" indent="0">
              <a:buNone/>
            </a:pPr>
            <a:r>
              <a:rPr lang="sv-SE" sz="1600" b="1" dirty="0">
                <a:solidFill>
                  <a:srgbClr val="0057B8"/>
                </a:solidFill>
                <a:effectLst>
                  <a:outerShdw blurRad="38100" dist="38100" dir="2700000" algn="tl">
                    <a:srgbClr val="000000">
                      <a:alpha val="43137"/>
                    </a:srgbClr>
                  </a:outerShdw>
                </a:effectLst>
              </a:rPr>
              <a:t>Axis Speed Monitor</a:t>
            </a:r>
            <a:endParaRPr lang="en-US" sz="1600" b="1" dirty="0">
              <a:solidFill>
                <a:srgbClr val="0057B8"/>
              </a:solidFill>
              <a:effectLst>
                <a:outerShdw blurRad="38100" dist="38100" dir="2700000" algn="tl">
                  <a:srgbClr val="000000">
                    <a:alpha val="43137"/>
                  </a:srgbClr>
                </a:outerShdw>
              </a:effectLst>
            </a:endParaRPr>
          </a:p>
        </p:txBody>
      </p:sp>
      <p:sp>
        <p:nvSpPr>
          <p:cNvPr id="8" name="Text Placeholder 7"/>
          <p:cNvSpPr>
            <a:spLocks noGrp="1"/>
          </p:cNvSpPr>
          <p:nvPr>
            <p:ph type="body" sz="quarter" idx="14"/>
          </p:nvPr>
        </p:nvSpPr>
        <p:spPr>
          <a:xfrm>
            <a:off x="6624105" y="1285875"/>
            <a:ext cx="2300201" cy="285354"/>
          </a:xfrm>
        </p:spPr>
        <p:txBody>
          <a:bodyPr/>
          <a:lstStyle/>
          <a:p>
            <a:pPr marL="0" indent="0" algn="ctr">
              <a:buNone/>
            </a:pPr>
            <a:r>
              <a:rPr lang="sv-SE" sz="1600" b="1" dirty="0">
                <a:solidFill>
                  <a:srgbClr val="0057B8"/>
                </a:solidFill>
                <a:effectLst>
                  <a:outerShdw blurRad="38100" dist="38100" dir="2700000" algn="tl">
                    <a:srgbClr val="000000">
                      <a:alpha val="43137"/>
                    </a:srgbClr>
                  </a:outerShdw>
                </a:effectLst>
              </a:rPr>
              <a:t>Robot Range Limiting</a:t>
            </a:r>
          </a:p>
        </p:txBody>
      </p:sp>
      <p:sp>
        <p:nvSpPr>
          <p:cNvPr id="9" name="Content Placeholder 5"/>
          <p:cNvSpPr txBox="1">
            <a:spLocks/>
          </p:cNvSpPr>
          <p:nvPr/>
        </p:nvSpPr>
        <p:spPr>
          <a:xfrm>
            <a:off x="1241030" y="2919582"/>
            <a:ext cx="2285999" cy="25650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700" kern="1200">
                <a:solidFill>
                  <a:srgbClr val="2D2926"/>
                </a:solidFill>
                <a:latin typeface="Arial" panose="020B0604020202020204" pitchFamily="34" charset="0"/>
                <a:ea typeface="+mn-ea"/>
                <a:cs typeface="Arial" panose="020B0604020202020204" pitchFamily="34" charset="0"/>
              </a:defRPr>
            </a:lvl1pPr>
            <a:lvl2pPr marL="228600" indent="-177800" algn="l" defTabSz="914400" rtl="0" eaLnBrk="1" latinLnBrk="0" hangingPunct="1">
              <a:lnSpc>
                <a:spcPct val="90000"/>
              </a:lnSpc>
              <a:spcBef>
                <a:spcPts val="0"/>
              </a:spcBef>
              <a:spcAft>
                <a:spcPts val="600"/>
              </a:spcAft>
              <a:buSzPct val="105000"/>
              <a:buFont typeface="Wingdings" panose="05000000000000000000" pitchFamily="2" charset="2"/>
              <a:buChar char=""/>
              <a:defRPr sz="1700" kern="1200">
                <a:solidFill>
                  <a:srgbClr val="2D2926"/>
                </a:solidFill>
                <a:latin typeface="Arial" panose="020B0604020202020204" pitchFamily="34" charset="0"/>
                <a:ea typeface="+mn-ea"/>
                <a:cs typeface="Arial" panose="020B0604020202020204" pitchFamily="34" charset="0"/>
              </a:defRPr>
            </a:lvl2pPr>
            <a:lvl3pPr marL="403225" indent="-174625" algn="l" defTabSz="914400" rtl="0" eaLnBrk="1" latinLnBrk="0" hangingPunct="1">
              <a:lnSpc>
                <a:spcPct val="90000"/>
              </a:lnSpc>
              <a:spcBef>
                <a:spcPts val="0"/>
              </a:spcBef>
              <a:spcAft>
                <a:spcPts val="600"/>
              </a:spcAft>
              <a:buSzPct val="90000"/>
              <a:buFont typeface="Arial" panose="020B0604020202020204" pitchFamily="34" charset="0"/>
              <a:buChar char="○"/>
              <a:defRPr sz="1500" kern="1200">
                <a:solidFill>
                  <a:srgbClr val="2D2926"/>
                </a:solidFill>
                <a:latin typeface="Arial" panose="020B0604020202020204" pitchFamily="34" charset="0"/>
                <a:ea typeface="+mn-ea"/>
                <a:cs typeface="Arial" panose="020B0604020202020204" pitchFamily="34" charset="0"/>
              </a:defRPr>
            </a:lvl3pPr>
            <a:lvl4pPr marL="576263" indent="-173038" algn="l" defTabSz="914400" rtl="0" eaLnBrk="1" latinLnBrk="0" hangingPunct="1">
              <a:lnSpc>
                <a:spcPct val="90000"/>
              </a:lnSpc>
              <a:spcBef>
                <a:spcPts val="0"/>
              </a:spcBef>
              <a:spcAft>
                <a:spcPts val="600"/>
              </a:spcAft>
              <a:buFont typeface="Arial" panose="020B0604020202020204" pitchFamily="34" charset="0"/>
              <a:buChar char="–"/>
              <a:defRPr sz="1300" kern="1200">
                <a:solidFill>
                  <a:srgbClr val="2D292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sv-SE" sz="1600" b="1" dirty="0">
                <a:solidFill>
                  <a:srgbClr val="0057B8"/>
                </a:solidFill>
                <a:effectLst>
                  <a:outerShdw blurRad="38100" dist="38100" dir="2700000" algn="tl">
                    <a:srgbClr val="000000">
                      <a:alpha val="43137"/>
                    </a:srgbClr>
                  </a:outerShdw>
                </a:effectLst>
              </a:rPr>
              <a:t>Speed Limiting</a:t>
            </a:r>
          </a:p>
        </p:txBody>
      </p:sp>
      <p:sp>
        <p:nvSpPr>
          <p:cNvPr id="10" name="Content Placeholder 5"/>
          <p:cNvSpPr txBox="1">
            <a:spLocks/>
          </p:cNvSpPr>
          <p:nvPr/>
        </p:nvSpPr>
        <p:spPr>
          <a:xfrm>
            <a:off x="3933412" y="2950100"/>
            <a:ext cx="2298332" cy="29166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700" kern="1200">
                <a:solidFill>
                  <a:srgbClr val="2D2926"/>
                </a:solidFill>
                <a:latin typeface="Arial" panose="020B0604020202020204" pitchFamily="34" charset="0"/>
                <a:ea typeface="+mn-ea"/>
                <a:cs typeface="Arial" panose="020B0604020202020204" pitchFamily="34" charset="0"/>
              </a:defRPr>
            </a:lvl1pPr>
            <a:lvl2pPr marL="228600" indent="-177800" algn="l" defTabSz="914400" rtl="0" eaLnBrk="1" latinLnBrk="0" hangingPunct="1">
              <a:lnSpc>
                <a:spcPct val="90000"/>
              </a:lnSpc>
              <a:spcBef>
                <a:spcPts val="0"/>
              </a:spcBef>
              <a:spcAft>
                <a:spcPts val="600"/>
              </a:spcAft>
              <a:buSzPct val="105000"/>
              <a:buFont typeface="Wingdings" panose="05000000000000000000" pitchFamily="2" charset="2"/>
              <a:buChar char=""/>
              <a:defRPr sz="1700" kern="1200">
                <a:solidFill>
                  <a:srgbClr val="2D2926"/>
                </a:solidFill>
                <a:latin typeface="Arial" panose="020B0604020202020204" pitchFamily="34" charset="0"/>
                <a:ea typeface="+mn-ea"/>
                <a:cs typeface="Arial" panose="020B0604020202020204" pitchFamily="34" charset="0"/>
              </a:defRPr>
            </a:lvl2pPr>
            <a:lvl3pPr marL="403225" indent="-174625" algn="l" defTabSz="914400" rtl="0" eaLnBrk="1" latinLnBrk="0" hangingPunct="1">
              <a:lnSpc>
                <a:spcPct val="90000"/>
              </a:lnSpc>
              <a:spcBef>
                <a:spcPts val="0"/>
              </a:spcBef>
              <a:spcAft>
                <a:spcPts val="600"/>
              </a:spcAft>
              <a:buSzPct val="90000"/>
              <a:buFont typeface="Arial" panose="020B0604020202020204" pitchFamily="34" charset="0"/>
              <a:buChar char="○"/>
              <a:defRPr sz="1500" kern="1200">
                <a:solidFill>
                  <a:srgbClr val="2D2926"/>
                </a:solidFill>
                <a:latin typeface="Arial" panose="020B0604020202020204" pitchFamily="34" charset="0"/>
                <a:ea typeface="+mn-ea"/>
                <a:cs typeface="Arial" panose="020B0604020202020204" pitchFamily="34" charset="0"/>
              </a:defRPr>
            </a:lvl3pPr>
            <a:lvl4pPr marL="576263" indent="-173038" algn="l" defTabSz="914400" rtl="0" eaLnBrk="1" latinLnBrk="0" hangingPunct="1">
              <a:lnSpc>
                <a:spcPct val="90000"/>
              </a:lnSpc>
              <a:spcBef>
                <a:spcPts val="0"/>
              </a:spcBef>
              <a:spcAft>
                <a:spcPts val="600"/>
              </a:spcAft>
              <a:buFont typeface="Arial" panose="020B0604020202020204" pitchFamily="34" charset="0"/>
              <a:buChar char="–"/>
              <a:defRPr sz="1300" kern="1200">
                <a:solidFill>
                  <a:srgbClr val="2D292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sv-SE" sz="1600" b="1" dirty="0">
                <a:solidFill>
                  <a:srgbClr val="0057B8"/>
                </a:solidFill>
                <a:effectLst>
                  <a:outerShdw blurRad="38100" dist="38100" dir="2700000" algn="tl">
                    <a:srgbClr val="000000">
                      <a:alpha val="43137"/>
                    </a:srgbClr>
                  </a:outerShdw>
                </a:effectLst>
              </a:rPr>
              <a:t>Tool Angle Limiting</a:t>
            </a:r>
          </a:p>
        </p:txBody>
      </p:sp>
      <p:sp>
        <p:nvSpPr>
          <p:cNvPr id="11" name="Content Placeholder 5"/>
          <p:cNvSpPr txBox="1">
            <a:spLocks/>
          </p:cNvSpPr>
          <p:nvPr/>
        </p:nvSpPr>
        <p:spPr>
          <a:xfrm>
            <a:off x="6567574" y="2923791"/>
            <a:ext cx="2286001" cy="4819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700" kern="1200">
                <a:solidFill>
                  <a:srgbClr val="2D2926"/>
                </a:solidFill>
                <a:latin typeface="Arial" panose="020B0604020202020204" pitchFamily="34" charset="0"/>
                <a:ea typeface="+mn-ea"/>
                <a:cs typeface="Arial" panose="020B0604020202020204" pitchFamily="34" charset="0"/>
              </a:defRPr>
            </a:lvl1pPr>
            <a:lvl2pPr marL="228600" indent="-177800" algn="l" defTabSz="914400" rtl="0" eaLnBrk="1" latinLnBrk="0" hangingPunct="1">
              <a:lnSpc>
                <a:spcPct val="90000"/>
              </a:lnSpc>
              <a:spcBef>
                <a:spcPts val="0"/>
              </a:spcBef>
              <a:spcAft>
                <a:spcPts val="600"/>
              </a:spcAft>
              <a:buSzPct val="105000"/>
              <a:buFont typeface="Wingdings" panose="05000000000000000000" pitchFamily="2" charset="2"/>
              <a:buChar char=""/>
              <a:defRPr sz="1700" kern="1200">
                <a:solidFill>
                  <a:srgbClr val="2D2926"/>
                </a:solidFill>
                <a:latin typeface="Arial" panose="020B0604020202020204" pitchFamily="34" charset="0"/>
                <a:ea typeface="+mn-ea"/>
                <a:cs typeface="Arial" panose="020B0604020202020204" pitchFamily="34" charset="0"/>
              </a:defRPr>
            </a:lvl2pPr>
            <a:lvl3pPr marL="403225" indent="-174625" algn="l" defTabSz="914400" rtl="0" eaLnBrk="1" latinLnBrk="0" hangingPunct="1">
              <a:lnSpc>
                <a:spcPct val="90000"/>
              </a:lnSpc>
              <a:spcBef>
                <a:spcPts val="0"/>
              </a:spcBef>
              <a:spcAft>
                <a:spcPts val="600"/>
              </a:spcAft>
              <a:buSzPct val="90000"/>
              <a:buFont typeface="Arial" panose="020B0604020202020204" pitchFamily="34" charset="0"/>
              <a:buChar char="○"/>
              <a:defRPr sz="1500" kern="1200">
                <a:solidFill>
                  <a:srgbClr val="2D2926"/>
                </a:solidFill>
                <a:latin typeface="Arial" panose="020B0604020202020204" pitchFamily="34" charset="0"/>
                <a:ea typeface="+mn-ea"/>
                <a:cs typeface="Arial" panose="020B0604020202020204" pitchFamily="34" charset="0"/>
              </a:defRPr>
            </a:lvl3pPr>
            <a:lvl4pPr marL="576263" indent="-173038" algn="l" defTabSz="914400" rtl="0" eaLnBrk="1" latinLnBrk="0" hangingPunct="1">
              <a:lnSpc>
                <a:spcPct val="90000"/>
              </a:lnSpc>
              <a:spcBef>
                <a:spcPts val="0"/>
              </a:spcBef>
              <a:spcAft>
                <a:spcPts val="600"/>
              </a:spcAft>
              <a:buFont typeface="Arial" panose="020B0604020202020204" pitchFamily="34" charset="0"/>
              <a:buChar char="–"/>
              <a:defRPr sz="1300" kern="1200">
                <a:solidFill>
                  <a:srgbClr val="2D292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sv-SE" sz="1600" b="1" dirty="0">
                <a:solidFill>
                  <a:srgbClr val="0057B8"/>
                </a:solidFill>
                <a:effectLst>
                  <a:outerShdw blurRad="38100" dist="38100" dir="2700000" algn="tl">
                    <a:srgbClr val="000000">
                      <a:alpha val="43137"/>
                    </a:srgbClr>
                  </a:outerShdw>
                </a:effectLst>
              </a:rPr>
              <a:t>Tool Change Monitor</a:t>
            </a:r>
          </a:p>
        </p:txBody>
      </p:sp>
      <p:sp>
        <p:nvSpPr>
          <p:cNvPr id="17" name="Rectangle 16"/>
          <p:cNvSpPr/>
          <p:nvPr/>
        </p:nvSpPr>
        <p:spPr>
          <a:xfrm rot="19109428">
            <a:off x="4618045" y="2036041"/>
            <a:ext cx="415372" cy="153888"/>
          </a:xfrm>
          <a:prstGeom prst="rect">
            <a:avLst/>
          </a:prstGeom>
          <a:noFill/>
        </p:spPr>
        <p:txBody>
          <a:bodyPr wrap="square" lIns="91440" tIns="45720" rIns="91440" bIns="45720">
            <a:spAutoFit/>
          </a:bodyPr>
          <a:lstStyle/>
          <a:p>
            <a:pPr algn="ctr"/>
            <a:r>
              <a:rPr lang="en-US" sz="400" b="1" cap="none" spc="0" dirty="0">
                <a:ln w="0"/>
                <a:solidFill>
                  <a:srgbClr val="0070E0"/>
                </a:solidFill>
              </a:rPr>
              <a:t>YASKAWA</a:t>
            </a:r>
          </a:p>
        </p:txBody>
      </p:sp>
      <p:sp>
        <p:nvSpPr>
          <p:cNvPr id="18" name="Rectangle 17"/>
          <p:cNvSpPr/>
          <p:nvPr/>
        </p:nvSpPr>
        <p:spPr>
          <a:xfrm rot="695070">
            <a:off x="4605658" y="1543927"/>
            <a:ext cx="415372" cy="153888"/>
          </a:xfrm>
          <a:prstGeom prst="rect">
            <a:avLst/>
          </a:prstGeom>
          <a:noFill/>
        </p:spPr>
        <p:txBody>
          <a:bodyPr wrap="square" lIns="91440" tIns="45720" rIns="91440" bIns="45720">
            <a:spAutoFit/>
          </a:bodyPr>
          <a:lstStyle/>
          <a:p>
            <a:pPr algn="ctr"/>
            <a:r>
              <a:rPr lang="en-US" sz="400" b="1" cap="none" spc="0" dirty="0">
                <a:ln w="0"/>
                <a:solidFill>
                  <a:srgbClr val="0070E0"/>
                </a:solidFill>
              </a:rPr>
              <a:t>YASKAWA</a:t>
            </a:r>
          </a:p>
        </p:txBody>
      </p:sp>
      <p:sp>
        <p:nvSpPr>
          <p:cNvPr id="19" name="Rectangle 18"/>
          <p:cNvSpPr/>
          <p:nvPr/>
        </p:nvSpPr>
        <p:spPr>
          <a:xfrm rot="21009296" flipH="1">
            <a:off x="2372166" y="1553010"/>
            <a:ext cx="464167" cy="153888"/>
          </a:xfrm>
          <a:prstGeom prst="rect">
            <a:avLst/>
          </a:prstGeom>
          <a:noFill/>
        </p:spPr>
        <p:txBody>
          <a:bodyPr wrap="square" lIns="91440" tIns="45720" rIns="91440" bIns="45720">
            <a:spAutoFit/>
          </a:bodyPr>
          <a:lstStyle/>
          <a:p>
            <a:pPr algn="ctr"/>
            <a:r>
              <a:rPr lang="en-US" sz="400" b="1" cap="none" spc="0" dirty="0">
                <a:ln w="0"/>
                <a:solidFill>
                  <a:srgbClr val="0070E0"/>
                </a:solidFill>
              </a:rPr>
              <a:t>YASKAWA</a:t>
            </a:r>
          </a:p>
        </p:txBody>
      </p:sp>
    </p:spTree>
    <p:extLst>
      <p:ext uri="{BB962C8B-B14F-4D97-AF65-F5344CB8AC3E}">
        <p14:creationId xmlns:p14="http://schemas.microsoft.com/office/powerpoint/2010/main" val="4143605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dirty="0"/>
              <a:t>																		</a:t>
            </a:r>
            <a:r>
              <a:rPr lang="en-US" sz="3600" dirty="0"/>
              <a:t>Axis Range Limit Function</a:t>
            </a:r>
            <a:endParaRPr lang="en-US" dirty="0"/>
          </a:p>
        </p:txBody>
      </p:sp>
      <p:sp>
        <p:nvSpPr>
          <p:cNvPr id="15" name="Content Placeholder 14"/>
          <p:cNvSpPr>
            <a:spLocks noGrp="1"/>
          </p:cNvSpPr>
          <p:nvPr>
            <p:ph idx="1"/>
          </p:nvPr>
        </p:nvSpPr>
        <p:spPr>
          <a:xfrm>
            <a:off x="1123949" y="992920"/>
            <a:ext cx="4943476" cy="3645754"/>
          </a:xfrm>
        </p:spPr>
        <p:txBody>
          <a:bodyPr/>
          <a:lstStyle/>
          <a:p>
            <a:pPr lvl="0"/>
            <a:r>
              <a:rPr lang="en-US" sz="1400" i="1" dirty="0">
                <a:solidFill>
                  <a:schemeClr val="tx1"/>
                </a:solidFill>
              </a:rPr>
              <a:t>User can set and monitor each axis of the robot and/or auxiliary axes to maintain position within the set limits</a:t>
            </a:r>
            <a:r>
              <a:rPr lang="en-US" sz="1400" dirty="0">
                <a:solidFill>
                  <a:schemeClr val="tx1"/>
                </a:solidFill>
              </a:rPr>
              <a:t>  </a:t>
            </a:r>
          </a:p>
          <a:p>
            <a:pPr marL="285750" lvl="0" indent="-285750">
              <a:buFont typeface="Arial" panose="020B0604020202020204" pitchFamily="34" charset="0"/>
              <a:buChar char="•"/>
            </a:pPr>
            <a:r>
              <a:rPr lang="en-US" sz="1400" dirty="0">
                <a:solidFill>
                  <a:schemeClr val="tx1"/>
                </a:solidFill>
              </a:rPr>
              <a:t>32 range files available</a:t>
            </a:r>
          </a:p>
          <a:p>
            <a:pPr marL="514350" lvl="1" indent="-285750">
              <a:buFont typeface="Arial" panose="020B0604020202020204" pitchFamily="34" charset="0"/>
              <a:buChar char="•"/>
            </a:pPr>
            <a:r>
              <a:rPr lang="en-US" sz="1100" dirty="0">
                <a:solidFill>
                  <a:schemeClr val="tx1"/>
                </a:solidFill>
              </a:rPr>
              <a:t>Each file can monitor up to a 6-axis robot and 3-external axes.</a:t>
            </a:r>
          </a:p>
          <a:p>
            <a:pPr marL="285750" indent="-285750">
              <a:buFont typeface="Arial" panose="020B0604020202020204" pitchFamily="34" charset="0"/>
              <a:buChar char="•"/>
            </a:pPr>
            <a:r>
              <a:rPr lang="en-US" sz="1400" b="1" dirty="0">
                <a:solidFill>
                  <a:schemeClr val="tx1"/>
                </a:solidFill>
              </a:rPr>
              <a:t>Application Uses:</a:t>
            </a:r>
          </a:p>
          <a:p>
            <a:pPr lvl="2">
              <a:buFont typeface="Arial" panose="020B0604020202020204" pitchFamily="34" charset="0"/>
              <a:buChar char="•"/>
            </a:pPr>
            <a:r>
              <a:rPr lang="en-US" sz="1200" dirty="0">
                <a:solidFill>
                  <a:schemeClr val="tx1"/>
                </a:solidFill>
              </a:rPr>
              <a:t>Alarm=ON </a:t>
            </a:r>
            <a:r>
              <a:rPr lang="en-US" sz="1200" dirty="0">
                <a:solidFill>
                  <a:schemeClr val="tx1"/>
                </a:solidFill>
                <a:sym typeface="Wingdings" panose="05000000000000000000" pitchFamily="2" charset="2"/>
              </a:rPr>
              <a:t></a:t>
            </a:r>
            <a:r>
              <a:rPr lang="en-US" sz="1200" dirty="0">
                <a:solidFill>
                  <a:schemeClr val="tx1"/>
                </a:solidFill>
              </a:rPr>
              <a:t> Limit robot range much </a:t>
            </a:r>
            <a:r>
              <a:rPr lang="en-US" sz="1200" b="1" dirty="0">
                <a:solidFill>
                  <a:schemeClr val="tx1"/>
                </a:solidFill>
              </a:rPr>
              <a:t>like hard-stops</a:t>
            </a:r>
            <a:r>
              <a:rPr lang="en-US" sz="1200" dirty="0">
                <a:solidFill>
                  <a:schemeClr val="tx1"/>
                </a:solidFill>
              </a:rPr>
              <a:t> but infinitely adjustable and can be enabled/disabled via “SIGNAL”</a:t>
            </a:r>
          </a:p>
          <a:p>
            <a:pPr lvl="2">
              <a:buFont typeface="Arial" panose="020B0604020202020204" pitchFamily="34" charset="0"/>
              <a:buChar char="•"/>
            </a:pPr>
            <a:r>
              <a:rPr lang="en-US" sz="1200" dirty="0">
                <a:solidFill>
                  <a:schemeClr val="tx1"/>
                </a:solidFill>
              </a:rPr>
              <a:t>Alarm=OFF </a:t>
            </a:r>
            <a:r>
              <a:rPr lang="en-US" sz="1200" dirty="0">
                <a:solidFill>
                  <a:schemeClr val="tx1"/>
                </a:solidFill>
                <a:sym typeface="Wingdings" panose="05000000000000000000" pitchFamily="2" charset="2"/>
              </a:rPr>
              <a:t> Monitor external axis or robot position.</a:t>
            </a:r>
            <a:endParaRPr lang="en-US" sz="1200" dirty="0">
              <a:solidFill>
                <a:schemeClr val="tx1"/>
              </a:solidFill>
            </a:endParaRPr>
          </a:p>
          <a:p>
            <a:pPr lvl="3">
              <a:buFont typeface="Arial" panose="020B0604020202020204" pitchFamily="34" charset="0"/>
              <a:buChar char="•"/>
            </a:pPr>
            <a:r>
              <a:rPr lang="en-US" sz="1000" dirty="0">
                <a:solidFill>
                  <a:schemeClr val="tx1"/>
                </a:solidFill>
              </a:rPr>
              <a:t>External axis </a:t>
            </a:r>
            <a:r>
              <a:rPr lang="en-US" sz="1000" dirty="0">
                <a:solidFill>
                  <a:schemeClr val="tx1"/>
                </a:solidFill>
                <a:sym typeface="Wingdings" panose="05000000000000000000" pitchFamily="2" charset="2"/>
              </a:rPr>
              <a:t> “</a:t>
            </a:r>
            <a:r>
              <a:rPr lang="en-US" sz="1000" b="1" dirty="0">
                <a:solidFill>
                  <a:schemeClr val="tx1"/>
                </a:solidFill>
              </a:rPr>
              <a:t>At Side A/B</a:t>
            </a:r>
            <a:r>
              <a:rPr lang="en-US" sz="1000" dirty="0">
                <a:solidFill>
                  <a:schemeClr val="tx1"/>
                </a:solidFill>
              </a:rPr>
              <a:t>” without switches</a:t>
            </a:r>
          </a:p>
          <a:p>
            <a:pPr lvl="3">
              <a:buFont typeface="Arial" panose="020B0604020202020204" pitchFamily="34" charset="0"/>
              <a:buChar char="•"/>
            </a:pPr>
            <a:r>
              <a:rPr lang="en-US" sz="1000" dirty="0">
                <a:solidFill>
                  <a:schemeClr val="tx1"/>
                </a:solidFill>
              </a:rPr>
              <a:t>Robot </a:t>
            </a:r>
            <a:r>
              <a:rPr lang="en-US" sz="1000" dirty="0">
                <a:solidFill>
                  <a:schemeClr val="tx1"/>
                </a:solidFill>
                <a:sym typeface="Wingdings" panose="05000000000000000000" pitchFamily="2" charset="2"/>
              </a:rPr>
              <a:t> “</a:t>
            </a:r>
            <a:r>
              <a:rPr lang="en-US" sz="1000" b="1" dirty="0">
                <a:solidFill>
                  <a:schemeClr val="tx1"/>
                </a:solidFill>
                <a:sym typeface="Wingdings" panose="05000000000000000000" pitchFamily="2" charset="2"/>
              </a:rPr>
              <a:t>Robot At Home</a:t>
            </a:r>
            <a:r>
              <a:rPr lang="en-US" sz="1000" dirty="0">
                <a:solidFill>
                  <a:schemeClr val="tx1"/>
                </a:solidFill>
                <a:sym typeface="Wingdings" panose="05000000000000000000" pitchFamily="2" charset="2"/>
              </a:rPr>
              <a:t>” without switches (safety-rated cube)</a:t>
            </a:r>
            <a:endParaRPr lang="en-US" sz="1000" dirty="0">
              <a:solidFill>
                <a:schemeClr val="tx1"/>
              </a:solidFill>
            </a:endParaRPr>
          </a:p>
          <a:p>
            <a:pPr marL="285750" indent="-285750">
              <a:buFont typeface="Arial" panose="020B0604020202020204" pitchFamily="34" charset="0"/>
              <a:buChar char="•"/>
            </a:pPr>
            <a:r>
              <a:rPr lang="en-US" sz="1400" b="1" dirty="0">
                <a:solidFill>
                  <a:schemeClr val="tx1"/>
                </a:solidFill>
              </a:rPr>
              <a:t>Limitations:</a:t>
            </a:r>
          </a:p>
          <a:p>
            <a:pPr lvl="2">
              <a:buFont typeface="Arial" panose="020B0604020202020204" pitchFamily="34" charset="0"/>
              <a:buChar char="•"/>
              <a:defRPr/>
            </a:pPr>
            <a:r>
              <a:rPr lang="en-US" sz="1200" dirty="0">
                <a:solidFill>
                  <a:schemeClr val="tx1"/>
                </a:solidFill>
              </a:rPr>
              <a:t>Axis limits are updated based on projected path and may turn off safety outputs sooner than expected</a:t>
            </a:r>
          </a:p>
        </p:txBody>
      </p:sp>
      <p:sp>
        <p:nvSpPr>
          <p:cNvPr id="4" name="Slide Number Placeholder 3"/>
          <p:cNvSpPr>
            <a:spLocks noGrp="1"/>
          </p:cNvSpPr>
          <p:nvPr>
            <p:ph type="sldNum" sz="quarter" idx="12"/>
          </p:nvPr>
        </p:nvSpPr>
        <p:spPr/>
        <p:txBody>
          <a:bodyPr/>
          <a:lstStyle/>
          <a:p>
            <a:fld id="{0B632FBA-CCB7-4648-8C08-F1C235D210E5}" type="slidenum">
              <a:rPr lang="en-US" smtClean="0"/>
              <a:pPr/>
              <a:t>12</a:t>
            </a:fld>
            <a:endParaRPr lang="en-US" dirty="0"/>
          </a:p>
        </p:txBody>
      </p:sp>
      <p:grpSp>
        <p:nvGrpSpPr>
          <p:cNvPr id="12" name="Group 11"/>
          <p:cNvGrpSpPr>
            <a:grpSpLocks noChangeAspect="1"/>
          </p:cNvGrpSpPr>
          <p:nvPr/>
        </p:nvGrpSpPr>
        <p:grpSpPr>
          <a:xfrm>
            <a:off x="5998758" y="1053268"/>
            <a:ext cx="3145241" cy="3422021"/>
            <a:chOff x="5257800" y="912910"/>
            <a:chExt cx="3345626" cy="3640040"/>
          </a:xfrm>
        </p:grpSpPr>
        <p:grpSp>
          <p:nvGrpSpPr>
            <p:cNvPr id="11" name="Group 10"/>
            <p:cNvGrpSpPr/>
            <p:nvPr/>
          </p:nvGrpSpPr>
          <p:grpSpPr>
            <a:xfrm>
              <a:off x="5257800" y="912910"/>
              <a:ext cx="3345626" cy="3640040"/>
              <a:chOff x="5257800" y="912910"/>
              <a:chExt cx="3345626" cy="3640040"/>
            </a:xfrm>
          </p:grpSpPr>
          <p:pic>
            <p:nvPicPr>
              <p:cNvPr id="8" name="Picture 2" descr="C:\Users\sedmami\Documents\DX200\FSU\FSU Product Bulletin JPG's\Axis Range Limi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7800" y="912910"/>
                <a:ext cx="3345626" cy="364004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rot="20945624">
                <a:off x="7399984" y="1025844"/>
                <a:ext cx="446006" cy="133317"/>
              </a:xfrm>
              <a:prstGeom prst="rect">
                <a:avLst/>
              </a:prstGeom>
              <a:solidFill>
                <a:srgbClr val="36A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p:cNvPicPr>
              <a:picLocks noChangeAspect="1"/>
            </p:cNvPicPr>
            <p:nvPr/>
          </p:nvPicPr>
          <p:blipFill>
            <a:blip r:embed="rId3"/>
            <a:stretch>
              <a:fillRect/>
            </a:stretch>
          </p:blipFill>
          <p:spPr>
            <a:xfrm rot="21002926">
              <a:off x="7276457" y="1024408"/>
              <a:ext cx="571416" cy="127326"/>
            </a:xfrm>
            <a:prstGeom prst="rect">
              <a:avLst/>
            </a:prstGeom>
          </p:spPr>
        </p:pic>
      </p:grpSp>
    </p:spTree>
    <p:extLst>
      <p:ext uri="{BB962C8B-B14F-4D97-AF65-F5344CB8AC3E}">
        <p14:creationId xmlns:p14="http://schemas.microsoft.com/office/powerpoint/2010/main" val="1856197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altLang="en-US" sz="3600" dirty="0"/>
              <a:t>FSU 																				Pendant Screens Axis Range Limit</a:t>
            </a:r>
            <a:endParaRPr lang="en-US" sz="3600" dirty="0"/>
          </a:p>
        </p:txBody>
      </p:sp>
      <p:sp>
        <p:nvSpPr>
          <p:cNvPr id="15" name="Content Placeholder 14"/>
          <p:cNvSpPr>
            <a:spLocks noGrp="1"/>
          </p:cNvSpPr>
          <p:nvPr>
            <p:ph idx="1"/>
          </p:nvPr>
        </p:nvSpPr>
        <p:spPr>
          <a:xfrm>
            <a:off x="1028700" y="933450"/>
            <a:ext cx="4116670" cy="3505200"/>
          </a:xfrm>
        </p:spPr>
        <p:txBody>
          <a:bodyPr/>
          <a:lstStyle/>
          <a:p>
            <a:pPr marL="285750" indent="-285750">
              <a:buFont typeface="Arial" panose="020B0604020202020204" pitchFamily="34" charset="0"/>
              <a:buChar char="•"/>
            </a:pPr>
            <a:r>
              <a:rPr lang="en-US" sz="1500" b="1" dirty="0"/>
              <a:t>Main Elements</a:t>
            </a:r>
          </a:p>
          <a:p>
            <a:pPr marL="514350" lvl="1" indent="-285750">
              <a:buFont typeface="Arial" panose="020B0604020202020204" pitchFamily="34" charset="0"/>
              <a:buChar char="˗"/>
            </a:pPr>
            <a:r>
              <a:rPr lang="en-US" sz="1200" dirty="0"/>
              <a:t>Function Disable Mode</a:t>
            </a:r>
          </a:p>
          <a:p>
            <a:pPr marL="514350" lvl="1" indent="-285750">
              <a:buFont typeface="Arial" panose="020B0604020202020204" pitchFamily="34" charset="0"/>
              <a:buChar char="˗"/>
            </a:pPr>
            <a:r>
              <a:rPr lang="en-US" sz="1200" dirty="0"/>
              <a:t>32 files available</a:t>
            </a:r>
          </a:p>
          <a:p>
            <a:pPr marL="514350" lvl="1" indent="-285750">
              <a:buFont typeface="Arial" panose="020B0604020202020204" pitchFamily="34" charset="0"/>
              <a:buChar char="˗"/>
            </a:pPr>
            <a:r>
              <a:rPr lang="en-US" sz="1200" dirty="0">
                <a:solidFill>
                  <a:schemeClr val="tx1"/>
                </a:solidFill>
              </a:rPr>
              <a:t>File Status</a:t>
            </a:r>
          </a:p>
          <a:p>
            <a:pPr marL="285750" indent="-285750">
              <a:buFont typeface="Arial" panose="020B0604020202020204" pitchFamily="34" charset="0"/>
              <a:buChar char="•"/>
              <a:defRPr/>
            </a:pPr>
            <a:r>
              <a:rPr lang="en-US" sz="1500" b="1" dirty="0">
                <a:solidFill>
                  <a:schemeClr val="tx1"/>
                </a:solidFill>
              </a:rPr>
              <a:t>Restricted operations when </a:t>
            </a:r>
            <a:r>
              <a:rPr lang="en-US" sz="1500" b="1" i="1" dirty="0">
                <a:solidFill>
                  <a:schemeClr val="tx1"/>
                </a:solidFill>
              </a:rPr>
              <a:t>FUNCTION DISABLE MODE </a:t>
            </a:r>
            <a:r>
              <a:rPr lang="en-US" sz="1500" b="1" dirty="0">
                <a:solidFill>
                  <a:schemeClr val="tx1"/>
                </a:solidFill>
              </a:rPr>
              <a:t>is set to OFF</a:t>
            </a:r>
          </a:p>
          <a:p>
            <a:pPr marL="514350" lvl="1" indent="-285750">
              <a:buFont typeface="Arial" panose="020B0604020202020204" pitchFamily="34" charset="0"/>
              <a:buChar char="˗"/>
              <a:defRPr/>
            </a:pPr>
            <a:r>
              <a:rPr lang="en-US" sz="1200" dirty="0"/>
              <a:t>Play back operation </a:t>
            </a:r>
          </a:p>
          <a:p>
            <a:pPr marL="514350" lvl="1" indent="-285750">
              <a:buFont typeface="Arial" panose="020B0604020202020204" pitchFamily="34" charset="0"/>
              <a:buChar char="˗"/>
              <a:defRPr/>
            </a:pPr>
            <a:r>
              <a:rPr lang="en-US" sz="1200" dirty="0"/>
              <a:t>Forward and Backward operations </a:t>
            </a:r>
          </a:p>
          <a:p>
            <a:pPr marL="514350" lvl="1" indent="-285750">
              <a:buFont typeface="Arial" panose="020B0604020202020204" pitchFamily="34" charset="0"/>
              <a:buChar char="˗"/>
              <a:defRPr/>
            </a:pPr>
            <a:r>
              <a:rPr lang="en-US" sz="1200" dirty="0"/>
              <a:t>Test-run operation </a:t>
            </a:r>
          </a:p>
          <a:p>
            <a:pPr marL="514350" lvl="1" indent="-285750">
              <a:buFont typeface="Arial" panose="020B0604020202020204" pitchFamily="34" charset="0"/>
              <a:buChar char="˗"/>
              <a:defRPr/>
            </a:pPr>
            <a:r>
              <a:rPr lang="en-US" sz="1200" dirty="0"/>
              <a:t>I/O Jog operation </a:t>
            </a:r>
          </a:p>
          <a:p>
            <a:pPr marL="514350" lvl="1" indent="-285750">
              <a:buFont typeface="Arial" panose="020B0604020202020204" pitchFamily="34" charset="0"/>
              <a:buChar char="˗"/>
              <a:defRPr/>
            </a:pPr>
            <a:r>
              <a:rPr lang="en-US" sz="1200" dirty="0"/>
              <a:t>Execution of motor gun auto tuning </a:t>
            </a:r>
          </a:p>
          <a:p>
            <a:pPr marL="285750" indent="-285750">
              <a:buFont typeface="Arial" panose="020B0604020202020204" pitchFamily="34" charset="0"/>
              <a:buChar char="•"/>
              <a:defRPr/>
            </a:pPr>
            <a:r>
              <a:rPr lang="en-US" sz="1500" b="1" dirty="0">
                <a:solidFill>
                  <a:schemeClr val="tx1"/>
                </a:solidFill>
              </a:rPr>
              <a:t>Security level required to disable</a:t>
            </a:r>
          </a:p>
          <a:p>
            <a:pPr marL="285750" indent="-285750">
              <a:buFont typeface="Arial" panose="020B0604020202020204" pitchFamily="34" charset="0"/>
              <a:buChar char="˗"/>
              <a:defRPr/>
            </a:pPr>
            <a:r>
              <a:rPr lang="en-US" sz="1200" dirty="0"/>
              <a:t>Safety Mode by default</a:t>
            </a:r>
          </a:p>
          <a:p>
            <a:pPr marL="285750" indent="-285750">
              <a:buFont typeface="Arial" panose="020B0604020202020204" pitchFamily="34" charset="0"/>
              <a:buChar char="˗"/>
              <a:defRPr/>
            </a:pPr>
            <a:r>
              <a:rPr lang="en-US" sz="1200" dirty="0"/>
              <a:t>Can be changed in SETUP&gt;OPERATE COND. to any level</a:t>
            </a:r>
          </a:p>
        </p:txBody>
      </p:sp>
      <p:sp>
        <p:nvSpPr>
          <p:cNvPr id="4" name="Slide Number Placeholder 3"/>
          <p:cNvSpPr>
            <a:spLocks noGrp="1"/>
          </p:cNvSpPr>
          <p:nvPr>
            <p:ph type="sldNum" sz="quarter" idx="12"/>
          </p:nvPr>
        </p:nvSpPr>
        <p:spPr/>
        <p:txBody>
          <a:bodyPr/>
          <a:lstStyle/>
          <a:p>
            <a:fld id="{0B632FBA-CCB7-4648-8C08-F1C235D210E5}" type="slidenum">
              <a:rPr lang="en-US" smtClean="0"/>
              <a:pPr/>
              <a:t>13</a:t>
            </a:fld>
            <a:endParaRPr lang="en-US" dirty="0"/>
          </a:p>
        </p:txBody>
      </p:sp>
      <p:sp>
        <p:nvSpPr>
          <p:cNvPr id="21" name="Text Placeholder 20"/>
          <p:cNvSpPr>
            <a:spLocks noGrp="1"/>
          </p:cNvSpPr>
          <p:nvPr>
            <p:ph type="body" sz="quarter" idx="13"/>
          </p:nvPr>
        </p:nvSpPr>
        <p:spPr>
          <a:xfrm>
            <a:off x="5145370" y="3841840"/>
            <a:ext cx="3922430" cy="253910"/>
          </a:xfrm>
        </p:spPr>
        <p:txBody>
          <a:bodyPr/>
          <a:lstStyle/>
          <a:p>
            <a:pPr algn="ctr">
              <a:defRPr/>
            </a:pPr>
            <a:r>
              <a:rPr lang="en-US" kern="0" dirty="0">
                <a:solidFill>
                  <a:schemeClr val="tx1"/>
                </a:solidFill>
              </a:rPr>
              <a:t>Screen shows overall status of all files.</a:t>
            </a:r>
          </a:p>
        </p:txBody>
      </p:sp>
      <p:pic>
        <p:nvPicPr>
          <p:cNvPr id="2" name="Picture 1"/>
          <p:cNvPicPr>
            <a:picLocks noChangeAspect="1"/>
          </p:cNvPicPr>
          <p:nvPr/>
        </p:nvPicPr>
        <p:blipFill>
          <a:blip r:embed="rId2"/>
          <a:stretch>
            <a:fillRect/>
          </a:stretch>
        </p:blipFill>
        <p:spPr>
          <a:xfrm>
            <a:off x="5145370" y="895350"/>
            <a:ext cx="3922430" cy="2943160"/>
          </a:xfrm>
          <a:prstGeom prst="rect">
            <a:avLst/>
          </a:prstGeom>
        </p:spPr>
      </p:pic>
      <p:cxnSp>
        <p:nvCxnSpPr>
          <p:cNvPr id="10" name="Straight Arrow Connector 9"/>
          <p:cNvCxnSpPr>
            <a:endCxn id="5" idx="0"/>
          </p:cNvCxnSpPr>
          <p:nvPr/>
        </p:nvCxnSpPr>
        <p:spPr>
          <a:xfrm>
            <a:off x="7050370" y="1428750"/>
            <a:ext cx="788377" cy="695413"/>
          </a:xfrm>
          <a:prstGeom prst="straightConnector1">
            <a:avLst/>
          </a:prstGeom>
          <a:ln w="25400">
            <a:solidFill>
              <a:srgbClr val="FC0128"/>
            </a:solidFill>
            <a:headEnd type="triangle" w="lg" len="lg"/>
            <a:tailEnd type="non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6669370" y="2124163"/>
            <a:ext cx="2338754" cy="430887"/>
          </a:xfrm>
          <a:prstGeom prst="rect">
            <a:avLst/>
          </a:prstGeom>
          <a:solidFill>
            <a:schemeClr val="bg1">
              <a:lumMod val="85000"/>
            </a:schemeClr>
          </a:solidFill>
          <a:effectLst>
            <a:outerShdw blurRad="50800" dist="38100" dir="2700000" algn="tl" rotWithShape="0">
              <a:prstClr val="black">
                <a:alpha val="40000"/>
              </a:prstClr>
            </a:outerShdw>
            <a:softEdge rad="31750"/>
          </a:effectLst>
        </p:spPr>
        <p:txBody>
          <a:bodyPr wrap="square">
            <a:spAutoFit/>
          </a:bodyPr>
          <a:lstStyle/>
          <a:p>
            <a:pPr>
              <a:defRPr/>
            </a:pPr>
            <a:r>
              <a:rPr lang="en-US" sz="1100" i="1" dirty="0">
                <a:latin typeface="Arial" panose="020B0604020202020204" pitchFamily="34" charset="0"/>
                <a:cs typeface="Arial" panose="020B0604020202020204" pitchFamily="34" charset="0"/>
              </a:rPr>
              <a:t>Allows programmer to recover an axis out of range in teach mode </a:t>
            </a:r>
          </a:p>
        </p:txBody>
      </p:sp>
    </p:spTree>
    <p:extLst>
      <p:ext uri="{BB962C8B-B14F-4D97-AF65-F5344CB8AC3E}">
        <p14:creationId xmlns:p14="http://schemas.microsoft.com/office/powerpoint/2010/main" val="1876652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sz="3600" dirty="0"/>
              <a:t>File Status Guide</a:t>
            </a:r>
            <a:endParaRPr lang="en-US" dirty="0"/>
          </a:p>
        </p:txBody>
      </p:sp>
      <p:sp>
        <p:nvSpPr>
          <p:cNvPr id="4" name="Slide Number Placeholder 3"/>
          <p:cNvSpPr>
            <a:spLocks noGrp="1"/>
          </p:cNvSpPr>
          <p:nvPr>
            <p:ph type="sldNum" sz="quarter" idx="12"/>
          </p:nvPr>
        </p:nvSpPr>
        <p:spPr/>
        <p:txBody>
          <a:bodyPr/>
          <a:lstStyle/>
          <a:p>
            <a:fld id="{0B632FBA-CCB7-4648-8C08-F1C235D210E5}" type="slidenum">
              <a:rPr lang="en-US" smtClean="0"/>
              <a:pPr/>
              <a:t>14</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349275434"/>
              </p:ext>
            </p:extLst>
          </p:nvPr>
        </p:nvGraphicFramePr>
        <p:xfrm>
          <a:off x="1323976" y="986722"/>
          <a:ext cx="7467599" cy="3498427"/>
        </p:xfrm>
        <a:graphic>
          <a:graphicData uri="http://schemas.openxmlformats.org/drawingml/2006/table">
            <a:tbl>
              <a:tblPr firstRow="1" bandRow="1">
                <a:tableStyleId>{5C22544A-7EE6-4342-B048-85BDC9FD1C3A}</a:tableStyleId>
              </a:tblPr>
              <a:tblGrid>
                <a:gridCol w="2032722">
                  <a:extLst>
                    <a:ext uri="{9D8B030D-6E8A-4147-A177-3AD203B41FA5}">
                      <a16:colId xmlns:a16="http://schemas.microsoft.com/office/drawing/2014/main" val="20000"/>
                    </a:ext>
                  </a:extLst>
                </a:gridCol>
                <a:gridCol w="5434877">
                  <a:extLst>
                    <a:ext uri="{9D8B030D-6E8A-4147-A177-3AD203B41FA5}">
                      <a16:colId xmlns:a16="http://schemas.microsoft.com/office/drawing/2014/main" val="20001"/>
                    </a:ext>
                  </a:extLst>
                </a:gridCol>
              </a:tblGrid>
              <a:tr h="307897">
                <a:tc>
                  <a:txBody>
                    <a:bodyPr/>
                    <a:lstStyle/>
                    <a:p>
                      <a:r>
                        <a:rPr lang="en-US" sz="1400" dirty="0">
                          <a:latin typeface="Arial" panose="020B0604020202020204" pitchFamily="34" charset="0"/>
                          <a:cs typeface="Arial" panose="020B0604020202020204" pitchFamily="34" charset="0"/>
                        </a:rPr>
                        <a:t>Value</a:t>
                      </a:r>
                    </a:p>
                  </a:txBody>
                  <a:tcPr marL="75920" marR="75920" marT="37960" marB="37960">
                    <a:solidFill>
                      <a:srgbClr val="0057B8"/>
                    </a:solidFill>
                  </a:tcPr>
                </a:tc>
                <a:tc>
                  <a:txBody>
                    <a:bodyPr/>
                    <a:lstStyle/>
                    <a:p>
                      <a:r>
                        <a:rPr lang="en-US" sz="1400" dirty="0">
                          <a:latin typeface="Arial" panose="020B0604020202020204" pitchFamily="34" charset="0"/>
                          <a:cs typeface="Arial" panose="020B0604020202020204" pitchFamily="34" charset="0"/>
                        </a:rPr>
                        <a:t>Meaning</a:t>
                      </a:r>
                    </a:p>
                  </a:txBody>
                  <a:tcPr marL="75920" marR="75920" marT="37960" marB="37960">
                    <a:solidFill>
                      <a:srgbClr val="0057B8"/>
                    </a:solidFill>
                  </a:tcPr>
                </a:tc>
                <a:extLst>
                  <a:ext uri="{0D108BD9-81ED-4DB2-BD59-A6C34878D82A}">
                    <a16:rowId xmlns:a16="http://schemas.microsoft.com/office/drawing/2014/main" val="10000"/>
                  </a:ext>
                </a:extLst>
              </a:tr>
              <a:tr h="30558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SETTING</a:t>
                      </a:r>
                    </a:p>
                  </a:txBody>
                  <a:tcPr marL="75920" marR="75920" marT="37960" marB="37960"/>
                </a:tc>
                <a:tc>
                  <a:txBody>
                    <a:bodyPr/>
                    <a:lstStyle/>
                    <a:p>
                      <a:r>
                        <a:rPr lang="en-US" sz="1400" dirty="0">
                          <a:latin typeface="Arial" panose="020B0604020202020204" pitchFamily="34" charset="0"/>
                          <a:cs typeface="Arial" panose="020B0604020202020204" pitchFamily="34" charset="0"/>
                        </a:rPr>
                        <a:t>The condition file is still being setup. Monitoring is not performed</a:t>
                      </a:r>
                    </a:p>
                  </a:txBody>
                  <a:tcPr marL="75920" marR="75920" marT="37960" marB="37960"/>
                </a:tc>
                <a:extLst>
                  <a:ext uri="{0D108BD9-81ED-4DB2-BD59-A6C34878D82A}">
                    <a16:rowId xmlns:a16="http://schemas.microsoft.com/office/drawing/2014/main" val="10001"/>
                  </a:ext>
                </a:extLst>
              </a:tr>
              <a:tr h="759197">
                <a:tc>
                  <a:txBody>
                    <a:bodyPr/>
                    <a:lstStyle/>
                    <a:p>
                      <a:r>
                        <a:rPr lang="en-US" sz="1400" b="1" dirty="0">
                          <a:latin typeface="Arial" panose="020B0604020202020204" pitchFamily="34" charset="0"/>
                          <a:cs typeface="Arial" panose="020B0604020202020204" pitchFamily="34" charset="0"/>
                        </a:rPr>
                        <a:t>CONFIRMING </a:t>
                      </a:r>
                    </a:p>
                  </a:txBody>
                  <a:tcPr marL="75920" marR="75920" marT="37960" marB="37960"/>
                </a:tc>
                <a:tc>
                  <a:txBody>
                    <a:bodyPr/>
                    <a:lstStyle/>
                    <a:p>
                      <a:r>
                        <a:rPr lang="en-US" sz="1400" dirty="0">
                          <a:latin typeface="Arial" panose="020B0604020202020204" pitchFamily="34" charset="0"/>
                          <a:cs typeface="Arial" panose="020B0604020202020204" pitchFamily="34" charset="0"/>
                        </a:rPr>
                        <a:t>Confirming the area after the data is set. The status of the monitoring operation depends on the valid condition of the condition file.</a:t>
                      </a:r>
                    </a:p>
                  </a:txBody>
                  <a:tcPr marL="75920" marR="75920" marT="37960" marB="37960"/>
                </a:tc>
                <a:extLst>
                  <a:ext uri="{0D108BD9-81ED-4DB2-BD59-A6C34878D82A}">
                    <a16:rowId xmlns:a16="http://schemas.microsoft.com/office/drawing/2014/main" val="10002"/>
                  </a:ext>
                </a:extLst>
              </a:tr>
              <a:tr h="531438">
                <a:tc>
                  <a:txBody>
                    <a:bodyPr/>
                    <a:lstStyle/>
                    <a:p>
                      <a:r>
                        <a:rPr lang="en-US" sz="1400" b="1" dirty="0">
                          <a:latin typeface="Arial" panose="020B0604020202020204" pitchFamily="34" charset="0"/>
                          <a:cs typeface="Arial" panose="020B0604020202020204" pitchFamily="34" charset="0"/>
                        </a:rPr>
                        <a:t>VALID (FILE) </a:t>
                      </a:r>
                    </a:p>
                  </a:txBody>
                  <a:tcPr marL="75920" marR="75920" marT="37960" marB="37960"/>
                </a:tc>
                <a:tc>
                  <a:txBody>
                    <a:bodyPr/>
                    <a:lstStyle/>
                    <a:p>
                      <a:r>
                        <a:rPr lang="en-US" sz="1400" dirty="0">
                          <a:latin typeface="Arial" panose="020B0604020202020204" pitchFamily="34" charset="0"/>
                          <a:cs typeface="Arial" panose="020B0604020202020204" pitchFamily="34" charset="0"/>
                        </a:rPr>
                        <a:t>File is set and being</a:t>
                      </a:r>
                      <a:r>
                        <a:rPr lang="en-US" sz="1400" baseline="0" dirty="0">
                          <a:latin typeface="Arial" panose="020B0604020202020204" pitchFamily="34" charset="0"/>
                          <a:cs typeface="Arial" panose="020B0604020202020204" pitchFamily="34" charset="0"/>
                        </a:rPr>
                        <a:t> monitored</a:t>
                      </a:r>
                      <a:endParaRPr lang="en-US" sz="1400" dirty="0">
                        <a:latin typeface="Arial" panose="020B0604020202020204" pitchFamily="34" charset="0"/>
                        <a:cs typeface="Arial" panose="020B0604020202020204" pitchFamily="34" charset="0"/>
                      </a:endParaRPr>
                    </a:p>
                  </a:txBody>
                  <a:tcPr marL="75920" marR="75920" marT="37960" marB="37960"/>
                </a:tc>
                <a:extLst>
                  <a:ext uri="{0D108BD9-81ED-4DB2-BD59-A6C34878D82A}">
                    <a16:rowId xmlns:a16="http://schemas.microsoft.com/office/drawing/2014/main" val="10003"/>
                  </a:ext>
                </a:extLst>
              </a:tr>
              <a:tr h="531438">
                <a:tc>
                  <a:txBody>
                    <a:bodyPr/>
                    <a:lstStyle/>
                    <a:p>
                      <a:r>
                        <a:rPr lang="en-US" sz="1400" b="1" dirty="0">
                          <a:latin typeface="Arial" panose="020B0604020202020204" pitchFamily="34" charset="0"/>
                          <a:cs typeface="Arial" panose="020B0604020202020204" pitchFamily="34" charset="0"/>
                        </a:rPr>
                        <a:t>INVALID (FILE)</a:t>
                      </a:r>
                    </a:p>
                  </a:txBody>
                  <a:tcPr marL="75920" marR="75920" marT="37960" marB="37960"/>
                </a:tc>
                <a:tc>
                  <a:txBody>
                    <a:bodyPr/>
                    <a:lstStyle/>
                    <a:p>
                      <a:r>
                        <a:rPr lang="en-US" sz="1400" dirty="0">
                          <a:latin typeface="Arial" panose="020B0604020202020204" pitchFamily="34" charset="0"/>
                          <a:cs typeface="Arial" panose="020B0604020202020204" pitchFamily="34" charset="0"/>
                        </a:rPr>
                        <a:t>File is set but there is something about the</a:t>
                      </a:r>
                      <a:r>
                        <a:rPr lang="en-US" sz="1400" baseline="0" dirty="0">
                          <a:latin typeface="Arial" panose="020B0604020202020204" pitchFamily="34" charset="0"/>
                          <a:cs typeface="Arial" panose="020B0604020202020204" pitchFamily="34" charset="0"/>
                        </a:rPr>
                        <a:t> file which makes it invalid</a:t>
                      </a:r>
                      <a:endParaRPr lang="en-US" sz="1400" dirty="0">
                        <a:latin typeface="Arial" panose="020B0604020202020204" pitchFamily="34" charset="0"/>
                        <a:cs typeface="Arial" panose="020B0604020202020204" pitchFamily="34" charset="0"/>
                      </a:endParaRPr>
                    </a:p>
                  </a:txBody>
                  <a:tcPr marL="75920" marR="75920" marT="37960" marB="37960"/>
                </a:tc>
                <a:extLst>
                  <a:ext uri="{0D108BD9-81ED-4DB2-BD59-A6C34878D82A}">
                    <a16:rowId xmlns:a16="http://schemas.microsoft.com/office/drawing/2014/main" val="10004"/>
                  </a:ext>
                </a:extLst>
              </a:tr>
              <a:tr h="531438">
                <a:tc>
                  <a:txBody>
                    <a:bodyPr/>
                    <a:lstStyle/>
                    <a:p>
                      <a:r>
                        <a:rPr lang="en-US" sz="1400" b="1" dirty="0">
                          <a:latin typeface="Arial" panose="020B0604020202020204" pitchFamily="34" charset="0"/>
                          <a:cs typeface="Arial" panose="020B0604020202020204" pitchFamily="34" charset="0"/>
                        </a:rPr>
                        <a:t>VALID (SIGNAL)</a:t>
                      </a:r>
                    </a:p>
                  </a:txBody>
                  <a:tcPr marL="75920" marR="75920" marT="37960" marB="37960"/>
                </a:tc>
                <a:tc>
                  <a:txBody>
                    <a:bodyPr/>
                    <a:lstStyle/>
                    <a:p>
                      <a:r>
                        <a:rPr lang="en-US" sz="1400" dirty="0">
                          <a:latin typeface="Arial" panose="020B0604020202020204" pitchFamily="34" charset="0"/>
                          <a:cs typeface="Arial" panose="020B0604020202020204" pitchFamily="34" charset="0"/>
                        </a:rPr>
                        <a:t>Data setting is completed and monitoring status of the file is in valid status by the establishment of the safety signal condition</a:t>
                      </a:r>
                    </a:p>
                  </a:txBody>
                  <a:tcPr marL="75920" marR="75920" marT="37960" marB="37960"/>
                </a:tc>
                <a:extLst>
                  <a:ext uri="{0D108BD9-81ED-4DB2-BD59-A6C34878D82A}">
                    <a16:rowId xmlns:a16="http://schemas.microsoft.com/office/drawing/2014/main" val="10005"/>
                  </a:ext>
                </a:extLst>
              </a:tr>
              <a:tr h="531438">
                <a:tc>
                  <a:txBody>
                    <a:bodyPr/>
                    <a:lstStyle/>
                    <a:p>
                      <a:r>
                        <a:rPr lang="en-US" sz="1400" b="1" dirty="0">
                          <a:latin typeface="Arial" panose="020B0604020202020204" pitchFamily="34" charset="0"/>
                          <a:cs typeface="Arial" panose="020B0604020202020204" pitchFamily="34" charset="0"/>
                        </a:rPr>
                        <a:t>INVALID (SIGNAL) </a:t>
                      </a:r>
                    </a:p>
                  </a:txBody>
                  <a:tcPr marL="75920" marR="75920" marT="37960" marB="379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Data setting is completed and monitoring status of the file is in invalid status by the disestablishment of the safety signal condition</a:t>
                      </a:r>
                    </a:p>
                  </a:txBody>
                  <a:tcPr marL="75920" marR="75920" marT="37960" marB="3796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574673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																					Axis Range Limit Condition File</a:t>
            </a:r>
            <a:endParaRPr lang="en-US" sz="6000" dirty="0"/>
          </a:p>
        </p:txBody>
      </p:sp>
      <p:sp>
        <p:nvSpPr>
          <p:cNvPr id="3" name="Slide Number Placeholder 2"/>
          <p:cNvSpPr>
            <a:spLocks noGrp="1"/>
          </p:cNvSpPr>
          <p:nvPr>
            <p:ph type="sldNum" sz="quarter" idx="12"/>
          </p:nvPr>
        </p:nvSpPr>
        <p:spPr/>
        <p:txBody>
          <a:bodyPr/>
          <a:lstStyle/>
          <a:p>
            <a:fld id="{0B632FBA-CCB7-4648-8C08-F1C235D210E5}" type="slidenum">
              <a:rPr lang="en-US" smtClean="0"/>
              <a:t>15</a:t>
            </a:fld>
            <a:endParaRPr lang="en-US" dirty="0"/>
          </a:p>
        </p:txBody>
      </p:sp>
      <p:pic>
        <p:nvPicPr>
          <p:cNvPr id="18" name="Picture 17">
            <a:extLst>
              <a:ext uri="{FF2B5EF4-FFF2-40B4-BE49-F238E27FC236}">
                <a16:creationId xmlns:a16="http://schemas.microsoft.com/office/drawing/2014/main" id="{A0E4B740-46E2-4BB9-A780-010ED842DDE1}"/>
              </a:ext>
            </a:extLst>
          </p:cNvPr>
          <p:cNvPicPr>
            <a:picLocks noChangeAspect="1"/>
          </p:cNvPicPr>
          <p:nvPr/>
        </p:nvPicPr>
        <p:blipFill>
          <a:blip r:embed="rId2"/>
          <a:stretch>
            <a:fillRect/>
          </a:stretch>
        </p:blipFill>
        <p:spPr>
          <a:xfrm>
            <a:off x="2246194" y="777922"/>
            <a:ext cx="5275996" cy="3956997"/>
          </a:xfrm>
          <a:prstGeom prst="rect">
            <a:avLst/>
          </a:prstGeom>
        </p:spPr>
      </p:pic>
    </p:spTree>
    <p:extLst>
      <p:ext uri="{BB962C8B-B14F-4D97-AF65-F5344CB8AC3E}">
        <p14:creationId xmlns:p14="http://schemas.microsoft.com/office/powerpoint/2010/main" val="9462957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																				</a:t>
            </a:r>
            <a:r>
              <a:rPr lang="en-US" sz="3600" dirty="0"/>
              <a:t>How To View Axis Angle Values</a:t>
            </a:r>
            <a:endParaRPr lang="en-US" dirty="0"/>
          </a:p>
        </p:txBody>
      </p:sp>
      <p:sp>
        <p:nvSpPr>
          <p:cNvPr id="7" name="Content Placeholder 6"/>
          <p:cNvSpPr>
            <a:spLocks noGrp="1"/>
          </p:cNvSpPr>
          <p:nvPr>
            <p:ph idx="1"/>
          </p:nvPr>
        </p:nvSpPr>
        <p:spPr>
          <a:xfrm>
            <a:off x="956047" y="985361"/>
            <a:ext cx="3982194" cy="3505200"/>
          </a:xfrm>
        </p:spPr>
        <p:txBody>
          <a:bodyPr/>
          <a:lstStyle/>
          <a:p>
            <a:pPr marL="285750" indent="-285750">
              <a:buFont typeface="Arial" panose="020B0604020202020204" pitchFamily="34" charset="0"/>
              <a:buChar char="•"/>
            </a:pPr>
            <a:r>
              <a:rPr lang="en-US" sz="2000" b="1" dirty="0"/>
              <a:t>Obtain degree measurement for Axis Range Limit Files</a:t>
            </a:r>
          </a:p>
          <a:p>
            <a:pPr lvl="2"/>
            <a:r>
              <a:rPr lang="en-US" sz="1600" dirty="0"/>
              <a:t>From the main menu select SETUP&gt;</a:t>
            </a:r>
            <a:r>
              <a:rPr lang="en-US" sz="1600" dirty="0">
                <a:sym typeface="Wingdings" panose="05000000000000000000" pitchFamily="2" charset="2"/>
              </a:rPr>
              <a:t>FUNCTION ENABLE</a:t>
            </a:r>
          </a:p>
          <a:p>
            <a:pPr lvl="2"/>
            <a:r>
              <a:rPr lang="en-US" sz="1600" dirty="0">
                <a:sym typeface="Wingdings" panose="05000000000000000000" pitchFamily="2" charset="2"/>
              </a:rPr>
              <a:t>Set ALL AXES ANGLE DISP FUNCTION to VALID</a:t>
            </a:r>
          </a:p>
          <a:p>
            <a:pPr lvl="1"/>
            <a:r>
              <a:rPr lang="en-US" sz="1800" b="1" dirty="0">
                <a:sym typeface="Wingdings" panose="05000000000000000000" pitchFamily="2" charset="2"/>
              </a:rPr>
              <a:t>View current position</a:t>
            </a:r>
          </a:p>
          <a:p>
            <a:pPr lvl="2"/>
            <a:r>
              <a:rPr lang="en-US" sz="1600" dirty="0">
                <a:sym typeface="Wingdings" panose="05000000000000000000" pitchFamily="2" charset="2"/>
              </a:rPr>
              <a:t>From the main menu select ROBOT&gt;CURRENT POSITION</a:t>
            </a:r>
          </a:p>
          <a:p>
            <a:pPr lvl="1"/>
            <a:r>
              <a:rPr lang="en-US" sz="1800" dirty="0">
                <a:sym typeface="Wingdings" panose="05000000000000000000" pitchFamily="2" charset="2"/>
              </a:rPr>
              <a:t>Under the top DISPLAY menu, select ABSOLUTE ANGLE</a:t>
            </a:r>
          </a:p>
          <a:p>
            <a:pPr lvl="1"/>
            <a:endParaRPr lang="en-US" sz="1800" dirty="0">
              <a:sym typeface="Wingdings" panose="05000000000000000000" pitchFamily="2" charset="2"/>
            </a:endParaRPr>
          </a:p>
        </p:txBody>
      </p:sp>
      <p:sp>
        <p:nvSpPr>
          <p:cNvPr id="3" name="Slide Number Placeholder 2"/>
          <p:cNvSpPr>
            <a:spLocks noGrp="1"/>
          </p:cNvSpPr>
          <p:nvPr>
            <p:ph type="sldNum" sz="quarter" idx="12"/>
          </p:nvPr>
        </p:nvSpPr>
        <p:spPr/>
        <p:txBody>
          <a:bodyPr/>
          <a:lstStyle/>
          <a:p>
            <a:fld id="{0B632FBA-CCB7-4648-8C08-F1C235D210E5}" type="slidenum">
              <a:rPr lang="en-US" smtClean="0"/>
              <a:t>16</a:t>
            </a:fld>
            <a:endParaRPr lang="en-US" dirty="0"/>
          </a:p>
        </p:txBody>
      </p:sp>
      <p:pic>
        <p:nvPicPr>
          <p:cNvPr id="4" name="Picture 3">
            <a:extLst>
              <a:ext uri="{FF2B5EF4-FFF2-40B4-BE49-F238E27FC236}">
                <a16:creationId xmlns:a16="http://schemas.microsoft.com/office/drawing/2014/main" id="{426A3073-EB09-46D9-90F0-E2F61D375169}"/>
              </a:ext>
            </a:extLst>
          </p:cNvPr>
          <p:cNvPicPr>
            <a:picLocks noChangeAspect="1"/>
          </p:cNvPicPr>
          <p:nvPr/>
        </p:nvPicPr>
        <p:blipFill>
          <a:blip r:embed="rId2"/>
          <a:stretch>
            <a:fillRect/>
          </a:stretch>
        </p:blipFill>
        <p:spPr>
          <a:xfrm>
            <a:off x="5199797" y="1367214"/>
            <a:ext cx="3655324" cy="2741493"/>
          </a:xfrm>
          <a:prstGeom prst="rect">
            <a:avLst/>
          </a:prstGeom>
        </p:spPr>
      </p:pic>
    </p:spTree>
    <p:extLst>
      <p:ext uri="{BB962C8B-B14F-4D97-AF65-F5344CB8AC3E}">
        <p14:creationId xmlns:p14="http://schemas.microsoft.com/office/powerpoint/2010/main" val="4721509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sz="3600" dirty="0"/>
              <a:t>Example of Axis Range Limit</a:t>
            </a:r>
            <a:endParaRPr lang="en-US" dirty="0"/>
          </a:p>
        </p:txBody>
      </p:sp>
      <p:sp>
        <p:nvSpPr>
          <p:cNvPr id="4" name="Slide Number Placeholder 3"/>
          <p:cNvSpPr>
            <a:spLocks noGrp="1"/>
          </p:cNvSpPr>
          <p:nvPr>
            <p:ph type="sldNum" sz="quarter" idx="12"/>
          </p:nvPr>
        </p:nvSpPr>
        <p:spPr/>
        <p:txBody>
          <a:bodyPr/>
          <a:lstStyle/>
          <a:p>
            <a:fld id="{0B632FBA-CCB7-4648-8C08-F1C235D210E5}" type="slidenum">
              <a:rPr lang="en-US" smtClean="0"/>
              <a:pPr/>
              <a:t>17</a:t>
            </a:fld>
            <a:endParaRPr lang="en-US" dirty="0"/>
          </a:p>
        </p:txBody>
      </p:sp>
      <p:sp>
        <p:nvSpPr>
          <p:cNvPr id="13" name="Text Placeholder 12"/>
          <p:cNvSpPr>
            <a:spLocks noGrp="1"/>
          </p:cNvSpPr>
          <p:nvPr>
            <p:ph type="body" sz="quarter" idx="13"/>
          </p:nvPr>
        </p:nvSpPr>
        <p:spPr>
          <a:xfrm>
            <a:off x="2514600" y="3954672"/>
            <a:ext cx="4038600" cy="674478"/>
          </a:xfrm>
        </p:spPr>
        <p:txBody>
          <a:bodyPr/>
          <a:lstStyle/>
          <a:p>
            <a:pPr algn="ctr"/>
            <a:r>
              <a:rPr lang="en-US" dirty="0"/>
              <a:t>File 1 – Set as Valid (On), no alarm when tripped, monitoring S1 Axis 1 to stay between -179.5 and -180.5 degrees. When true it will activate FS-OUT01.</a:t>
            </a:r>
          </a:p>
        </p:txBody>
      </p:sp>
      <p:pic>
        <p:nvPicPr>
          <p:cNvPr id="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910714"/>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89680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ltLang="en-US" sz="3600" dirty="0"/>
              <a:t>																					Axis Range Limit Coasting Value</a:t>
            </a:r>
            <a:endParaRPr lang="en-US" sz="3600" dirty="0"/>
          </a:p>
        </p:txBody>
      </p:sp>
      <p:sp>
        <p:nvSpPr>
          <p:cNvPr id="7" name="Content Placeholder 6"/>
          <p:cNvSpPr>
            <a:spLocks noGrp="1"/>
          </p:cNvSpPr>
          <p:nvPr>
            <p:ph idx="1"/>
          </p:nvPr>
        </p:nvSpPr>
        <p:spPr>
          <a:xfrm>
            <a:off x="906182" y="943933"/>
            <a:ext cx="7848600" cy="1815108"/>
          </a:xfrm>
        </p:spPr>
        <p:txBody>
          <a:bodyPr/>
          <a:lstStyle/>
          <a:p>
            <a:pPr marL="285750" indent="-285750">
              <a:buFont typeface="Arial" panose="020B0604020202020204" pitchFamily="34" charset="0"/>
              <a:buChar char="•"/>
            </a:pPr>
            <a:r>
              <a:rPr lang="en-US" altLang="en-US" sz="1400" dirty="0"/>
              <a:t>Coasting value is the distance moved after an external axis has been stopped.  This value is used to look ahead to ensure the axis stops within the limit.</a:t>
            </a:r>
          </a:p>
          <a:p>
            <a:pPr marL="285750" indent="-285750">
              <a:buFont typeface="Arial" panose="020B0604020202020204" pitchFamily="34" charset="0"/>
              <a:buChar char="•"/>
            </a:pPr>
            <a:r>
              <a:rPr lang="en-US" altLang="en-US" sz="1400" dirty="0"/>
              <a:t>When using the axis range limit function, or the robot range limit function on an external axis, the coasting value must be set.</a:t>
            </a:r>
          </a:p>
          <a:p>
            <a:pPr marL="285750" indent="-285750">
              <a:buFont typeface="Arial" panose="020B0604020202020204" pitchFamily="34" charset="0"/>
              <a:buChar char="•"/>
            </a:pPr>
            <a:r>
              <a:rPr lang="en-US" sz="1400" dirty="0"/>
              <a:t>Even when stop functions are not used, the coasting value must be set.  When the value is not set, The immediate stop must be verified before operating will occur.  This will stop remote devices from starting the robot until acknowledged </a:t>
            </a:r>
          </a:p>
        </p:txBody>
      </p:sp>
      <p:sp>
        <p:nvSpPr>
          <p:cNvPr id="3" name="Slide Number Placeholder 2"/>
          <p:cNvSpPr>
            <a:spLocks noGrp="1"/>
          </p:cNvSpPr>
          <p:nvPr>
            <p:ph type="sldNum" sz="quarter" idx="12"/>
          </p:nvPr>
        </p:nvSpPr>
        <p:spPr/>
        <p:txBody>
          <a:bodyPr/>
          <a:lstStyle/>
          <a:p>
            <a:fld id="{0B632FBA-CCB7-4648-8C08-F1C235D210E5}" type="slidenum">
              <a:rPr lang="en-US" smtClean="0"/>
              <a:t>18</a:t>
            </a:fld>
            <a:endParaRPr lang="en-US" dirty="0"/>
          </a:p>
        </p:txBody>
      </p:sp>
      <p:pic>
        <p:nvPicPr>
          <p:cNvPr id="13" name="Picture 4"/>
          <p:cNvPicPr>
            <a:picLocks noChangeAspect="1"/>
          </p:cNvPicPr>
          <p:nvPr/>
        </p:nvPicPr>
        <p:blipFill>
          <a:blip r:embed="rId2">
            <a:extLst>
              <a:ext uri="{28A0092B-C50C-407E-A947-70E740481C1C}">
                <a14:useLocalDpi xmlns:a14="http://schemas.microsoft.com/office/drawing/2010/main" val="0"/>
              </a:ext>
            </a:extLst>
          </a:blip>
          <a:srcRect l="43706" t="16100" r="33852" b="54500"/>
          <a:stretch>
            <a:fillRect/>
          </a:stretch>
        </p:blipFill>
        <p:spPr bwMode="auto">
          <a:xfrm>
            <a:off x="1363311" y="2675237"/>
            <a:ext cx="2743200" cy="2189857"/>
          </a:xfrm>
          <a:prstGeom prst="rect">
            <a:avLst/>
          </a:prstGeom>
          <a:ln>
            <a:noFill/>
          </a:ln>
          <a:effectLst>
            <a:softEdge rad="508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0373" y="2709363"/>
            <a:ext cx="3156302" cy="2155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9333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41030" y="2919736"/>
            <a:ext cx="2286000" cy="1790739"/>
            <a:chOff x="457200" y="2785734"/>
            <a:chExt cx="2286000" cy="1790739"/>
          </a:xfrm>
        </p:grpSpPr>
        <p:grpSp>
          <p:nvGrpSpPr>
            <p:cNvPr id="38" name="Group 37"/>
            <p:cNvGrpSpPr/>
            <p:nvPr/>
          </p:nvGrpSpPr>
          <p:grpSpPr>
            <a:xfrm>
              <a:off x="457200" y="2785734"/>
              <a:ext cx="2286000" cy="1790739"/>
              <a:chOff x="457200" y="2785734"/>
              <a:chExt cx="2286000" cy="1790739"/>
            </a:xfrm>
          </p:grpSpPr>
          <p:sp>
            <p:nvSpPr>
              <p:cNvPr id="37" name="Rounded Rectangle 36">
                <a:hlinkClick r:id="rId3" action="ppaction://hlinksldjump"/>
              </p:cNvPr>
              <p:cNvSpPr/>
              <p:nvPr/>
            </p:nvSpPr>
            <p:spPr>
              <a:xfrm>
                <a:off x="457200" y="2785734"/>
                <a:ext cx="2286000" cy="1689538"/>
              </a:xfrm>
              <a:prstGeom prst="roundRect">
                <a:avLst/>
              </a:prstGeom>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nvGrpSpPr>
              <p:cNvPr id="36" name="Group 35"/>
              <p:cNvGrpSpPr/>
              <p:nvPr/>
            </p:nvGrpSpPr>
            <p:grpSpPr>
              <a:xfrm>
                <a:off x="709824" y="2925889"/>
                <a:ext cx="1752600" cy="1650584"/>
                <a:chOff x="709824" y="2925889"/>
                <a:chExt cx="1752600" cy="1650584"/>
              </a:xfrm>
            </p:grpSpPr>
            <p:pic>
              <p:nvPicPr>
                <p:cNvPr id="16" name="Picture 2" descr="C:\Users\sedmami\Documents\DX200\FSU\FSU Product Bulletin JPG's\Robot Speed Limit.JPG">
                  <a:hlinkClick r:id="rId3" action="ppaction://hlinksldjump"/>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908" b="94172" l="8960" r="99711">
                              <a14:foregroundMark x1="69075" y1="63190" x2="69075" y2="63190"/>
                              <a14:foregroundMark x1="69075" y1="64110" x2="69075" y2="64110"/>
                              <a14:foregroundMark x1="68786" y1="63804" x2="72254" y2="62270"/>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09824" y="2925889"/>
                  <a:ext cx="1752600" cy="1650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676400" y="3186653"/>
                  <a:ext cx="152400" cy="76200"/>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Rectangle 19"/>
            <p:cNvSpPr/>
            <p:nvPr/>
          </p:nvSpPr>
          <p:spPr>
            <a:xfrm flipH="1">
              <a:off x="1551607" y="3147809"/>
              <a:ext cx="401986" cy="153888"/>
            </a:xfrm>
            <a:prstGeom prst="rect">
              <a:avLst/>
            </a:prstGeom>
            <a:noFill/>
          </p:spPr>
          <p:txBody>
            <a:bodyPr wrap="square" lIns="91440" tIns="45720" rIns="91440" bIns="45720">
              <a:spAutoFit/>
            </a:bodyPr>
            <a:lstStyle/>
            <a:p>
              <a:pPr algn="ctr"/>
              <a:r>
                <a:rPr lang="en-US" sz="400" b="1" cap="none" spc="0" dirty="0">
                  <a:ln w="0"/>
                  <a:solidFill>
                    <a:srgbClr val="0070E0"/>
                  </a:solidFill>
                </a:rPr>
                <a:t>YASKAWA</a:t>
              </a:r>
            </a:p>
          </p:txBody>
        </p:sp>
      </p:grpSp>
      <p:grpSp>
        <p:nvGrpSpPr>
          <p:cNvPr id="43" name="Group 42"/>
          <p:cNvGrpSpPr/>
          <p:nvPr/>
        </p:nvGrpSpPr>
        <p:grpSpPr>
          <a:xfrm>
            <a:off x="3927212" y="2923791"/>
            <a:ext cx="2286000" cy="1689538"/>
            <a:chOff x="3180594" y="2780916"/>
            <a:chExt cx="2286000" cy="1689538"/>
          </a:xfrm>
        </p:grpSpPr>
        <p:sp>
          <p:nvSpPr>
            <p:cNvPr id="33" name="Rounded Rectangle 32">
              <a:hlinkClick r:id="rId6" action="ppaction://hlinksldjump"/>
            </p:cNvPr>
            <p:cNvSpPr/>
            <p:nvPr/>
          </p:nvSpPr>
          <p:spPr>
            <a:xfrm>
              <a:off x="3180594" y="2780916"/>
              <a:ext cx="2286000" cy="1689538"/>
            </a:xfrm>
            <a:prstGeom prst="roundRect">
              <a:avLst/>
            </a:prstGeom>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21" name="Picture 2" descr="C:\Users\sedmami\Documents\DX200\FSU\FSU Product Bulletin JPG's\Tool Angle Monitor.JPG">
              <a:hlinkClick r:id="rId6" action="ppaction://hlinksldjump"/>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5871" r="1489" b="4682"/>
            <a:stretch/>
          </p:blipFill>
          <p:spPr bwMode="auto">
            <a:xfrm>
              <a:off x="3505200" y="2975717"/>
              <a:ext cx="1524000" cy="147719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Group 41"/>
          <p:cNvGrpSpPr/>
          <p:nvPr/>
        </p:nvGrpSpPr>
        <p:grpSpPr>
          <a:xfrm>
            <a:off x="6613394" y="2923791"/>
            <a:ext cx="2286000" cy="1689538"/>
            <a:chOff x="6127619" y="2780916"/>
            <a:chExt cx="2286000" cy="1689538"/>
          </a:xfrm>
        </p:grpSpPr>
        <p:sp>
          <p:nvSpPr>
            <p:cNvPr id="34" name="Rounded Rectangle 33">
              <a:hlinkClick r:id="rId8" action="ppaction://hlinksldjump"/>
            </p:cNvPr>
            <p:cNvSpPr/>
            <p:nvPr/>
          </p:nvSpPr>
          <p:spPr>
            <a:xfrm>
              <a:off x="6127619" y="2780916"/>
              <a:ext cx="2286000" cy="1689538"/>
            </a:xfrm>
            <a:prstGeom prst="roundRect">
              <a:avLst/>
            </a:prstGeom>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026" name="Picture 2" descr="Image result for Robot tool changer">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19998" y="3196343"/>
              <a:ext cx="2009602" cy="12280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41" name="Group 40"/>
          <p:cNvGrpSpPr/>
          <p:nvPr/>
        </p:nvGrpSpPr>
        <p:grpSpPr>
          <a:xfrm>
            <a:off x="6613394" y="1200394"/>
            <a:ext cx="2286000" cy="1689538"/>
            <a:chOff x="6127619" y="1057519"/>
            <a:chExt cx="2286000" cy="1689538"/>
          </a:xfrm>
        </p:grpSpPr>
        <p:grpSp>
          <p:nvGrpSpPr>
            <p:cNvPr id="35" name="Group 34"/>
            <p:cNvGrpSpPr/>
            <p:nvPr/>
          </p:nvGrpSpPr>
          <p:grpSpPr>
            <a:xfrm>
              <a:off x="6127619" y="1057519"/>
              <a:ext cx="2286000" cy="1689538"/>
              <a:chOff x="6087638" y="1047750"/>
              <a:chExt cx="2286000" cy="1689538"/>
            </a:xfrm>
          </p:grpSpPr>
          <p:sp>
            <p:nvSpPr>
              <p:cNvPr id="31" name="Rounded Rectangle 30"/>
              <p:cNvSpPr/>
              <p:nvPr/>
            </p:nvSpPr>
            <p:spPr>
              <a:xfrm>
                <a:off x="6087638" y="1047750"/>
                <a:ext cx="2286000" cy="1689538"/>
              </a:xfrm>
              <a:prstGeom prst="roundRect">
                <a:avLst/>
              </a:prstGeom>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4" name="Picture 2" descr="C:\Users\sedmami\Documents\DX200\FSU\FSU Product Bulletin JPG's\Robot Range Limit, Inside.jpg"/>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7251520" y="1716421"/>
                <a:ext cx="939486" cy="8377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39" name="Picture 2" descr="C:\Users\sedmami\Documents\DX200\FSU\FSU Product Bulletin JPG's\Robot Range Limit, Outside.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248400" y="1505970"/>
              <a:ext cx="1159544" cy="11782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oup 39"/>
          <p:cNvGrpSpPr/>
          <p:nvPr/>
        </p:nvGrpSpPr>
        <p:grpSpPr>
          <a:xfrm>
            <a:off x="3946629" y="1196573"/>
            <a:ext cx="2286000" cy="1689538"/>
            <a:chOff x="3180594" y="1057519"/>
            <a:chExt cx="2286000" cy="1689538"/>
          </a:xfrm>
        </p:grpSpPr>
        <p:sp>
          <p:nvSpPr>
            <p:cNvPr id="30" name="Rounded Rectangle 29"/>
            <p:cNvSpPr/>
            <p:nvPr/>
          </p:nvSpPr>
          <p:spPr>
            <a:xfrm>
              <a:off x="3180594" y="1057519"/>
              <a:ext cx="2286000" cy="1689538"/>
            </a:xfrm>
            <a:prstGeom prst="roundRect">
              <a:avLst/>
            </a:prstGeom>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3" name="Picture 2" descr="C:\Users\sedmami\Documents\DX200\FSU\FSU Product Bulletin JPG's\Axis Speed Monitor.jpg">
              <a:hlinkClick r:id="rId13" action="ppaction://hlinksldjump"/>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38462" y1="43137" x2="38462" y2="43137"/>
                          <a14:foregroundMark x1="34936" y1="41176" x2="34936" y2="41176"/>
                          <a14:foregroundMark x1="32372" y1="38562" x2="32372" y2="38562"/>
                          <a14:foregroundMark x1="30128" y1="35294" x2="30128" y2="35294"/>
                          <a14:foregroundMark x1="28205" y1="31699" x2="28205" y2="31699"/>
                          <a14:foregroundMark x1="27244" y1="28105" x2="27244" y2="28105"/>
                          <a14:foregroundMark x1="26923" y1="24837" x2="26923" y2="24837"/>
                          <a14:foregroundMark x1="26923" y1="20588" x2="26923" y2="20588"/>
                          <a14:foregroundMark x1="29167" y1="16340" x2="29167" y2="16340"/>
                        </a14:backgroundRemoval>
                      </a14:imgEffect>
                    </a14:imgLayer>
                  </a14:imgProps>
                </a:ext>
                <a:ext uri="{28A0092B-C50C-407E-A947-70E740481C1C}">
                  <a14:useLocalDpi xmlns:a14="http://schemas.microsoft.com/office/drawing/2010/main" val="0"/>
                </a:ext>
              </a:extLst>
            </a:blip>
            <a:srcRect/>
            <a:stretch>
              <a:fillRect/>
            </a:stretch>
          </p:blipFill>
          <p:spPr bwMode="auto">
            <a:xfrm>
              <a:off x="3572872" y="1409304"/>
              <a:ext cx="1294960" cy="12727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p:cNvGrpSpPr/>
          <p:nvPr/>
        </p:nvGrpSpPr>
        <p:grpSpPr>
          <a:xfrm>
            <a:off x="1241030" y="1191521"/>
            <a:ext cx="2286000" cy="1689538"/>
            <a:chOff x="457200" y="1047750"/>
            <a:chExt cx="2286000" cy="1689538"/>
          </a:xfrm>
        </p:grpSpPr>
        <p:sp>
          <p:nvSpPr>
            <p:cNvPr id="24" name="Rounded Rectangle 23">
              <a:hlinkClick r:id="rId16" action="ppaction://hlinksldjump"/>
            </p:cNvPr>
            <p:cNvSpPr/>
            <p:nvPr/>
          </p:nvSpPr>
          <p:spPr>
            <a:xfrm>
              <a:off x="457200" y="1047750"/>
              <a:ext cx="2286000" cy="1689538"/>
            </a:xfrm>
            <a:prstGeom prst="roundRect">
              <a:avLst/>
            </a:prstGeom>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2" name="Picture 2" descr="C:\Users\sedmami\Documents\DX200\FSU\FSU Product Bulletin JPG's\Axis Range Limit.jpg">
              <a:hlinkClick r:id="rId16" action="ppaction://hlinksldjump"/>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99327" l="0" r="100000"/>
                      </a14:imgEffect>
                    </a14:imgLayer>
                  </a14:imgProps>
                </a:ext>
                <a:ext uri="{28A0092B-C50C-407E-A947-70E740481C1C}">
                  <a14:useLocalDpi xmlns:a14="http://schemas.microsoft.com/office/drawing/2010/main" val="0"/>
                </a:ext>
              </a:extLst>
            </a:blip>
            <a:srcRect/>
            <a:stretch>
              <a:fillRect/>
            </a:stretch>
          </p:blipFill>
          <p:spPr bwMode="auto">
            <a:xfrm>
              <a:off x="1033184" y="1428750"/>
              <a:ext cx="1134032" cy="1233826"/>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p:txBody>
          <a:bodyPr/>
          <a:lstStyle/>
          <a:p>
            <a:r>
              <a:rPr lang="en-US" sz="3600" dirty="0"/>
              <a:t>																				Functional Safety Unit Features</a:t>
            </a:r>
          </a:p>
        </p:txBody>
      </p:sp>
      <p:sp>
        <p:nvSpPr>
          <p:cNvPr id="6" name="Content Placeholder 5"/>
          <p:cNvSpPr>
            <a:spLocks noGrp="1"/>
          </p:cNvSpPr>
          <p:nvPr>
            <p:ph idx="1"/>
          </p:nvPr>
        </p:nvSpPr>
        <p:spPr>
          <a:xfrm>
            <a:off x="1241030" y="1257952"/>
            <a:ext cx="2286000" cy="304800"/>
          </a:xfrm>
        </p:spPr>
        <p:txBody>
          <a:bodyPr/>
          <a:lstStyle/>
          <a:p>
            <a:pPr marL="0" indent="0" algn="ctr">
              <a:buNone/>
            </a:pPr>
            <a:r>
              <a:rPr lang="sv-SE" sz="1600" b="1" dirty="0">
                <a:solidFill>
                  <a:srgbClr val="0057B8"/>
                </a:solidFill>
                <a:effectLst>
                  <a:outerShdw blurRad="38100" dist="38100" dir="2700000" algn="tl">
                    <a:srgbClr val="000000">
                      <a:alpha val="43137"/>
                    </a:srgbClr>
                  </a:outerShdw>
                </a:effectLst>
              </a:rPr>
              <a:t>Axis Range Limiting</a:t>
            </a:r>
            <a:endParaRPr lang="sv-SE" sz="1600" b="1" dirty="0">
              <a:solidFill>
                <a:srgbClr val="0057B8"/>
              </a:solidFill>
              <a:effectLst>
                <a:outerShdw blurRad="38100" dist="38100" dir="2700000" algn="tl">
                  <a:srgbClr val="000000">
                    <a:alpha val="43137"/>
                  </a:srgbClr>
                </a:outerShdw>
              </a:effectLst>
              <a:hlinkClick r:id="rId16" action="ppaction://hlinksldjump"/>
            </a:endParaRPr>
          </a:p>
        </p:txBody>
      </p:sp>
      <p:sp>
        <p:nvSpPr>
          <p:cNvPr id="4" name="Slide Number Placeholder 3"/>
          <p:cNvSpPr>
            <a:spLocks noGrp="1"/>
          </p:cNvSpPr>
          <p:nvPr>
            <p:ph type="sldNum" sz="quarter" idx="12"/>
          </p:nvPr>
        </p:nvSpPr>
        <p:spPr/>
        <p:txBody>
          <a:bodyPr/>
          <a:lstStyle/>
          <a:p>
            <a:fld id="{0B632FBA-CCB7-4648-8C08-F1C235D210E5}" type="slidenum">
              <a:rPr lang="en-US" smtClean="0"/>
              <a:t>19</a:t>
            </a:fld>
            <a:endParaRPr lang="en-US" dirty="0"/>
          </a:p>
        </p:txBody>
      </p:sp>
      <p:sp>
        <p:nvSpPr>
          <p:cNvPr id="7" name="Text Placeholder 6"/>
          <p:cNvSpPr>
            <a:spLocks noGrp="1"/>
          </p:cNvSpPr>
          <p:nvPr>
            <p:ph type="body" sz="quarter" idx="13"/>
          </p:nvPr>
        </p:nvSpPr>
        <p:spPr>
          <a:xfrm>
            <a:off x="4009612" y="1260562"/>
            <a:ext cx="2247900" cy="304800"/>
          </a:xfrm>
        </p:spPr>
        <p:txBody>
          <a:bodyPr/>
          <a:lstStyle/>
          <a:p>
            <a:pPr marL="0" indent="0">
              <a:buNone/>
            </a:pPr>
            <a:r>
              <a:rPr lang="sv-SE" sz="1600" b="1" dirty="0">
                <a:solidFill>
                  <a:srgbClr val="0057B8"/>
                </a:solidFill>
                <a:effectLst>
                  <a:outerShdw blurRad="38100" dist="38100" dir="2700000" algn="tl">
                    <a:srgbClr val="000000">
                      <a:alpha val="43137"/>
                    </a:srgbClr>
                  </a:outerShdw>
                </a:effectLst>
              </a:rPr>
              <a:t>Axis Speed Monitor</a:t>
            </a:r>
            <a:endParaRPr lang="en-US" sz="1600" b="1" dirty="0">
              <a:solidFill>
                <a:srgbClr val="0057B8"/>
              </a:solidFill>
              <a:effectLst>
                <a:outerShdw blurRad="38100" dist="38100" dir="2700000" algn="tl">
                  <a:srgbClr val="000000">
                    <a:alpha val="43137"/>
                  </a:srgbClr>
                </a:outerShdw>
              </a:effectLst>
            </a:endParaRPr>
          </a:p>
        </p:txBody>
      </p:sp>
      <p:sp>
        <p:nvSpPr>
          <p:cNvPr id="8" name="Text Placeholder 7"/>
          <p:cNvSpPr>
            <a:spLocks noGrp="1"/>
          </p:cNvSpPr>
          <p:nvPr>
            <p:ph type="body" sz="quarter" idx="14"/>
          </p:nvPr>
        </p:nvSpPr>
        <p:spPr>
          <a:xfrm>
            <a:off x="6624105" y="1285875"/>
            <a:ext cx="2300201" cy="285354"/>
          </a:xfrm>
        </p:spPr>
        <p:txBody>
          <a:bodyPr/>
          <a:lstStyle/>
          <a:p>
            <a:pPr marL="0" indent="0" algn="ctr">
              <a:buNone/>
            </a:pPr>
            <a:r>
              <a:rPr lang="sv-SE" sz="1600" b="1" dirty="0">
                <a:solidFill>
                  <a:srgbClr val="0057B8"/>
                </a:solidFill>
                <a:effectLst>
                  <a:outerShdw blurRad="38100" dist="38100" dir="2700000" algn="tl">
                    <a:srgbClr val="000000">
                      <a:alpha val="43137"/>
                    </a:srgbClr>
                  </a:outerShdw>
                </a:effectLst>
              </a:rPr>
              <a:t>Robot Range Limiting</a:t>
            </a:r>
          </a:p>
        </p:txBody>
      </p:sp>
      <p:sp>
        <p:nvSpPr>
          <p:cNvPr id="9" name="Content Placeholder 5"/>
          <p:cNvSpPr txBox="1">
            <a:spLocks/>
          </p:cNvSpPr>
          <p:nvPr/>
        </p:nvSpPr>
        <p:spPr>
          <a:xfrm>
            <a:off x="1241030" y="2919582"/>
            <a:ext cx="2285999" cy="25650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700" kern="1200">
                <a:solidFill>
                  <a:srgbClr val="2D2926"/>
                </a:solidFill>
                <a:latin typeface="Arial" panose="020B0604020202020204" pitchFamily="34" charset="0"/>
                <a:ea typeface="+mn-ea"/>
                <a:cs typeface="Arial" panose="020B0604020202020204" pitchFamily="34" charset="0"/>
              </a:defRPr>
            </a:lvl1pPr>
            <a:lvl2pPr marL="228600" indent="-177800" algn="l" defTabSz="914400" rtl="0" eaLnBrk="1" latinLnBrk="0" hangingPunct="1">
              <a:lnSpc>
                <a:spcPct val="90000"/>
              </a:lnSpc>
              <a:spcBef>
                <a:spcPts val="0"/>
              </a:spcBef>
              <a:spcAft>
                <a:spcPts val="600"/>
              </a:spcAft>
              <a:buSzPct val="105000"/>
              <a:buFont typeface="Wingdings" panose="05000000000000000000" pitchFamily="2" charset="2"/>
              <a:buChar char=""/>
              <a:defRPr sz="1700" kern="1200">
                <a:solidFill>
                  <a:srgbClr val="2D2926"/>
                </a:solidFill>
                <a:latin typeface="Arial" panose="020B0604020202020204" pitchFamily="34" charset="0"/>
                <a:ea typeface="+mn-ea"/>
                <a:cs typeface="Arial" panose="020B0604020202020204" pitchFamily="34" charset="0"/>
              </a:defRPr>
            </a:lvl2pPr>
            <a:lvl3pPr marL="403225" indent="-174625" algn="l" defTabSz="914400" rtl="0" eaLnBrk="1" latinLnBrk="0" hangingPunct="1">
              <a:lnSpc>
                <a:spcPct val="90000"/>
              </a:lnSpc>
              <a:spcBef>
                <a:spcPts val="0"/>
              </a:spcBef>
              <a:spcAft>
                <a:spcPts val="600"/>
              </a:spcAft>
              <a:buSzPct val="90000"/>
              <a:buFont typeface="Arial" panose="020B0604020202020204" pitchFamily="34" charset="0"/>
              <a:buChar char="○"/>
              <a:defRPr sz="1500" kern="1200">
                <a:solidFill>
                  <a:srgbClr val="2D2926"/>
                </a:solidFill>
                <a:latin typeface="Arial" panose="020B0604020202020204" pitchFamily="34" charset="0"/>
                <a:ea typeface="+mn-ea"/>
                <a:cs typeface="Arial" panose="020B0604020202020204" pitchFamily="34" charset="0"/>
              </a:defRPr>
            </a:lvl3pPr>
            <a:lvl4pPr marL="576263" indent="-173038" algn="l" defTabSz="914400" rtl="0" eaLnBrk="1" latinLnBrk="0" hangingPunct="1">
              <a:lnSpc>
                <a:spcPct val="90000"/>
              </a:lnSpc>
              <a:spcBef>
                <a:spcPts val="0"/>
              </a:spcBef>
              <a:spcAft>
                <a:spcPts val="600"/>
              </a:spcAft>
              <a:buFont typeface="Arial" panose="020B0604020202020204" pitchFamily="34" charset="0"/>
              <a:buChar char="–"/>
              <a:defRPr sz="1300" kern="1200">
                <a:solidFill>
                  <a:srgbClr val="2D292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sv-SE" sz="1600" b="1" dirty="0">
                <a:solidFill>
                  <a:srgbClr val="0057B8"/>
                </a:solidFill>
                <a:effectLst>
                  <a:outerShdw blurRad="38100" dist="38100" dir="2700000" algn="tl">
                    <a:srgbClr val="000000">
                      <a:alpha val="43137"/>
                    </a:srgbClr>
                  </a:outerShdw>
                </a:effectLst>
              </a:rPr>
              <a:t>Speed Limiting</a:t>
            </a:r>
          </a:p>
        </p:txBody>
      </p:sp>
      <p:sp>
        <p:nvSpPr>
          <p:cNvPr id="10" name="Content Placeholder 5"/>
          <p:cNvSpPr txBox="1">
            <a:spLocks/>
          </p:cNvSpPr>
          <p:nvPr/>
        </p:nvSpPr>
        <p:spPr>
          <a:xfrm>
            <a:off x="3933412" y="2950100"/>
            <a:ext cx="2298332" cy="29166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700" kern="1200">
                <a:solidFill>
                  <a:srgbClr val="2D2926"/>
                </a:solidFill>
                <a:latin typeface="Arial" panose="020B0604020202020204" pitchFamily="34" charset="0"/>
                <a:ea typeface="+mn-ea"/>
                <a:cs typeface="Arial" panose="020B0604020202020204" pitchFamily="34" charset="0"/>
              </a:defRPr>
            </a:lvl1pPr>
            <a:lvl2pPr marL="228600" indent="-177800" algn="l" defTabSz="914400" rtl="0" eaLnBrk="1" latinLnBrk="0" hangingPunct="1">
              <a:lnSpc>
                <a:spcPct val="90000"/>
              </a:lnSpc>
              <a:spcBef>
                <a:spcPts val="0"/>
              </a:spcBef>
              <a:spcAft>
                <a:spcPts val="600"/>
              </a:spcAft>
              <a:buSzPct val="105000"/>
              <a:buFont typeface="Wingdings" panose="05000000000000000000" pitchFamily="2" charset="2"/>
              <a:buChar char=""/>
              <a:defRPr sz="1700" kern="1200">
                <a:solidFill>
                  <a:srgbClr val="2D2926"/>
                </a:solidFill>
                <a:latin typeface="Arial" panose="020B0604020202020204" pitchFamily="34" charset="0"/>
                <a:ea typeface="+mn-ea"/>
                <a:cs typeface="Arial" panose="020B0604020202020204" pitchFamily="34" charset="0"/>
              </a:defRPr>
            </a:lvl2pPr>
            <a:lvl3pPr marL="403225" indent="-174625" algn="l" defTabSz="914400" rtl="0" eaLnBrk="1" latinLnBrk="0" hangingPunct="1">
              <a:lnSpc>
                <a:spcPct val="90000"/>
              </a:lnSpc>
              <a:spcBef>
                <a:spcPts val="0"/>
              </a:spcBef>
              <a:spcAft>
                <a:spcPts val="600"/>
              </a:spcAft>
              <a:buSzPct val="90000"/>
              <a:buFont typeface="Arial" panose="020B0604020202020204" pitchFamily="34" charset="0"/>
              <a:buChar char="○"/>
              <a:defRPr sz="1500" kern="1200">
                <a:solidFill>
                  <a:srgbClr val="2D2926"/>
                </a:solidFill>
                <a:latin typeface="Arial" panose="020B0604020202020204" pitchFamily="34" charset="0"/>
                <a:ea typeface="+mn-ea"/>
                <a:cs typeface="Arial" panose="020B0604020202020204" pitchFamily="34" charset="0"/>
              </a:defRPr>
            </a:lvl3pPr>
            <a:lvl4pPr marL="576263" indent="-173038" algn="l" defTabSz="914400" rtl="0" eaLnBrk="1" latinLnBrk="0" hangingPunct="1">
              <a:lnSpc>
                <a:spcPct val="90000"/>
              </a:lnSpc>
              <a:spcBef>
                <a:spcPts val="0"/>
              </a:spcBef>
              <a:spcAft>
                <a:spcPts val="600"/>
              </a:spcAft>
              <a:buFont typeface="Arial" panose="020B0604020202020204" pitchFamily="34" charset="0"/>
              <a:buChar char="–"/>
              <a:defRPr sz="1300" kern="1200">
                <a:solidFill>
                  <a:srgbClr val="2D292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sv-SE" sz="1600" b="1" dirty="0">
                <a:solidFill>
                  <a:srgbClr val="0057B8"/>
                </a:solidFill>
                <a:effectLst>
                  <a:outerShdw blurRad="38100" dist="38100" dir="2700000" algn="tl">
                    <a:srgbClr val="000000">
                      <a:alpha val="43137"/>
                    </a:srgbClr>
                  </a:outerShdw>
                </a:effectLst>
              </a:rPr>
              <a:t>Tool Angle Limiting</a:t>
            </a:r>
          </a:p>
        </p:txBody>
      </p:sp>
      <p:sp>
        <p:nvSpPr>
          <p:cNvPr id="11" name="Content Placeholder 5"/>
          <p:cNvSpPr txBox="1">
            <a:spLocks/>
          </p:cNvSpPr>
          <p:nvPr/>
        </p:nvSpPr>
        <p:spPr>
          <a:xfrm>
            <a:off x="6567574" y="2923791"/>
            <a:ext cx="2286001" cy="4819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700" kern="1200">
                <a:solidFill>
                  <a:srgbClr val="2D2926"/>
                </a:solidFill>
                <a:latin typeface="Arial" panose="020B0604020202020204" pitchFamily="34" charset="0"/>
                <a:ea typeface="+mn-ea"/>
                <a:cs typeface="Arial" panose="020B0604020202020204" pitchFamily="34" charset="0"/>
              </a:defRPr>
            </a:lvl1pPr>
            <a:lvl2pPr marL="228600" indent="-177800" algn="l" defTabSz="914400" rtl="0" eaLnBrk="1" latinLnBrk="0" hangingPunct="1">
              <a:lnSpc>
                <a:spcPct val="90000"/>
              </a:lnSpc>
              <a:spcBef>
                <a:spcPts val="0"/>
              </a:spcBef>
              <a:spcAft>
                <a:spcPts val="600"/>
              </a:spcAft>
              <a:buSzPct val="105000"/>
              <a:buFont typeface="Wingdings" panose="05000000000000000000" pitchFamily="2" charset="2"/>
              <a:buChar char=""/>
              <a:defRPr sz="1700" kern="1200">
                <a:solidFill>
                  <a:srgbClr val="2D2926"/>
                </a:solidFill>
                <a:latin typeface="Arial" panose="020B0604020202020204" pitchFamily="34" charset="0"/>
                <a:ea typeface="+mn-ea"/>
                <a:cs typeface="Arial" panose="020B0604020202020204" pitchFamily="34" charset="0"/>
              </a:defRPr>
            </a:lvl2pPr>
            <a:lvl3pPr marL="403225" indent="-174625" algn="l" defTabSz="914400" rtl="0" eaLnBrk="1" latinLnBrk="0" hangingPunct="1">
              <a:lnSpc>
                <a:spcPct val="90000"/>
              </a:lnSpc>
              <a:spcBef>
                <a:spcPts val="0"/>
              </a:spcBef>
              <a:spcAft>
                <a:spcPts val="600"/>
              </a:spcAft>
              <a:buSzPct val="90000"/>
              <a:buFont typeface="Arial" panose="020B0604020202020204" pitchFamily="34" charset="0"/>
              <a:buChar char="○"/>
              <a:defRPr sz="1500" kern="1200">
                <a:solidFill>
                  <a:srgbClr val="2D2926"/>
                </a:solidFill>
                <a:latin typeface="Arial" panose="020B0604020202020204" pitchFamily="34" charset="0"/>
                <a:ea typeface="+mn-ea"/>
                <a:cs typeface="Arial" panose="020B0604020202020204" pitchFamily="34" charset="0"/>
              </a:defRPr>
            </a:lvl3pPr>
            <a:lvl4pPr marL="576263" indent="-173038" algn="l" defTabSz="914400" rtl="0" eaLnBrk="1" latinLnBrk="0" hangingPunct="1">
              <a:lnSpc>
                <a:spcPct val="90000"/>
              </a:lnSpc>
              <a:spcBef>
                <a:spcPts val="0"/>
              </a:spcBef>
              <a:spcAft>
                <a:spcPts val="600"/>
              </a:spcAft>
              <a:buFont typeface="Arial" panose="020B0604020202020204" pitchFamily="34" charset="0"/>
              <a:buChar char="–"/>
              <a:defRPr sz="1300" kern="1200">
                <a:solidFill>
                  <a:srgbClr val="2D292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sv-SE" sz="1600" b="1" dirty="0">
                <a:solidFill>
                  <a:srgbClr val="0057B8"/>
                </a:solidFill>
                <a:effectLst>
                  <a:outerShdw blurRad="38100" dist="38100" dir="2700000" algn="tl">
                    <a:srgbClr val="000000">
                      <a:alpha val="43137"/>
                    </a:srgbClr>
                  </a:outerShdw>
                </a:effectLst>
              </a:rPr>
              <a:t>Tool Change Monitor</a:t>
            </a:r>
          </a:p>
        </p:txBody>
      </p:sp>
      <p:sp>
        <p:nvSpPr>
          <p:cNvPr id="17" name="Rectangle 16"/>
          <p:cNvSpPr/>
          <p:nvPr/>
        </p:nvSpPr>
        <p:spPr>
          <a:xfrm rot="19109428">
            <a:off x="4618045" y="2036041"/>
            <a:ext cx="415372" cy="153888"/>
          </a:xfrm>
          <a:prstGeom prst="rect">
            <a:avLst/>
          </a:prstGeom>
          <a:noFill/>
        </p:spPr>
        <p:txBody>
          <a:bodyPr wrap="square" lIns="91440" tIns="45720" rIns="91440" bIns="45720">
            <a:spAutoFit/>
          </a:bodyPr>
          <a:lstStyle/>
          <a:p>
            <a:pPr algn="ctr"/>
            <a:r>
              <a:rPr lang="en-US" sz="400" b="1" cap="none" spc="0" dirty="0">
                <a:ln w="0"/>
                <a:solidFill>
                  <a:srgbClr val="0070E0"/>
                </a:solidFill>
              </a:rPr>
              <a:t>YASKAWA</a:t>
            </a:r>
          </a:p>
        </p:txBody>
      </p:sp>
      <p:sp>
        <p:nvSpPr>
          <p:cNvPr id="18" name="Rectangle 17"/>
          <p:cNvSpPr/>
          <p:nvPr/>
        </p:nvSpPr>
        <p:spPr>
          <a:xfrm rot="695070">
            <a:off x="4605658" y="1543927"/>
            <a:ext cx="415372" cy="153888"/>
          </a:xfrm>
          <a:prstGeom prst="rect">
            <a:avLst/>
          </a:prstGeom>
          <a:noFill/>
        </p:spPr>
        <p:txBody>
          <a:bodyPr wrap="square" lIns="91440" tIns="45720" rIns="91440" bIns="45720">
            <a:spAutoFit/>
          </a:bodyPr>
          <a:lstStyle/>
          <a:p>
            <a:pPr algn="ctr"/>
            <a:r>
              <a:rPr lang="en-US" sz="400" b="1" cap="none" spc="0" dirty="0">
                <a:ln w="0"/>
                <a:solidFill>
                  <a:srgbClr val="0070E0"/>
                </a:solidFill>
              </a:rPr>
              <a:t>YASKAWA</a:t>
            </a:r>
          </a:p>
        </p:txBody>
      </p:sp>
      <p:sp>
        <p:nvSpPr>
          <p:cNvPr id="19" name="Rectangle 18"/>
          <p:cNvSpPr/>
          <p:nvPr/>
        </p:nvSpPr>
        <p:spPr>
          <a:xfrm rot="21009296" flipH="1">
            <a:off x="2372166" y="1553010"/>
            <a:ext cx="464167" cy="153888"/>
          </a:xfrm>
          <a:prstGeom prst="rect">
            <a:avLst/>
          </a:prstGeom>
          <a:noFill/>
        </p:spPr>
        <p:txBody>
          <a:bodyPr wrap="square" lIns="91440" tIns="45720" rIns="91440" bIns="45720">
            <a:spAutoFit/>
          </a:bodyPr>
          <a:lstStyle/>
          <a:p>
            <a:pPr algn="ctr"/>
            <a:r>
              <a:rPr lang="en-US" sz="400" b="1" cap="none" spc="0" dirty="0">
                <a:ln w="0"/>
                <a:solidFill>
                  <a:srgbClr val="0070E0"/>
                </a:solidFill>
              </a:rPr>
              <a:t>YASKAWA</a:t>
            </a:r>
          </a:p>
        </p:txBody>
      </p:sp>
    </p:spTree>
    <p:extLst>
      <p:ext uri="{BB962C8B-B14F-4D97-AF65-F5344CB8AC3E}">
        <p14:creationId xmlns:p14="http://schemas.microsoft.com/office/powerpoint/2010/main" val="781225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C4C472-7709-466E-8280-123AC3AF66A0}"/>
              </a:ext>
            </a:extLst>
          </p:cNvPr>
          <p:cNvSpPr txBox="1"/>
          <p:nvPr/>
        </p:nvSpPr>
        <p:spPr>
          <a:xfrm>
            <a:off x="0" y="3591235"/>
            <a:ext cx="9144000" cy="1046440"/>
          </a:xfrm>
          <a:prstGeom prst="rect">
            <a:avLst/>
          </a:prstGeom>
          <a:noFill/>
        </p:spPr>
        <p:txBody>
          <a:bodyPr wrap="square" rtlCol="0">
            <a:spAutoFit/>
          </a:bodyPr>
          <a:lstStyle/>
          <a:p>
            <a:pPr algn="ctr"/>
            <a:r>
              <a:rPr lang="en-US" sz="3600" dirty="0">
                <a:solidFill>
                  <a:schemeClr val="bg1"/>
                </a:solidFill>
              </a:rPr>
              <a:t>YRC1000 FSU</a:t>
            </a:r>
          </a:p>
          <a:p>
            <a:pPr algn="ctr">
              <a:spcBef>
                <a:spcPts val="600"/>
              </a:spcBef>
            </a:pPr>
            <a:r>
              <a:rPr lang="en-US" sz="2100" dirty="0">
                <a:solidFill>
                  <a:schemeClr val="bg1"/>
                </a:solidFill>
              </a:rPr>
              <a:t>Presenter: Greg Smith</a:t>
            </a:r>
          </a:p>
        </p:txBody>
      </p:sp>
    </p:spTree>
    <p:extLst>
      <p:ext uri="{BB962C8B-B14F-4D97-AF65-F5344CB8AC3E}">
        <p14:creationId xmlns:p14="http://schemas.microsoft.com/office/powerpoint/2010/main" val="33999170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600" dirty="0"/>
              <a:t>																			Axis Speed Monitor Function</a:t>
            </a:r>
          </a:p>
        </p:txBody>
      </p:sp>
      <p:sp>
        <p:nvSpPr>
          <p:cNvPr id="15" name="Content Placeholder 14"/>
          <p:cNvSpPr>
            <a:spLocks noGrp="1"/>
          </p:cNvSpPr>
          <p:nvPr>
            <p:ph idx="1"/>
          </p:nvPr>
        </p:nvSpPr>
        <p:spPr>
          <a:xfrm>
            <a:off x="1050017" y="662162"/>
            <a:ext cx="4419600" cy="2438400"/>
          </a:xfrm>
        </p:spPr>
        <p:txBody>
          <a:bodyPr/>
          <a:lstStyle/>
          <a:p>
            <a:pPr lvl="0"/>
            <a:r>
              <a:rPr lang="en-US" sz="1400" i="1" dirty="0">
                <a:solidFill>
                  <a:schemeClr val="tx1"/>
                </a:solidFill>
              </a:rPr>
              <a:t>Set individual </a:t>
            </a:r>
            <a:r>
              <a:rPr lang="en-US" sz="1400" b="1" i="1" dirty="0">
                <a:solidFill>
                  <a:schemeClr val="tx1"/>
                </a:solidFill>
              </a:rPr>
              <a:t>axis upper limit speed </a:t>
            </a:r>
            <a:r>
              <a:rPr lang="en-US" sz="1400" i="1" dirty="0">
                <a:solidFill>
                  <a:schemeClr val="tx1"/>
                </a:solidFill>
              </a:rPr>
              <a:t>range for the robot and auxiliary axes and monitors the axes to maintain set limits. Each file can be configured for a single robot, base, or station axis. </a:t>
            </a:r>
          </a:p>
          <a:p>
            <a:pPr lvl="0"/>
            <a:r>
              <a:rPr lang="en-US" sz="1050" i="1" dirty="0">
                <a:solidFill>
                  <a:schemeClr val="tx1"/>
                </a:solidFill>
              </a:rPr>
              <a:t>One file includes 6-axis robot and 3-auxilliary axes for a single control group. </a:t>
            </a:r>
            <a:r>
              <a:rPr lang="en-US" sz="1050" dirty="0">
                <a:solidFill>
                  <a:schemeClr val="tx1"/>
                </a:solidFill>
              </a:rPr>
              <a:t>32 file settings available.</a:t>
            </a:r>
          </a:p>
          <a:p>
            <a:pPr lvl="1"/>
            <a:r>
              <a:rPr lang="sv-SE" sz="1600" b="1" dirty="0">
                <a:solidFill>
                  <a:schemeClr val="tx1"/>
                </a:solidFill>
              </a:rPr>
              <a:t>Application Uses</a:t>
            </a:r>
          </a:p>
          <a:p>
            <a:pPr lvl="2"/>
            <a:r>
              <a:rPr lang="sv-SE" sz="1400" dirty="0">
                <a:solidFill>
                  <a:schemeClr val="tx1"/>
                </a:solidFill>
              </a:rPr>
              <a:t>Ensuring robot/external axis speed when operator is in a collaborative space.</a:t>
            </a:r>
          </a:p>
          <a:p>
            <a:endParaRPr lang="en-US" dirty="0">
              <a:solidFill>
                <a:schemeClr val="tx1"/>
              </a:solidFill>
            </a:endParaRPr>
          </a:p>
        </p:txBody>
      </p:sp>
      <p:sp>
        <p:nvSpPr>
          <p:cNvPr id="4" name="Slide Number Placeholder 3"/>
          <p:cNvSpPr>
            <a:spLocks noGrp="1"/>
          </p:cNvSpPr>
          <p:nvPr>
            <p:ph type="sldNum" sz="quarter" idx="12"/>
          </p:nvPr>
        </p:nvSpPr>
        <p:spPr/>
        <p:txBody>
          <a:bodyPr/>
          <a:lstStyle/>
          <a:p>
            <a:fld id="{0B632FBA-CCB7-4648-8C08-F1C235D210E5}" type="slidenum">
              <a:rPr lang="en-US" smtClean="0"/>
              <a:pPr/>
              <a:t>20</a:t>
            </a:fld>
            <a:endParaRPr lang="en-US" dirty="0"/>
          </a:p>
        </p:txBody>
      </p:sp>
      <p:grpSp>
        <p:nvGrpSpPr>
          <p:cNvPr id="5" name="Group 4"/>
          <p:cNvGrpSpPr/>
          <p:nvPr/>
        </p:nvGrpSpPr>
        <p:grpSpPr>
          <a:xfrm>
            <a:off x="6937612" y="71508"/>
            <a:ext cx="2044942" cy="2009817"/>
            <a:chOff x="4978642" y="895350"/>
            <a:chExt cx="3670058" cy="3607020"/>
          </a:xfrm>
        </p:grpSpPr>
        <p:grpSp>
          <p:nvGrpSpPr>
            <p:cNvPr id="3" name="Group 2"/>
            <p:cNvGrpSpPr/>
            <p:nvPr/>
          </p:nvGrpSpPr>
          <p:grpSpPr>
            <a:xfrm>
              <a:off x="4978642" y="895350"/>
              <a:ext cx="3670058" cy="3607020"/>
              <a:chOff x="4978642" y="895350"/>
              <a:chExt cx="3670058" cy="3607020"/>
            </a:xfrm>
          </p:grpSpPr>
          <p:pic>
            <p:nvPicPr>
              <p:cNvPr id="8" name="Picture 2" descr="C:\Users\sedmami\Documents\DX200\FSU\FSU Product Bulletin JPG's\Axis Speed Monitor.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99581">
                            <a14:foregroundMark x1="1257" y1="34022" x2="27749" y2="47001"/>
                            <a14:foregroundMark x1="27749" y1="34022" x2="733" y2="46608"/>
                            <a14:foregroundMark x1="1257" y1="39528" x2="27435" y2="41298"/>
                            <a14:foregroundMark x1="14346" y1="35497" x2="14869" y2="45526"/>
                            <a14:foregroundMark x1="4817" y1="44838" x2="12775" y2="45428"/>
                            <a14:foregroundMark x1="2513" y1="34022" x2="27120" y2="34022"/>
                            <a14:foregroundMark x1="28272" y1="16126" x2="28272" y2="16126"/>
                            <a14:foregroundMark x1="27644" y1="20551" x2="27644" y2="20551"/>
                            <a14:foregroundMark x1="26911" y1="24484" x2="26911" y2="24484"/>
                            <a14:foregroundMark x1="29005" y1="17011" x2="29005" y2="17011"/>
                            <a14:foregroundMark x1="29529" y1="14159" x2="29738" y2="18092"/>
                            <a14:foregroundMark x1="27225" y1="28220" x2="27958" y2="28319"/>
                            <a14:foregroundMark x1="10157" y1="35988" x2="18325" y2="35988"/>
                            <a14:foregroundMark x1="28691" y1="31858" x2="28691" y2="31858"/>
                            <a14:foregroundMark x1="30262" y1="35300" x2="30262" y2="35300"/>
                            <a14:foregroundMark x1="32461" y1="38151" x2="32461" y2="38151"/>
                            <a14:foregroundMark x1="35288" y1="41691" x2="35288" y2="41691"/>
                            <a14:foregroundMark x1="38534" y1="43068" x2="38534" y2="43068"/>
                          </a14:backgroundRemoval>
                        </a14:imgEffect>
                      </a14:imgLayer>
                    </a14:imgProps>
                  </a:ext>
                  <a:ext uri="{28A0092B-C50C-407E-A947-70E740481C1C}">
                    <a14:useLocalDpi xmlns:a14="http://schemas.microsoft.com/office/drawing/2010/main" val="0"/>
                  </a:ext>
                </a:extLst>
              </a:blip>
              <a:srcRect/>
              <a:stretch>
                <a:fillRect/>
              </a:stretch>
            </p:blipFill>
            <p:spPr bwMode="auto">
              <a:xfrm>
                <a:off x="4978642" y="895350"/>
                <a:ext cx="3670058" cy="360702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rot="703825">
                <a:off x="6312014" y="1047999"/>
                <a:ext cx="477987" cy="74699"/>
              </a:xfrm>
              <a:prstGeom prst="rect">
                <a:avLst/>
              </a:prstGeom>
              <a:solidFill>
                <a:srgbClr val="36A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19093125">
                <a:off x="6350508" y="2513710"/>
                <a:ext cx="477987" cy="74699"/>
              </a:xfrm>
              <a:prstGeom prst="rect">
                <a:avLst/>
              </a:prstGeom>
              <a:solidFill>
                <a:srgbClr val="69B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p:cNvPicPr>
              <a:picLocks noChangeAspect="1"/>
            </p:cNvPicPr>
            <p:nvPr/>
          </p:nvPicPr>
          <p:blipFill>
            <a:blip r:embed="rId4"/>
            <a:stretch>
              <a:fillRect/>
            </a:stretch>
          </p:blipFill>
          <p:spPr>
            <a:xfrm rot="644312">
              <a:off x="6265299" y="1052309"/>
              <a:ext cx="571416" cy="127326"/>
            </a:xfrm>
            <a:prstGeom prst="rect">
              <a:avLst/>
            </a:prstGeom>
          </p:spPr>
        </p:pic>
        <p:pic>
          <p:nvPicPr>
            <p:cNvPr id="16" name="Picture 15"/>
            <p:cNvPicPr>
              <a:picLocks noChangeAspect="1"/>
            </p:cNvPicPr>
            <p:nvPr/>
          </p:nvPicPr>
          <p:blipFill>
            <a:blip r:embed="rId4"/>
            <a:stretch>
              <a:fillRect/>
            </a:stretch>
          </p:blipFill>
          <p:spPr>
            <a:xfrm rot="19112871">
              <a:off x="6303793" y="2519414"/>
              <a:ext cx="571416" cy="127326"/>
            </a:xfrm>
            <a:prstGeom prst="rect">
              <a:avLst/>
            </a:prstGeom>
          </p:spPr>
        </p:pic>
      </p:grpSp>
      <p:sp>
        <p:nvSpPr>
          <p:cNvPr id="18" name="Content Placeholder 14"/>
          <p:cNvSpPr txBox="1">
            <a:spLocks/>
          </p:cNvSpPr>
          <p:nvPr/>
        </p:nvSpPr>
        <p:spPr>
          <a:xfrm>
            <a:off x="963125" y="3100562"/>
            <a:ext cx="4424396" cy="146149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700" kern="1200">
                <a:solidFill>
                  <a:srgbClr val="2D2926"/>
                </a:solidFill>
                <a:latin typeface="Arial" panose="020B0604020202020204" pitchFamily="34" charset="0"/>
                <a:ea typeface="+mn-ea"/>
                <a:cs typeface="Arial" panose="020B0604020202020204" pitchFamily="34" charset="0"/>
              </a:defRPr>
            </a:lvl1pPr>
            <a:lvl2pPr marL="228600" indent="-177800" algn="l" defTabSz="914400" rtl="0" eaLnBrk="1" latinLnBrk="0" hangingPunct="1">
              <a:lnSpc>
                <a:spcPct val="90000"/>
              </a:lnSpc>
              <a:spcBef>
                <a:spcPts val="0"/>
              </a:spcBef>
              <a:spcAft>
                <a:spcPts val="600"/>
              </a:spcAft>
              <a:buSzPct val="105000"/>
              <a:buFont typeface="Wingdings" panose="05000000000000000000" pitchFamily="2" charset="2"/>
              <a:buChar char=""/>
              <a:defRPr sz="1700" kern="1200">
                <a:solidFill>
                  <a:srgbClr val="2D2926"/>
                </a:solidFill>
                <a:latin typeface="Arial" panose="020B0604020202020204" pitchFamily="34" charset="0"/>
                <a:ea typeface="+mn-ea"/>
                <a:cs typeface="Arial" panose="020B0604020202020204" pitchFamily="34" charset="0"/>
              </a:defRPr>
            </a:lvl2pPr>
            <a:lvl3pPr marL="403225" indent="-174625" algn="l" defTabSz="914400" rtl="0" eaLnBrk="1" latinLnBrk="0" hangingPunct="1">
              <a:lnSpc>
                <a:spcPct val="90000"/>
              </a:lnSpc>
              <a:spcBef>
                <a:spcPts val="0"/>
              </a:spcBef>
              <a:spcAft>
                <a:spcPts val="600"/>
              </a:spcAft>
              <a:buSzPct val="90000"/>
              <a:buFont typeface="Arial" panose="020B0604020202020204" pitchFamily="34" charset="0"/>
              <a:buChar char="○"/>
              <a:defRPr sz="1500" kern="1200">
                <a:solidFill>
                  <a:srgbClr val="2D2926"/>
                </a:solidFill>
                <a:latin typeface="Arial" panose="020B0604020202020204" pitchFamily="34" charset="0"/>
                <a:ea typeface="+mn-ea"/>
                <a:cs typeface="Arial" panose="020B0604020202020204" pitchFamily="34" charset="0"/>
              </a:defRPr>
            </a:lvl3pPr>
            <a:lvl4pPr marL="576263" indent="-173038" algn="l" defTabSz="914400" rtl="0" eaLnBrk="1" latinLnBrk="0" hangingPunct="1">
              <a:lnSpc>
                <a:spcPct val="90000"/>
              </a:lnSpc>
              <a:spcBef>
                <a:spcPts val="0"/>
              </a:spcBef>
              <a:spcAft>
                <a:spcPts val="600"/>
              </a:spcAft>
              <a:buFont typeface="Arial" panose="020B0604020202020204" pitchFamily="34" charset="0"/>
              <a:buChar char="–"/>
              <a:defRPr sz="1300" kern="1200">
                <a:solidFill>
                  <a:srgbClr val="2D292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sv-SE" sz="1600" b="1" dirty="0">
                <a:solidFill>
                  <a:schemeClr val="tx1"/>
                </a:solidFill>
              </a:rPr>
              <a:t>Limitations</a:t>
            </a:r>
          </a:p>
          <a:p>
            <a:pPr lvl="2"/>
            <a:r>
              <a:rPr lang="en-US" sz="1400" dirty="0">
                <a:solidFill>
                  <a:schemeClr val="tx1"/>
                </a:solidFill>
              </a:rPr>
              <a:t>This function </a:t>
            </a:r>
            <a:r>
              <a:rPr lang="en-US" sz="1400" dirty="0">
                <a:solidFill>
                  <a:srgbClr val="FF0000"/>
                </a:solidFill>
              </a:rPr>
              <a:t>will not “Command” the robot/external axis to travel at a lower speed</a:t>
            </a:r>
            <a:r>
              <a:rPr lang="en-US" sz="1400" dirty="0">
                <a:solidFill>
                  <a:schemeClr val="tx1"/>
                </a:solidFill>
              </a:rPr>
              <a:t>. Instead the robot must already be below the set speed.  If the axes are moving faster than the setting, an alarm will occur.</a:t>
            </a:r>
          </a:p>
          <a:p>
            <a:endParaRPr lang="en-US" dirty="0">
              <a:solidFill>
                <a:schemeClr val="tx1"/>
              </a:solidFill>
            </a:endParaRPr>
          </a:p>
        </p:txBody>
      </p:sp>
      <p:sp>
        <p:nvSpPr>
          <p:cNvPr id="26" name="Rectangle 25"/>
          <p:cNvSpPr/>
          <p:nvPr/>
        </p:nvSpPr>
        <p:spPr>
          <a:xfrm>
            <a:off x="1020575" y="4737336"/>
            <a:ext cx="5304025" cy="276999"/>
          </a:xfrm>
          <a:prstGeom prst="rect">
            <a:avLst/>
          </a:prstGeom>
        </p:spPr>
        <p:txBody>
          <a:bodyPr wrap="square">
            <a:spAutoFit/>
          </a:bodyPr>
          <a:lstStyle/>
          <a:p>
            <a:pPr marL="0" lvl="1"/>
            <a:r>
              <a:rPr lang="en-US" sz="1200" i="1" dirty="0"/>
              <a:t>Note: Use the “Speed Limit” function to actively change operating speed.</a:t>
            </a:r>
            <a:endParaRPr lang="en-US" sz="1100" i="1" dirty="0"/>
          </a:p>
        </p:txBody>
      </p:sp>
      <p:pic>
        <p:nvPicPr>
          <p:cNvPr id="7" name="Picture 6">
            <a:extLst>
              <a:ext uri="{FF2B5EF4-FFF2-40B4-BE49-F238E27FC236}">
                <a16:creationId xmlns:a16="http://schemas.microsoft.com/office/drawing/2014/main" id="{64699F1B-DEDD-4824-9A94-5D9B989FFA01}"/>
              </a:ext>
            </a:extLst>
          </p:cNvPr>
          <p:cNvPicPr>
            <a:picLocks noChangeAspect="1"/>
          </p:cNvPicPr>
          <p:nvPr/>
        </p:nvPicPr>
        <p:blipFill>
          <a:blip r:embed="rId5"/>
          <a:stretch>
            <a:fillRect/>
          </a:stretch>
        </p:blipFill>
        <p:spPr>
          <a:xfrm>
            <a:off x="5695506" y="2139740"/>
            <a:ext cx="3350335" cy="2512751"/>
          </a:xfrm>
          <a:prstGeom prst="rect">
            <a:avLst/>
          </a:prstGeom>
        </p:spPr>
      </p:pic>
    </p:spTree>
    <p:extLst>
      <p:ext uri="{BB962C8B-B14F-4D97-AF65-F5344CB8AC3E}">
        <p14:creationId xmlns:p14="http://schemas.microsoft.com/office/powerpoint/2010/main" val="3978818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41030" y="2919736"/>
            <a:ext cx="2286000" cy="1790739"/>
            <a:chOff x="457200" y="2785734"/>
            <a:chExt cx="2286000" cy="1790739"/>
          </a:xfrm>
        </p:grpSpPr>
        <p:grpSp>
          <p:nvGrpSpPr>
            <p:cNvPr id="38" name="Group 37"/>
            <p:cNvGrpSpPr/>
            <p:nvPr/>
          </p:nvGrpSpPr>
          <p:grpSpPr>
            <a:xfrm>
              <a:off x="457200" y="2785734"/>
              <a:ext cx="2286000" cy="1790739"/>
              <a:chOff x="457200" y="2785734"/>
              <a:chExt cx="2286000" cy="1790739"/>
            </a:xfrm>
          </p:grpSpPr>
          <p:sp>
            <p:nvSpPr>
              <p:cNvPr id="37" name="Rounded Rectangle 36">
                <a:hlinkClick r:id="rId3" action="ppaction://hlinksldjump"/>
              </p:cNvPr>
              <p:cNvSpPr/>
              <p:nvPr/>
            </p:nvSpPr>
            <p:spPr>
              <a:xfrm>
                <a:off x="457200" y="2785734"/>
                <a:ext cx="2286000" cy="1689538"/>
              </a:xfrm>
              <a:prstGeom prst="roundRect">
                <a:avLst/>
              </a:prstGeom>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nvGrpSpPr>
              <p:cNvPr id="36" name="Group 35"/>
              <p:cNvGrpSpPr/>
              <p:nvPr/>
            </p:nvGrpSpPr>
            <p:grpSpPr>
              <a:xfrm>
                <a:off x="709824" y="2925889"/>
                <a:ext cx="1752600" cy="1650584"/>
                <a:chOff x="709824" y="2925889"/>
                <a:chExt cx="1752600" cy="1650584"/>
              </a:xfrm>
            </p:grpSpPr>
            <p:pic>
              <p:nvPicPr>
                <p:cNvPr id="16" name="Picture 2" descr="C:\Users\sedmami\Documents\DX200\FSU\FSU Product Bulletin JPG's\Robot Speed Limit.JPG">
                  <a:hlinkClick r:id="rId3" action="ppaction://hlinksldjump"/>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908" b="94172" l="8960" r="99711">
                              <a14:foregroundMark x1="69075" y1="63190" x2="69075" y2="63190"/>
                              <a14:foregroundMark x1="69075" y1="64110" x2="69075" y2="64110"/>
                              <a14:foregroundMark x1="68786" y1="63804" x2="72254" y2="62270"/>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09824" y="2925889"/>
                  <a:ext cx="1752600" cy="1650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676400" y="3186653"/>
                  <a:ext cx="152400" cy="76200"/>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Rectangle 19"/>
            <p:cNvSpPr/>
            <p:nvPr/>
          </p:nvSpPr>
          <p:spPr>
            <a:xfrm flipH="1">
              <a:off x="1551607" y="3147809"/>
              <a:ext cx="401986" cy="153888"/>
            </a:xfrm>
            <a:prstGeom prst="rect">
              <a:avLst/>
            </a:prstGeom>
            <a:noFill/>
          </p:spPr>
          <p:txBody>
            <a:bodyPr wrap="square" lIns="91440" tIns="45720" rIns="91440" bIns="45720">
              <a:spAutoFit/>
            </a:bodyPr>
            <a:lstStyle/>
            <a:p>
              <a:pPr algn="ctr"/>
              <a:r>
                <a:rPr lang="en-US" sz="400" b="1" cap="none" spc="0" dirty="0">
                  <a:ln w="0"/>
                  <a:solidFill>
                    <a:srgbClr val="0070E0"/>
                  </a:solidFill>
                </a:rPr>
                <a:t>YASKAWA</a:t>
              </a:r>
            </a:p>
          </p:txBody>
        </p:sp>
      </p:grpSp>
      <p:grpSp>
        <p:nvGrpSpPr>
          <p:cNvPr id="43" name="Group 42"/>
          <p:cNvGrpSpPr/>
          <p:nvPr/>
        </p:nvGrpSpPr>
        <p:grpSpPr>
          <a:xfrm>
            <a:off x="3927212" y="2923791"/>
            <a:ext cx="2286000" cy="1689538"/>
            <a:chOff x="3180594" y="2780916"/>
            <a:chExt cx="2286000" cy="1689538"/>
          </a:xfrm>
        </p:grpSpPr>
        <p:sp>
          <p:nvSpPr>
            <p:cNvPr id="33" name="Rounded Rectangle 32">
              <a:hlinkClick r:id="rId6" action="ppaction://hlinksldjump"/>
            </p:cNvPr>
            <p:cNvSpPr/>
            <p:nvPr/>
          </p:nvSpPr>
          <p:spPr>
            <a:xfrm>
              <a:off x="3180594" y="2780916"/>
              <a:ext cx="2286000" cy="1689538"/>
            </a:xfrm>
            <a:prstGeom prst="roundRect">
              <a:avLst/>
            </a:prstGeom>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21" name="Picture 2" descr="C:\Users\sedmami\Documents\DX200\FSU\FSU Product Bulletin JPG's\Tool Angle Monitor.JPG">
              <a:hlinkClick r:id="rId6" action="ppaction://hlinksldjump"/>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5871" r="1489" b="4682"/>
            <a:stretch/>
          </p:blipFill>
          <p:spPr bwMode="auto">
            <a:xfrm>
              <a:off x="3505200" y="2975717"/>
              <a:ext cx="1524000" cy="147719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Group 41"/>
          <p:cNvGrpSpPr/>
          <p:nvPr/>
        </p:nvGrpSpPr>
        <p:grpSpPr>
          <a:xfrm>
            <a:off x="6613394" y="2923791"/>
            <a:ext cx="2286000" cy="1689538"/>
            <a:chOff x="6127619" y="2780916"/>
            <a:chExt cx="2286000" cy="1689538"/>
          </a:xfrm>
        </p:grpSpPr>
        <p:sp>
          <p:nvSpPr>
            <p:cNvPr id="34" name="Rounded Rectangle 33">
              <a:hlinkClick r:id="rId8" action="ppaction://hlinksldjump"/>
            </p:cNvPr>
            <p:cNvSpPr/>
            <p:nvPr/>
          </p:nvSpPr>
          <p:spPr>
            <a:xfrm>
              <a:off x="6127619" y="2780916"/>
              <a:ext cx="2286000" cy="1689538"/>
            </a:xfrm>
            <a:prstGeom prst="roundRect">
              <a:avLst/>
            </a:prstGeom>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026" name="Picture 2" descr="Image result for Robot tool changer">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19998" y="3196343"/>
              <a:ext cx="2009602" cy="12280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41" name="Group 40"/>
          <p:cNvGrpSpPr/>
          <p:nvPr/>
        </p:nvGrpSpPr>
        <p:grpSpPr>
          <a:xfrm>
            <a:off x="6613394" y="1200394"/>
            <a:ext cx="2286000" cy="1689538"/>
            <a:chOff x="6127619" y="1057519"/>
            <a:chExt cx="2286000" cy="1689538"/>
          </a:xfrm>
        </p:grpSpPr>
        <p:grpSp>
          <p:nvGrpSpPr>
            <p:cNvPr id="35" name="Group 34"/>
            <p:cNvGrpSpPr/>
            <p:nvPr/>
          </p:nvGrpSpPr>
          <p:grpSpPr>
            <a:xfrm>
              <a:off x="6127619" y="1057519"/>
              <a:ext cx="2286000" cy="1689538"/>
              <a:chOff x="6087638" y="1047750"/>
              <a:chExt cx="2286000" cy="1689538"/>
            </a:xfrm>
          </p:grpSpPr>
          <p:sp>
            <p:nvSpPr>
              <p:cNvPr id="31" name="Rounded Rectangle 30"/>
              <p:cNvSpPr/>
              <p:nvPr/>
            </p:nvSpPr>
            <p:spPr>
              <a:xfrm>
                <a:off x="6087638" y="1047750"/>
                <a:ext cx="2286000" cy="1689538"/>
              </a:xfrm>
              <a:prstGeom prst="roundRect">
                <a:avLst/>
              </a:prstGeom>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4" name="Picture 2" descr="C:\Users\sedmami\Documents\DX200\FSU\FSU Product Bulletin JPG's\Robot Range Limit, Inside.jpg"/>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7251520" y="1716421"/>
                <a:ext cx="939486" cy="8377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39" name="Picture 2" descr="C:\Users\sedmami\Documents\DX200\FSU\FSU Product Bulletin JPG's\Robot Range Limit, Outside.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248400" y="1505970"/>
              <a:ext cx="1159544" cy="11782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oup 39"/>
          <p:cNvGrpSpPr/>
          <p:nvPr/>
        </p:nvGrpSpPr>
        <p:grpSpPr>
          <a:xfrm>
            <a:off x="3946629" y="1196573"/>
            <a:ext cx="2286000" cy="1689538"/>
            <a:chOff x="3180594" y="1057519"/>
            <a:chExt cx="2286000" cy="1689538"/>
          </a:xfrm>
        </p:grpSpPr>
        <p:sp>
          <p:nvSpPr>
            <p:cNvPr id="30" name="Rounded Rectangle 29"/>
            <p:cNvSpPr/>
            <p:nvPr/>
          </p:nvSpPr>
          <p:spPr>
            <a:xfrm>
              <a:off x="3180594" y="1057519"/>
              <a:ext cx="2286000" cy="1689538"/>
            </a:xfrm>
            <a:prstGeom prst="roundRect">
              <a:avLst/>
            </a:prstGeom>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3" name="Picture 2" descr="C:\Users\sedmami\Documents\DX200\FSU\FSU Product Bulletin JPG's\Axis Speed Monitor.jpg">
              <a:hlinkClick r:id="rId13" action="ppaction://hlinksldjump"/>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38462" y1="43137" x2="38462" y2="43137"/>
                          <a14:foregroundMark x1="34936" y1="41176" x2="34936" y2="41176"/>
                          <a14:foregroundMark x1="32372" y1="38562" x2="32372" y2="38562"/>
                          <a14:foregroundMark x1="30128" y1="35294" x2="30128" y2="35294"/>
                          <a14:foregroundMark x1="28205" y1="31699" x2="28205" y2="31699"/>
                          <a14:foregroundMark x1="27244" y1="28105" x2="27244" y2="28105"/>
                          <a14:foregroundMark x1="26923" y1="24837" x2="26923" y2="24837"/>
                          <a14:foregroundMark x1="26923" y1="20588" x2="26923" y2="20588"/>
                          <a14:foregroundMark x1="29167" y1="16340" x2="29167" y2="16340"/>
                        </a14:backgroundRemoval>
                      </a14:imgEffect>
                    </a14:imgLayer>
                  </a14:imgProps>
                </a:ext>
                <a:ext uri="{28A0092B-C50C-407E-A947-70E740481C1C}">
                  <a14:useLocalDpi xmlns:a14="http://schemas.microsoft.com/office/drawing/2010/main" val="0"/>
                </a:ext>
              </a:extLst>
            </a:blip>
            <a:srcRect/>
            <a:stretch>
              <a:fillRect/>
            </a:stretch>
          </p:blipFill>
          <p:spPr bwMode="auto">
            <a:xfrm>
              <a:off x="3572872" y="1409304"/>
              <a:ext cx="1294960" cy="12727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p:cNvGrpSpPr/>
          <p:nvPr/>
        </p:nvGrpSpPr>
        <p:grpSpPr>
          <a:xfrm>
            <a:off x="1241030" y="1191521"/>
            <a:ext cx="2286000" cy="1689538"/>
            <a:chOff x="457200" y="1047750"/>
            <a:chExt cx="2286000" cy="1689538"/>
          </a:xfrm>
        </p:grpSpPr>
        <p:sp>
          <p:nvSpPr>
            <p:cNvPr id="24" name="Rounded Rectangle 23">
              <a:hlinkClick r:id="rId16" action="ppaction://hlinksldjump"/>
            </p:cNvPr>
            <p:cNvSpPr/>
            <p:nvPr/>
          </p:nvSpPr>
          <p:spPr>
            <a:xfrm>
              <a:off x="457200" y="1047750"/>
              <a:ext cx="2286000" cy="1689538"/>
            </a:xfrm>
            <a:prstGeom prst="roundRect">
              <a:avLst/>
            </a:prstGeom>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2" name="Picture 2" descr="C:\Users\sedmami\Documents\DX200\FSU\FSU Product Bulletin JPG's\Axis Range Limit.jpg">
              <a:hlinkClick r:id="rId16" action="ppaction://hlinksldjump"/>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99327" l="0" r="100000"/>
                      </a14:imgEffect>
                    </a14:imgLayer>
                  </a14:imgProps>
                </a:ext>
                <a:ext uri="{28A0092B-C50C-407E-A947-70E740481C1C}">
                  <a14:useLocalDpi xmlns:a14="http://schemas.microsoft.com/office/drawing/2010/main" val="0"/>
                </a:ext>
              </a:extLst>
            </a:blip>
            <a:srcRect/>
            <a:stretch>
              <a:fillRect/>
            </a:stretch>
          </p:blipFill>
          <p:spPr bwMode="auto">
            <a:xfrm>
              <a:off x="1033184" y="1428750"/>
              <a:ext cx="1134032" cy="1233826"/>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p:txBody>
          <a:bodyPr/>
          <a:lstStyle/>
          <a:p>
            <a:r>
              <a:rPr lang="en-US" sz="3600" dirty="0"/>
              <a:t>																				Functional Safety Unit Features</a:t>
            </a:r>
          </a:p>
        </p:txBody>
      </p:sp>
      <p:sp>
        <p:nvSpPr>
          <p:cNvPr id="6" name="Content Placeholder 5"/>
          <p:cNvSpPr>
            <a:spLocks noGrp="1"/>
          </p:cNvSpPr>
          <p:nvPr>
            <p:ph idx="1"/>
          </p:nvPr>
        </p:nvSpPr>
        <p:spPr>
          <a:xfrm>
            <a:off x="1241030" y="1257952"/>
            <a:ext cx="2286000" cy="304800"/>
          </a:xfrm>
        </p:spPr>
        <p:txBody>
          <a:bodyPr/>
          <a:lstStyle/>
          <a:p>
            <a:pPr marL="0" indent="0" algn="ctr">
              <a:buNone/>
            </a:pPr>
            <a:r>
              <a:rPr lang="sv-SE" sz="1600" b="1" dirty="0">
                <a:solidFill>
                  <a:srgbClr val="0057B8"/>
                </a:solidFill>
                <a:effectLst>
                  <a:outerShdw blurRad="38100" dist="38100" dir="2700000" algn="tl">
                    <a:srgbClr val="000000">
                      <a:alpha val="43137"/>
                    </a:srgbClr>
                  </a:outerShdw>
                </a:effectLst>
              </a:rPr>
              <a:t>Axis Range Limiting</a:t>
            </a:r>
            <a:endParaRPr lang="sv-SE" sz="1600" b="1" dirty="0">
              <a:solidFill>
                <a:srgbClr val="0057B8"/>
              </a:solidFill>
              <a:effectLst>
                <a:outerShdw blurRad="38100" dist="38100" dir="2700000" algn="tl">
                  <a:srgbClr val="000000">
                    <a:alpha val="43137"/>
                  </a:srgbClr>
                </a:outerShdw>
              </a:effectLst>
              <a:hlinkClick r:id="rId16" action="ppaction://hlinksldjump"/>
            </a:endParaRPr>
          </a:p>
        </p:txBody>
      </p:sp>
      <p:sp>
        <p:nvSpPr>
          <p:cNvPr id="4" name="Slide Number Placeholder 3"/>
          <p:cNvSpPr>
            <a:spLocks noGrp="1"/>
          </p:cNvSpPr>
          <p:nvPr>
            <p:ph type="sldNum" sz="quarter" idx="12"/>
          </p:nvPr>
        </p:nvSpPr>
        <p:spPr/>
        <p:txBody>
          <a:bodyPr/>
          <a:lstStyle/>
          <a:p>
            <a:fld id="{0B632FBA-CCB7-4648-8C08-F1C235D210E5}" type="slidenum">
              <a:rPr lang="en-US" smtClean="0"/>
              <a:t>21</a:t>
            </a:fld>
            <a:endParaRPr lang="en-US" dirty="0"/>
          </a:p>
        </p:txBody>
      </p:sp>
      <p:sp>
        <p:nvSpPr>
          <p:cNvPr id="7" name="Text Placeholder 6"/>
          <p:cNvSpPr>
            <a:spLocks noGrp="1"/>
          </p:cNvSpPr>
          <p:nvPr>
            <p:ph type="body" sz="quarter" idx="13"/>
          </p:nvPr>
        </p:nvSpPr>
        <p:spPr>
          <a:xfrm>
            <a:off x="4009612" y="1260562"/>
            <a:ext cx="2247900" cy="304800"/>
          </a:xfrm>
        </p:spPr>
        <p:txBody>
          <a:bodyPr/>
          <a:lstStyle/>
          <a:p>
            <a:pPr marL="0" indent="0">
              <a:buNone/>
            </a:pPr>
            <a:r>
              <a:rPr lang="sv-SE" sz="1600" b="1" dirty="0">
                <a:solidFill>
                  <a:srgbClr val="0057B8"/>
                </a:solidFill>
                <a:effectLst>
                  <a:outerShdw blurRad="38100" dist="38100" dir="2700000" algn="tl">
                    <a:srgbClr val="000000">
                      <a:alpha val="43137"/>
                    </a:srgbClr>
                  </a:outerShdw>
                </a:effectLst>
              </a:rPr>
              <a:t>Axis Speed Monitor</a:t>
            </a:r>
            <a:endParaRPr lang="en-US" sz="1600" b="1" dirty="0">
              <a:solidFill>
                <a:srgbClr val="0057B8"/>
              </a:solidFill>
              <a:effectLst>
                <a:outerShdw blurRad="38100" dist="38100" dir="2700000" algn="tl">
                  <a:srgbClr val="000000">
                    <a:alpha val="43137"/>
                  </a:srgbClr>
                </a:outerShdw>
              </a:effectLst>
            </a:endParaRPr>
          </a:p>
        </p:txBody>
      </p:sp>
      <p:sp>
        <p:nvSpPr>
          <p:cNvPr id="8" name="Text Placeholder 7"/>
          <p:cNvSpPr>
            <a:spLocks noGrp="1"/>
          </p:cNvSpPr>
          <p:nvPr>
            <p:ph type="body" sz="quarter" idx="14"/>
          </p:nvPr>
        </p:nvSpPr>
        <p:spPr>
          <a:xfrm>
            <a:off x="6624105" y="1285875"/>
            <a:ext cx="2300201" cy="285354"/>
          </a:xfrm>
        </p:spPr>
        <p:txBody>
          <a:bodyPr/>
          <a:lstStyle/>
          <a:p>
            <a:pPr marL="0" indent="0" algn="ctr">
              <a:buNone/>
            </a:pPr>
            <a:r>
              <a:rPr lang="sv-SE" sz="1600" b="1" dirty="0">
                <a:solidFill>
                  <a:srgbClr val="0057B8"/>
                </a:solidFill>
                <a:effectLst>
                  <a:outerShdw blurRad="38100" dist="38100" dir="2700000" algn="tl">
                    <a:srgbClr val="000000">
                      <a:alpha val="43137"/>
                    </a:srgbClr>
                  </a:outerShdw>
                </a:effectLst>
              </a:rPr>
              <a:t>Robot Range Limiting</a:t>
            </a:r>
          </a:p>
        </p:txBody>
      </p:sp>
      <p:sp>
        <p:nvSpPr>
          <p:cNvPr id="9" name="Content Placeholder 5"/>
          <p:cNvSpPr txBox="1">
            <a:spLocks/>
          </p:cNvSpPr>
          <p:nvPr/>
        </p:nvSpPr>
        <p:spPr>
          <a:xfrm>
            <a:off x="1241030" y="2919582"/>
            <a:ext cx="2285999" cy="25650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700" kern="1200">
                <a:solidFill>
                  <a:srgbClr val="2D2926"/>
                </a:solidFill>
                <a:latin typeface="Arial" panose="020B0604020202020204" pitchFamily="34" charset="0"/>
                <a:ea typeface="+mn-ea"/>
                <a:cs typeface="Arial" panose="020B0604020202020204" pitchFamily="34" charset="0"/>
              </a:defRPr>
            </a:lvl1pPr>
            <a:lvl2pPr marL="228600" indent="-177800" algn="l" defTabSz="914400" rtl="0" eaLnBrk="1" latinLnBrk="0" hangingPunct="1">
              <a:lnSpc>
                <a:spcPct val="90000"/>
              </a:lnSpc>
              <a:spcBef>
                <a:spcPts val="0"/>
              </a:spcBef>
              <a:spcAft>
                <a:spcPts val="600"/>
              </a:spcAft>
              <a:buSzPct val="105000"/>
              <a:buFont typeface="Wingdings" panose="05000000000000000000" pitchFamily="2" charset="2"/>
              <a:buChar char=""/>
              <a:defRPr sz="1700" kern="1200">
                <a:solidFill>
                  <a:srgbClr val="2D2926"/>
                </a:solidFill>
                <a:latin typeface="Arial" panose="020B0604020202020204" pitchFamily="34" charset="0"/>
                <a:ea typeface="+mn-ea"/>
                <a:cs typeface="Arial" panose="020B0604020202020204" pitchFamily="34" charset="0"/>
              </a:defRPr>
            </a:lvl2pPr>
            <a:lvl3pPr marL="403225" indent="-174625" algn="l" defTabSz="914400" rtl="0" eaLnBrk="1" latinLnBrk="0" hangingPunct="1">
              <a:lnSpc>
                <a:spcPct val="90000"/>
              </a:lnSpc>
              <a:spcBef>
                <a:spcPts val="0"/>
              </a:spcBef>
              <a:spcAft>
                <a:spcPts val="600"/>
              </a:spcAft>
              <a:buSzPct val="90000"/>
              <a:buFont typeface="Arial" panose="020B0604020202020204" pitchFamily="34" charset="0"/>
              <a:buChar char="○"/>
              <a:defRPr sz="1500" kern="1200">
                <a:solidFill>
                  <a:srgbClr val="2D2926"/>
                </a:solidFill>
                <a:latin typeface="Arial" panose="020B0604020202020204" pitchFamily="34" charset="0"/>
                <a:ea typeface="+mn-ea"/>
                <a:cs typeface="Arial" panose="020B0604020202020204" pitchFamily="34" charset="0"/>
              </a:defRPr>
            </a:lvl3pPr>
            <a:lvl4pPr marL="576263" indent="-173038" algn="l" defTabSz="914400" rtl="0" eaLnBrk="1" latinLnBrk="0" hangingPunct="1">
              <a:lnSpc>
                <a:spcPct val="90000"/>
              </a:lnSpc>
              <a:spcBef>
                <a:spcPts val="0"/>
              </a:spcBef>
              <a:spcAft>
                <a:spcPts val="600"/>
              </a:spcAft>
              <a:buFont typeface="Arial" panose="020B0604020202020204" pitchFamily="34" charset="0"/>
              <a:buChar char="–"/>
              <a:defRPr sz="1300" kern="1200">
                <a:solidFill>
                  <a:srgbClr val="2D292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sv-SE" sz="1600" b="1" dirty="0">
                <a:solidFill>
                  <a:srgbClr val="0057B8"/>
                </a:solidFill>
                <a:effectLst>
                  <a:outerShdw blurRad="38100" dist="38100" dir="2700000" algn="tl">
                    <a:srgbClr val="000000">
                      <a:alpha val="43137"/>
                    </a:srgbClr>
                  </a:outerShdw>
                </a:effectLst>
              </a:rPr>
              <a:t>Speed Limiting</a:t>
            </a:r>
          </a:p>
        </p:txBody>
      </p:sp>
      <p:sp>
        <p:nvSpPr>
          <p:cNvPr id="10" name="Content Placeholder 5"/>
          <p:cNvSpPr txBox="1">
            <a:spLocks/>
          </p:cNvSpPr>
          <p:nvPr/>
        </p:nvSpPr>
        <p:spPr>
          <a:xfrm>
            <a:off x="3933412" y="2950100"/>
            <a:ext cx="2298332" cy="29166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700" kern="1200">
                <a:solidFill>
                  <a:srgbClr val="2D2926"/>
                </a:solidFill>
                <a:latin typeface="Arial" panose="020B0604020202020204" pitchFamily="34" charset="0"/>
                <a:ea typeface="+mn-ea"/>
                <a:cs typeface="Arial" panose="020B0604020202020204" pitchFamily="34" charset="0"/>
              </a:defRPr>
            </a:lvl1pPr>
            <a:lvl2pPr marL="228600" indent="-177800" algn="l" defTabSz="914400" rtl="0" eaLnBrk="1" latinLnBrk="0" hangingPunct="1">
              <a:lnSpc>
                <a:spcPct val="90000"/>
              </a:lnSpc>
              <a:spcBef>
                <a:spcPts val="0"/>
              </a:spcBef>
              <a:spcAft>
                <a:spcPts val="600"/>
              </a:spcAft>
              <a:buSzPct val="105000"/>
              <a:buFont typeface="Wingdings" panose="05000000000000000000" pitchFamily="2" charset="2"/>
              <a:buChar char=""/>
              <a:defRPr sz="1700" kern="1200">
                <a:solidFill>
                  <a:srgbClr val="2D2926"/>
                </a:solidFill>
                <a:latin typeface="Arial" panose="020B0604020202020204" pitchFamily="34" charset="0"/>
                <a:ea typeface="+mn-ea"/>
                <a:cs typeface="Arial" panose="020B0604020202020204" pitchFamily="34" charset="0"/>
              </a:defRPr>
            </a:lvl2pPr>
            <a:lvl3pPr marL="403225" indent="-174625" algn="l" defTabSz="914400" rtl="0" eaLnBrk="1" latinLnBrk="0" hangingPunct="1">
              <a:lnSpc>
                <a:spcPct val="90000"/>
              </a:lnSpc>
              <a:spcBef>
                <a:spcPts val="0"/>
              </a:spcBef>
              <a:spcAft>
                <a:spcPts val="600"/>
              </a:spcAft>
              <a:buSzPct val="90000"/>
              <a:buFont typeface="Arial" panose="020B0604020202020204" pitchFamily="34" charset="0"/>
              <a:buChar char="○"/>
              <a:defRPr sz="1500" kern="1200">
                <a:solidFill>
                  <a:srgbClr val="2D2926"/>
                </a:solidFill>
                <a:latin typeface="Arial" panose="020B0604020202020204" pitchFamily="34" charset="0"/>
                <a:ea typeface="+mn-ea"/>
                <a:cs typeface="Arial" panose="020B0604020202020204" pitchFamily="34" charset="0"/>
              </a:defRPr>
            </a:lvl3pPr>
            <a:lvl4pPr marL="576263" indent="-173038" algn="l" defTabSz="914400" rtl="0" eaLnBrk="1" latinLnBrk="0" hangingPunct="1">
              <a:lnSpc>
                <a:spcPct val="90000"/>
              </a:lnSpc>
              <a:spcBef>
                <a:spcPts val="0"/>
              </a:spcBef>
              <a:spcAft>
                <a:spcPts val="600"/>
              </a:spcAft>
              <a:buFont typeface="Arial" panose="020B0604020202020204" pitchFamily="34" charset="0"/>
              <a:buChar char="–"/>
              <a:defRPr sz="1300" kern="1200">
                <a:solidFill>
                  <a:srgbClr val="2D292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sv-SE" sz="1600" b="1" dirty="0">
                <a:solidFill>
                  <a:srgbClr val="0057B8"/>
                </a:solidFill>
                <a:effectLst>
                  <a:outerShdw blurRad="38100" dist="38100" dir="2700000" algn="tl">
                    <a:srgbClr val="000000">
                      <a:alpha val="43137"/>
                    </a:srgbClr>
                  </a:outerShdw>
                </a:effectLst>
              </a:rPr>
              <a:t>Tool Angle Limiting</a:t>
            </a:r>
          </a:p>
        </p:txBody>
      </p:sp>
      <p:sp>
        <p:nvSpPr>
          <p:cNvPr id="11" name="Content Placeholder 5"/>
          <p:cNvSpPr txBox="1">
            <a:spLocks/>
          </p:cNvSpPr>
          <p:nvPr/>
        </p:nvSpPr>
        <p:spPr>
          <a:xfrm>
            <a:off x="6567574" y="2923791"/>
            <a:ext cx="2286001" cy="4819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700" kern="1200">
                <a:solidFill>
                  <a:srgbClr val="2D2926"/>
                </a:solidFill>
                <a:latin typeface="Arial" panose="020B0604020202020204" pitchFamily="34" charset="0"/>
                <a:ea typeface="+mn-ea"/>
                <a:cs typeface="Arial" panose="020B0604020202020204" pitchFamily="34" charset="0"/>
              </a:defRPr>
            </a:lvl1pPr>
            <a:lvl2pPr marL="228600" indent="-177800" algn="l" defTabSz="914400" rtl="0" eaLnBrk="1" latinLnBrk="0" hangingPunct="1">
              <a:lnSpc>
                <a:spcPct val="90000"/>
              </a:lnSpc>
              <a:spcBef>
                <a:spcPts val="0"/>
              </a:spcBef>
              <a:spcAft>
                <a:spcPts val="600"/>
              </a:spcAft>
              <a:buSzPct val="105000"/>
              <a:buFont typeface="Wingdings" panose="05000000000000000000" pitchFamily="2" charset="2"/>
              <a:buChar char=""/>
              <a:defRPr sz="1700" kern="1200">
                <a:solidFill>
                  <a:srgbClr val="2D2926"/>
                </a:solidFill>
                <a:latin typeface="Arial" panose="020B0604020202020204" pitchFamily="34" charset="0"/>
                <a:ea typeface="+mn-ea"/>
                <a:cs typeface="Arial" panose="020B0604020202020204" pitchFamily="34" charset="0"/>
              </a:defRPr>
            </a:lvl2pPr>
            <a:lvl3pPr marL="403225" indent="-174625" algn="l" defTabSz="914400" rtl="0" eaLnBrk="1" latinLnBrk="0" hangingPunct="1">
              <a:lnSpc>
                <a:spcPct val="90000"/>
              </a:lnSpc>
              <a:spcBef>
                <a:spcPts val="0"/>
              </a:spcBef>
              <a:spcAft>
                <a:spcPts val="600"/>
              </a:spcAft>
              <a:buSzPct val="90000"/>
              <a:buFont typeface="Arial" panose="020B0604020202020204" pitchFamily="34" charset="0"/>
              <a:buChar char="○"/>
              <a:defRPr sz="1500" kern="1200">
                <a:solidFill>
                  <a:srgbClr val="2D2926"/>
                </a:solidFill>
                <a:latin typeface="Arial" panose="020B0604020202020204" pitchFamily="34" charset="0"/>
                <a:ea typeface="+mn-ea"/>
                <a:cs typeface="Arial" panose="020B0604020202020204" pitchFamily="34" charset="0"/>
              </a:defRPr>
            </a:lvl3pPr>
            <a:lvl4pPr marL="576263" indent="-173038" algn="l" defTabSz="914400" rtl="0" eaLnBrk="1" latinLnBrk="0" hangingPunct="1">
              <a:lnSpc>
                <a:spcPct val="90000"/>
              </a:lnSpc>
              <a:spcBef>
                <a:spcPts val="0"/>
              </a:spcBef>
              <a:spcAft>
                <a:spcPts val="600"/>
              </a:spcAft>
              <a:buFont typeface="Arial" panose="020B0604020202020204" pitchFamily="34" charset="0"/>
              <a:buChar char="–"/>
              <a:defRPr sz="1300" kern="1200">
                <a:solidFill>
                  <a:srgbClr val="2D292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sv-SE" sz="1600" b="1" dirty="0">
                <a:solidFill>
                  <a:srgbClr val="0057B8"/>
                </a:solidFill>
                <a:effectLst>
                  <a:outerShdw blurRad="38100" dist="38100" dir="2700000" algn="tl">
                    <a:srgbClr val="000000">
                      <a:alpha val="43137"/>
                    </a:srgbClr>
                  </a:outerShdw>
                </a:effectLst>
              </a:rPr>
              <a:t>Tool Change Monitor</a:t>
            </a:r>
          </a:p>
        </p:txBody>
      </p:sp>
      <p:sp>
        <p:nvSpPr>
          <p:cNvPr id="17" name="Rectangle 16"/>
          <p:cNvSpPr/>
          <p:nvPr/>
        </p:nvSpPr>
        <p:spPr>
          <a:xfrm rot="19109428">
            <a:off x="4618045" y="2036041"/>
            <a:ext cx="415372" cy="153888"/>
          </a:xfrm>
          <a:prstGeom prst="rect">
            <a:avLst/>
          </a:prstGeom>
          <a:noFill/>
        </p:spPr>
        <p:txBody>
          <a:bodyPr wrap="square" lIns="91440" tIns="45720" rIns="91440" bIns="45720">
            <a:spAutoFit/>
          </a:bodyPr>
          <a:lstStyle/>
          <a:p>
            <a:pPr algn="ctr"/>
            <a:r>
              <a:rPr lang="en-US" sz="400" b="1" cap="none" spc="0" dirty="0">
                <a:ln w="0"/>
                <a:solidFill>
                  <a:srgbClr val="0070E0"/>
                </a:solidFill>
              </a:rPr>
              <a:t>YASKAWA</a:t>
            </a:r>
          </a:p>
        </p:txBody>
      </p:sp>
      <p:sp>
        <p:nvSpPr>
          <p:cNvPr id="18" name="Rectangle 17"/>
          <p:cNvSpPr/>
          <p:nvPr/>
        </p:nvSpPr>
        <p:spPr>
          <a:xfrm rot="695070">
            <a:off x="4605658" y="1543927"/>
            <a:ext cx="415372" cy="153888"/>
          </a:xfrm>
          <a:prstGeom prst="rect">
            <a:avLst/>
          </a:prstGeom>
          <a:noFill/>
        </p:spPr>
        <p:txBody>
          <a:bodyPr wrap="square" lIns="91440" tIns="45720" rIns="91440" bIns="45720">
            <a:spAutoFit/>
          </a:bodyPr>
          <a:lstStyle/>
          <a:p>
            <a:pPr algn="ctr"/>
            <a:r>
              <a:rPr lang="en-US" sz="400" b="1" cap="none" spc="0" dirty="0">
                <a:ln w="0"/>
                <a:solidFill>
                  <a:srgbClr val="0070E0"/>
                </a:solidFill>
              </a:rPr>
              <a:t>YASKAWA</a:t>
            </a:r>
          </a:p>
        </p:txBody>
      </p:sp>
      <p:sp>
        <p:nvSpPr>
          <p:cNvPr id="19" name="Rectangle 18"/>
          <p:cNvSpPr/>
          <p:nvPr/>
        </p:nvSpPr>
        <p:spPr>
          <a:xfrm rot="21009296" flipH="1">
            <a:off x="2372166" y="1553010"/>
            <a:ext cx="464167" cy="153888"/>
          </a:xfrm>
          <a:prstGeom prst="rect">
            <a:avLst/>
          </a:prstGeom>
          <a:noFill/>
        </p:spPr>
        <p:txBody>
          <a:bodyPr wrap="square" lIns="91440" tIns="45720" rIns="91440" bIns="45720">
            <a:spAutoFit/>
          </a:bodyPr>
          <a:lstStyle/>
          <a:p>
            <a:pPr algn="ctr"/>
            <a:r>
              <a:rPr lang="en-US" sz="400" b="1" cap="none" spc="0" dirty="0">
                <a:ln w="0"/>
                <a:solidFill>
                  <a:srgbClr val="0070E0"/>
                </a:solidFill>
              </a:rPr>
              <a:t>YASKAWA</a:t>
            </a:r>
          </a:p>
        </p:txBody>
      </p:sp>
    </p:spTree>
    <p:extLst>
      <p:ext uri="{BB962C8B-B14F-4D97-AF65-F5344CB8AC3E}">
        <p14:creationId xmlns:p14="http://schemas.microsoft.com/office/powerpoint/2010/main" val="31998408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600" dirty="0"/>
              <a:t>																			Robot Range Limit Function</a:t>
            </a:r>
          </a:p>
        </p:txBody>
      </p:sp>
      <p:sp>
        <p:nvSpPr>
          <p:cNvPr id="15" name="Content Placeholder 14"/>
          <p:cNvSpPr>
            <a:spLocks noGrp="1"/>
          </p:cNvSpPr>
          <p:nvPr>
            <p:ph idx="1"/>
          </p:nvPr>
        </p:nvSpPr>
        <p:spPr>
          <a:xfrm>
            <a:off x="1058200" y="781847"/>
            <a:ext cx="4419600" cy="2438400"/>
          </a:xfrm>
        </p:spPr>
        <p:txBody>
          <a:bodyPr/>
          <a:lstStyle/>
          <a:p>
            <a:pPr lvl="0"/>
            <a:r>
              <a:rPr lang="en-US" sz="1500" i="1" dirty="0">
                <a:solidFill>
                  <a:schemeClr val="tx1"/>
                </a:solidFill>
              </a:rPr>
              <a:t>Function is used to monitor robot flange center point (FCP) and </a:t>
            </a:r>
            <a:r>
              <a:rPr lang="en-US" sz="1500" b="1" i="1" dirty="0">
                <a:solidFill>
                  <a:schemeClr val="tx1"/>
                </a:solidFill>
              </a:rPr>
              <a:t>allow motion inside or outside a user defined shape</a:t>
            </a:r>
            <a:r>
              <a:rPr lang="en-US" sz="1500" i="1" dirty="0">
                <a:solidFill>
                  <a:schemeClr val="tx1"/>
                </a:solidFill>
              </a:rPr>
              <a:t>. If a tool interference is defined, the TCP will be monitored.</a:t>
            </a:r>
          </a:p>
          <a:p>
            <a:pPr lvl="0"/>
            <a:r>
              <a:rPr lang="en-US" sz="1050" dirty="0">
                <a:solidFill>
                  <a:schemeClr val="tx1"/>
                </a:solidFill>
              </a:rPr>
              <a:t>32 file settings available for an individual robot or base.</a:t>
            </a:r>
          </a:p>
          <a:p>
            <a:pPr lvl="1"/>
            <a:r>
              <a:rPr lang="sv-SE" sz="1600" b="1" dirty="0">
                <a:solidFill>
                  <a:schemeClr val="tx1"/>
                </a:solidFill>
              </a:rPr>
              <a:t>Application Uses</a:t>
            </a:r>
          </a:p>
          <a:p>
            <a:pPr lvl="2"/>
            <a:r>
              <a:rPr lang="sv-SE" sz="1400" dirty="0">
                <a:solidFill>
                  <a:schemeClr val="tx1"/>
                </a:solidFill>
              </a:rPr>
              <a:t>Inside or Outside of zone monitoring</a:t>
            </a:r>
            <a:endParaRPr lang="en-US" sz="1400" dirty="0">
              <a:solidFill>
                <a:schemeClr val="tx1"/>
              </a:solidFill>
            </a:endParaRPr>
          </a:p>
        </p:txBody>
      </p:sp>
      <p:sp>
        <p:nvSpPr>
          <p:cNvPr id="4" name="Slide Number Placeholder 3"/>
          <p:cNvSpPr>
            <a:spLocks noGrp="1"/>
          </p:cNvSpPr>
          <p:nvPr>
            <p:ph type="sldNum" sz="quarter" idx="12"/>
          </p:nvPr>
        </p:nvSpPr>
        <p:spPr/>
        <p:txBody>
          <a:bodyPr/>
          <a:lstStyle/>
          <a:p>
            <a:fld id="{0B632FBA-CCB7-4648-8C08-F1C235D210E5}" type="slidenum">
              <a:rPr lang="en-US" smtClean="0"/>
              <a:pPr/>
              <a:t>22</a:t>
            </a:fld>
            <a:endParaRPr lang="en-US" dirty="0"/>
          </a:p>
        </p:txBody>
      </p:sp>
      <p:sp>
        <p:nvSpPr>
          <p:cNvPr id="18" name="Content Placeholder 14"/>
          <p:cNvSpPr txBox="1">
            <a:spLocks/>
          </p:cNvSpPr>
          <p:nvPr/>
        </p:nvSpPr>
        <p:spPr>
          <a:xfrm>
            <a:off x="1078824" y="2900139"/>
            <a:ext cx="4424396" cy="181743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700" kern="1200">
                <a:solidFill>
                  <a:srgbClr val="2D2926"/>
                </a:solidFill>
                <a:latin typeface="Arial" panose="020B0604020202020204" pitchFamily="34" charset="0"/>
                <a:ea typeface="+mn-ea"/>
                <a:cs typeface="Arial" panose="020B0604020202020204" pitchFamily="34" charset="0"/>
              </a:defRPr>
            </a:lvl1pPr>
            <a:lvl2pPr marL="228600" indent="-177800" algn="l" defTabSz="914400" rtl="0" eaLnBrk="1" latinLnBrk="0" hangingPunct="1">
              <a:lnSpc>
                <a:spcPct val="90000"/>
              </a:lnSpc>
              <a:spcBef>
                <a:spcPts val="0"/>
              </a:spcBef>
              <a:spcAft>
                <a:spcPts val="600"/>
              </a:spcAft>
              <a:buSzPct val="105000"/>
              <a:buFont typeface="Wingdings" panose="05000000000000000000" pitchFamily="2" charset="2"/>
              <a:buChar char=""/>
              <a:defRPr sz="1700" kern="1200">
                <a:solidFill>
                  <a:srgbClr val="2D2926"/>
                </a:solidFill>
                <a:latin typeface="Arial" panose="020B0604020202020204" pitchFamily="34" charset="0"/>
                <a:ea typeface="+mn-ea"/>
                <a:cs typeface="Arial" panose="020B0604020202020204" pitchFamily="34" charset="0"/>
              </a:defRPr>
            </a:lvl2pPr>
            <a:lvl3pPr marL="403225" indent="-174625" algn="l" defTabSz="914400" rtl="0" eaLnBrk="1" latinLnBrk="0" hangingPunct="1">
              <a:lnSpc>
                <a:spcPct val="90000"/>
              </a:lnSpc>
              <a:spcBef>
                <a:spcPts val="0"/>
              </a:spcBef>
              <a:spcAft>
                <a:spcPts val="600"/>
              </a:spcAft>
              <a:buSzPct val="90000"/>
              <a:buFont typeface="Arial" panose="020B0604020202020204" pitchFamily="34" charset="0"/>
              <a:buChar char="○"/>
              <a:defRPr sz="1500" kern="1200">
                <a:solidFill>
                  <a:srgbClr val="2D2926"/>
                </a:solidFill>
                <a:latin typeface="Arial" panose="020B0604020202020204" pitchFamily="34" charset="0"/>
                <a:ea typeface="+mn-ea"/>
                <a:cs typeface="Arial" panose="020B0604020202020204" pitchFamily="34" charset="0"/>
              </a:defRPr>
            </a:lvl3pPr>
            <a:lvl4pPr marL="576263" indent="-173038" algn="l" defTabSz="914400" rtl="0" eaLnBrk="1" latinLnBrk="0" hangingPunct="1">
              <a:lnSpc>
                <a:spcPct val="90000"/>
              </a:lnSpc>
              <a:spcBef>
                <a:spcPts val="0"/>
              </a:spcBef>
              <a:spcAft>
                <a:spcPts val="600"/>
              </a:spcAft>
              <a:buFont typeface="Arial" panose="020B0604020202020204" pitchFamily="34" charset="0"/>
              <a:buChar char="–"/>
              <a:defRPr sz="1300" kern="1200">
                <a:solidFill>
                  <a:srgbClr val="2D292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sv-SE" sz="1600" b="1" dirty="0">
                <a:solidFill>
                  <a:schemeClr val="tx1"/>
                </a:solidFill>
              </a:rPr>
              <a:t>User Defined Shapes</a:t>
            </a:r>
          </a:p>
          <a:p>
            <a:pPr lvl="2"/>
            <a:r>
              <a:rPr lang="en-US" sz="1400" dirty="0">
                <a:solidFill>
                  <a:schemeClr val="tx1"/>
                </a:solidFill>
              </a:rPr>
              <a:t>Planar</a:t>
            </a:r>
          </a:p>
          <a:p>
            <a:pPr lvl="2"/>
            <a:r>
              <a:rPr lang="en-US" sz="1400" dirty="0">
                <a:solidFill>
                  <a:schemeClr val="tx1"/>
                </a:solidFill>
              </a:rPr>
              <a:t>Cuboid</a:t>
            </a:r>
          </a:p>
          <a:p>
            <a:pPr lvl="2"/>
            <a:r>
              <a:rPr lang="en-US" sz="1400" dirty="0">
                <a:solidFill>
                  <a:schemeClr val="tx1"/>
                </a:solidFill>
              </a:rPr>
              <a:t>Prism</a:t>
            </a:r>
          </a:p>
          <a:p>
            <a:pPr lvl="1"/>
            <a:r>
              <a:rPr lang="en-US" sz="1600" b="1" dirty="0">
                <a:solidFill>
                  <a:schemeClr val="tx1"/>
                </a:solidFill>
              </a:rPr>
              <a:t>CPU Usage</a:t>
            </a:r>
          </a:p>
          <a:p>
            <a:pPr lvl="1"/>
            <a:r>
              <a:rPr lang="en-US" sz="1600" b="1" dirty="0">
                <a:solidFill>
                  <a:schemeClr val="tx1"/>
                </a:solidFill>
              </a:rPr>
              <a:t>Combining safety areas</a:t>
            </a:r>
          </a:p>
          <a:p>
            <a:endParaRPr lang="en-US" sz="1600" dirty="0">
              <a:solidFill>
                <a:schemeClr val="tx1"/>
              </a:solidFill>
            </a:endParaRPr>
          </a:p>
        </p:txBody>
      </p:sp>
      <p:pic>
        <p:nvPicPr>
          <p:cNvPr id="19" name="Picture 2" descr="C:\Users\sedmami\Documents\DX200\FSU\FSU Product Bulletin JPG's\Robot Range Limit, Inside.jpg"/>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086600" y="781847"/>
            <a:ext cx="1958888" cy="17467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 name="Picture 2" descr="C:\Users\sedmami\Documents\DX200\FSU\FSU Product Bulletin JPG's\Robot Range Limit, Outside.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257800" y="620205"/>
            <a:ext cx="1921544" cy="1952592"/>
          </a:xfrm>
          <a:prstGeom prst="rect">
            <a:avLst/>
          </a:prstGeom>
          <a:noFill/>
          <a:extLst>
            <a:ext uri="{909E8E84-426E-40DD-AFC4-6F175D3DCCD1}">
              <a14:hiddenFill xmlns:a14="http://schemas.microsoft.com/office/drawing/2010/main">
                <a:solidFill>
                  <a:srgbClr val="FFFFFF"/>
                </a:solidFill>
              </a14:hiddenFill>
            </a:ext>
          </a:extLst>
        </p:spPr>
      </p:pic>
      <p:sp>
        <p:nvSpPr>
          <p:cNvPr id="7" name="12-Point Star 6"/>
          <p:cNvSpPr/>
          <p:nvPr/>
        </p:nvSpPr>
        <p:spPr>
          <a:xfrm>
            <a:off x="4597144" y="2572797"/>
            <a:ext cx="4191000" cy="2100567"/>
          </a:xfrm>
          <a:prstGeom prst="star12">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IMPORTANT!</a:t>
            </a:r>
          </a:p>
          <a:p>
            <a:pPr algn="ctr"/>
            <a:r>
              <a:rPr lang="en-US" sz="1100" dirty="0">
                <a:solidFill>
                  <a:schemeClr val="tx1"/>
                </a:solidFill>
              </a:rPr>
              <a:t>While the manipulator is in operation, based on motion speed, this function calculates the coasting value, in case of immediate stop by alarm.  Then, </a:t>
            </a:r>
            <a:r>
              <a:rPr lang="en-US" sz="1100" b="1" dirty="0">
                <a:solidFill>
                  <a:schemeClr val="tx1"/>
                </a:solidFill>
              </a:rPr>
              <a:t>including the coasting value</a:t>
            </a:r>
            <a:r>
              <a:rPr lang="en-US" sz="1100" dirty="0">
                <a:solidFill>
                  <a:schemeClr val="tx1"/>
                </a:solidFill>
              </a:rPr>
              <a:t>, the function monitors the safety range.  </a:t>
            </a:r>
          </a:p>
        </p:txBody>
      </p:sp>
    </p:spTree>
    <p:extLst>
      <p:ext uri="{BB962C8B-B14F-4D97-AF65-F5344CB8AC3E}">
        <p14:creationId xmlns:p14="http://schemas.microsoft.com/office/powerpoint/2010/main" val="24327995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altLang="en-US" sz="3600" dirty="0"/>
              <a:t>																						Robot Range Limit Tool Interference</a:t>
            </a:r>
            <a:endParaRPr lang="en-US" sz="3600" dirty="0"/>
          </a:p>
        </p:txBody>
      </p:sp>
      <p:sp>
        <p:nvSpPr>
          <p:cNvPr id="15" name="Content Placeholder 14"/>
          <p:cNvSpPr>
            <a:spLocks noGrp="1"/>
          </p:cNvSpPr>
          <p:nvPr>
            <p:ph idx="1"/>
          </p:nvPr>
        </p:nvSpPr>
        <p:spPr>
          <a:xfrm>
            <a:off x="1143001" y="799258"/>
            <a:ext cx="4198928" cy="2610691"/>
          </a:xfrm>
        </p:spPr>
        <p:txBody>
          <a:bodyPr/>
          <a:lstStyle/>
          <a:p>
            <a:pPr>
              <a:defRPr/>
            </a:pPr>
            <a:r>
              <a:rPr lang="en-US" sz="1600" kern="0" dirty="0">
                <a:solidFill>
                  <a:schemeClr val="tx1"/>
                </a:solidFill>
              </a:rPr>
              <a:t>Extends monitored are of robot to include tool mounted to T-Flange</a:t>
            </a:r>
          </a:p>
          <a:p>
            <a:pPr>
              <a:defRPr/>
            </a:pPr>
            <a:r>
              <a:rPr lang="en-US" sz="1600" kern="0" dirty="0">
                <a:solidFill>
                  <a:schemeClr val="tx1"/>
                </a:solidFill>
              </a:rPr>
              <a:t>Tool file interference changes with programmed tool and selected tool in teach</a:t>
            </a:r>
          </a:p>
          <a:p>
            <a:pPr lvl="0"/>
            <a:r>
              <a:rPr lang="en-US" sz="1050" dirty="0">
                <a:solidFill>
                  <a:schemeClr val="tx1"/>
                </a:solidFill>
              </a:rPr>
              <a:t>32 file settings available for an individual robot or base.</a:t>
            </a:r>
          </a:p>
          <a:p>
            <a:pPr lvl="1"/>
            <a:r>
              <a:rPr lang="sv-SE" sz="1800" b="1" dirty="0">
                <a:solidFill>
                  <a:schemeClr val="tx1"/>
                </a:solidFill>
              </a:rPr>
              <a:t>Tool Definition</a:t>
            </a:r>
          </a:p>
          <a:p>
            <a:pPr lvl="2"/>
            <a:r>
              <a:rPr lang="en-US" sz="1600" kern="0" dirty="0">
                <a:solidFill>
                  <a:schemeClr val="tx1"/>
                </a:solidFill>
              </a:rPr>
              <a:t>Model Tool with 5 “cylinders”</a:t>
            </a:r>
          </a:p>
          <a:p>
            <a:pPr lvl="2"/>
            <a:r>
              <a:rPr lang="en-US" sz="1600" kern="0" dirty="0">
                <a:solidFill>
                  <a:schemeClr val="tx1"/>
                </a:solidFill>
              </a:rPr>
              <a:t>Tool file interference changes                                                        with programmed tool and selected tool                                        in teach.</a:t>
            </a:r>
            <a:endParaRPr lang="en-US" kern="0" dirty="0">
              <a:solidFill>
                <a:schemeClr val="tx1"/>
              </a:solidFill>
            </a:endParaRPr>
          </a:p>
        </p:txBody>
      </p:sp>
      <p:sp>
        <p:nvSpPr>
          <p:cNvPr id="4" name="Slide Number Placeholder 3"/>
          <p:cNvSpPr>
            <a:spLocks noGrp="1"/>
          </p:cNvSpPr>
          <p:nvPr>
            <p:ph type="sldNum" sz="quarter" idx="12"/>
          </p:nvPr>
        </p:nvSpPr>
        <p:spPr/>
        <p:txBody>
          <a:bodyPr/>
          <a:lstStyle/>
          <a:p>
            <a:fld id="{0B632FBA-CCB7-4648-8C08-F1C235D210E5}" type="slidenum">
              <a:rPr lang="en-US" smtClean="0"/>
              <a:pPr/>
              <a:t>23</a:t>
            </a:fld>
            <a:endParaRPr lang="en-US" dirty="0"/>
          </a:p>
        </p:txBody>
      </p:sp>
      <p:pic>
        <p:nvPicPr>
          <p:cNvPr id="11"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2960" y="581507"/>
            <a:ext cx="2161040" cy="1963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41927" y="2544965"/>
            <a:ext cx="2414261" cy="2531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Straight Arrow Connector 22"/>
          <p:cNvCxnSpPr>
            <a:cxnSpLocks/>
          </p:cNvCxnSpPr>
          <p:nvPr/>
        </p:nvCxnSpPr>
        <p:spPr>
          <a:xfrm flipV="1">
            <a:off x="6734175" y="2104604"/>
            <a:ext cx="960459" cy="848146"/>
          </a:xfrm>
          <a:prstGeom prst="straightConnector1">
            <a:avLst/>
          </a:prstGeom>
          <a:ln w="25400">
            <a:solidFill>
              <a:srgbClr val="FC0128"/>
            </a:solidFill>
            <a:headEnd type="triangle" w="lg" len="lg"/>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22661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sz="3600" dirty="0"/>
              <a:t>Zone Monitoring</a:t>
            </a:r>
            <a:endParaRPr lang="en-US" dirty="0"/>
          </a:p>
        </p:txBody>
      </p:sp>
      <p:sp>
        <p:nvSpPr>
          <p:cNvPr id="3" name="Content Placeholder 2"/>
          <p:cNvSpPr>
            <a:spLocks noGrp="1"/>
          </p:cNvSpPr>
          <p:nvPr>
            <p:ph idx="1"/>
          </p:nvPr>
        </p:nvSpPr>
        <p:spPr>
          <a:xfrm>
            <a:off x="942975" y="1123950"/>
            <a:ext cx="5005426" cy="3505200"/>
          </a:xfrm>
        </p:spPr>
        <p:txBody>
          <a:bodyPr/>
          <a:lstStyle/>
          <a:p>
            <a:pPr lvl="1"/>
            <a:r>
              <a:rPr lang="sv-SE" sz="1800" b="1" dirty="0">
                <a:solidFill>
                  <a:schemeClr val="tx1"/>
                </a:solidFill>
              </a:rPr>
              <a:t>Inside Range Monitoring</a:t>
            </a:r>
          </a:p>
          <a:p>
            <a:pPr lvl="2"/>
            <a:r>
              <a:rPr lang="en-US" sz="1600" kern="0" dirty="0">
                <a:solidFill>
                  <a:schemeClr val="tx1"/>
                </a:solidFill>
              </a:rPr>
              <a:t>The function is used to monitor the robot and its tool to remain “inside” a user defined shape.</a:t>
            </a:r>
            <a:endParaRPr lang="sv-SE" sz="1600" b="1" dirty="0">
              <a:solidFill>
                <a:schemeClr val="tx1"/>
              </a:solidFill>
            </a:endParaRPr>
          </a:p>
          <a:p>
            <a:pPr lvl="1"/>
            <a:r>
              <a:rPr lang="sv-SE" sz="1800" b="1" dirty="0">
                <a:solidFill>
                  <a:schemeClr val="tx1"/>
                </a:solidFill>
              </a:rPr>
              <a:t>Outside Range Monitoring</a:t>
            </a:r>
          </a:p>
          <a:p>
            <a:pPr lvl="2"/>
            <a:r>
              <a:rPr lang="en-US" sz="1600" dirty="0">
                <a:solidFill>
                  <a:schemeClr val="tx1"/>
                </a:solidFill>
              </a:rPr>
              <a:t>The function is used to monitor the robot and its tool to remain “outside” a user defined shape.</a:t>
            </a:r>
            <a:endParaRPr lang="sv-SE" sz="1600" dirty="0">
              <a:solidFill>
                <a:schemeClr val="tx1"/>
              </a:solidFill>
            </a:endParaRPr>
          </a:p>
          <a:p>
            <a:pPr lvl="1"/>
            <a:r>
              <a:rPr lang="sv-SE" sz="1800" b="1" dirty="0">
                <a:solidFill>
                  <a:schemeClr val="tx1"/>
                </a:solidFill>
              </a:rPr>
              <a:t>Planar Monitoring</a:t>
            </a:r>
          </a:p>
          <a:p>
            <a:pPr lvl="2"/>
            <a:r>
              <a:rPr lang="en-US" sz="1600" dirty="0">
                <a:solidFill>
                  <a:schemeClr val="tx1"/>
                </a:solidFill>
              </a:rPr>
              <a:t>Define a plane in the XY, YZ, or ZX coordinates. The function is used to monitor the robot and its tool to not allow the robot to pierce the user defined plane.</a:t>
            </a:r>
            <a:endParaRPr lang="en-US" sz="1100" dirty="0">
              <a:solidFill>
                <a:schemeClr val="tx1"/>
              </a:solidFill>
            </a:endParaRPr>
          </a:p>
        </p:txBody>
      </p:sp>
      <p:sp>
        <p:nvSpPr>
          <p:cNvPr id="4" name="Slide Number Placeholder 3"/>
          <p:cNvSpPr>
            <a:spLocks noGrp="1"/>
          </p:cNvSpPr>
          <p:nvPr>
            <p:ph type="sldNum" sz="quarter" idx="12"/>
          </p:nvPr>
        </p:nvSpPr>
        <p:spPr/>
        <p:txBody>
          <a:bodyPr/>
          <a:lstStyle/>
          <a:p>
            <a:fld id="{0B632FBA-CCB7-4648-8C08-F1C235D210E5}" type="slidenum">
              <a:rPr lang="en-US" smtClean="0"/>
              <a:t>24</a:t>
            </a:fld>
            <a:endParaRPr lang="en-US" dirty="0"/>
          </a:p>
        </p:txBody>
      </p:sp>
      <p:grpSp>
        <p:nvGrpSpPr>
          <p:cNvPr id="22" name="Group 21"/>
          <p:cNvGrpSpPr>
            <a:grpSpLocks noChangeAspect="1"/>
          </p:cNvGrpSpPr>
          <p:nvPr/>
        </p:nvGrpSpPr>
        <p:grpSpPr>
          <a:xfrm>
            <a:off x="5660026" y="884346"/>
            <a:ext cx="3627749" cy="3264413"/>
            <a:chOff x="5194438" y="796255"/>
            <a:chExt cx="3925307" cy="3532169"/>
          </a:xfrm>
        </p:grpSpPr>
        <p:grpSp>
          <p:nvGrpSpPr>
            <p:cNvPr id="20" name="Group 19"/>
            <p:cNvGrpSpPr/>
            <p:nvPr/>
          </p:nvGrpSpPr>
          <p:grpSpPr>
            <a:xfrm>
              <a:off x="5194438" y="2589331"/>
              <a:ext cx="1795720" cy="1739093"/>
              <a:chOff x="5194438" y="2589331"/>
              <a:chExt cx="1795720" cy="1739093"/>
            </a:xfrm>
          </p:grpSpPr>
          <p:pic>
            <p:nvPicPr>
              <p:cNvPr id="8" name="Picture 2" descr="C:\Users\sedmami\Documents\DX200\FSU\FSU Product Bulletin JPG's\Robot Range Limit, Plan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94438" y="2589331"/>
                <a:ext cx="1795720" cy="1481618"/>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2"/>
              <p:cNvSpPr txBox="1">
                <a:spLocks noChangeArrowheads="1"/>
              </p:cNvSpPr>
              <p:nvPr/>
            </p:nvSpPr>
            <p:spPr bwMode="auto">
              <a:xfrm>
                <a:off x="5439599" y="4082915"/>
                <a:ext cx="1305398" cy="245509"/>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en-US" sz="1200" b="1" i="0" u="none" strike="noStrike" cap="none" normalizeH="0" baseline="0" dirty="0">
                    <a:ln>
                      <a:noFill/>
                    </a:ln>
                    <a:solidFill>
                      <a:schemeClr val="accent4">
                        <a:lumMod val="50000"/>
                      </a:schemeClr>
                    </a:solidFill>
                    <a:effectLst/>
                    <a:latin typeface="Arial" panose="020B0604020202020204" pitchFamily="34" charset="0"/>
                    <a:cs typeface="Arial" panose="020B0604020202020204" pitchFamily="34" charset="0"/>
                  </a:rPr>
                  <a:t>Restricted area</a:t>
                </a:r>
                <a:endParaRPr kumimoji="0" lang="en-US" altLang="en-US" sz="1200" b="0" i="0" u="none" strike="noStrike" cap="none" normalizeH="0" baseline="0" dirty="0">
                  <a:ln>
                    <a:noFill/>
                  </a:ln>
                  <a:solidFill>
                    <a:schemeClr val="accent4">
                      <a:lumMod val="50000"/>
                    </a:schemeClr>
                  </a:solidFill>
                  <a:effectLst/>
                  <a:latin typeface="Arial" pitchFamily="34" charset="0"/>
                  <a:cs typeface="Arial" pitchFamily="34" charset="0"/>
                </a:endParaRPr>
              </a:p>
            </p:txBody>
          </p:sp>
        </p:grpSp>
        <p:grpSp>
          <p:nvGrpSpPr>
            <p:cNvPr id="19" name="Group 18"/>
            <p:cNvGrpSpPr/>
            <p:nvPr/>
          </p:nvGrpSpPr>
          <p:grpSpPr>
            <a:xfrm>
              <a:off x="6142494" y="796255"/>
              <a:ext cx="1990349" cy="1879329"/>
              <a:chOff x="6142494" y="796255"/>
              <a:chExt cx="1990349" cy="1879329"/>
            </a:xfrm>
          </p:grpSpPr>
          <p:pic>
            <p:nvPicPr>
              <p:cNvPr id="14" name="Picture 2" descr="C:\Users\sedmami\Documents\DX200\FSU\FSU Product Bulletin JPG's\Robot Range Limit, Inside.jp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142494" y="796255"/>
                <a:ext cx="1782306" cy="1589278"/>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2"/>
              <p:cNvSpPr txBox="1">
                <a:spLocks noChangeArrowheads="1"/>
              </p:cNvSpPr>
              <p:nvPr/>
            </p:nvSpPr>
            <p:spPr bwMode="auto">
              <a:xfrm>
                <a:off x="6227791" y="2375748"/>
                <a:ext cx="1905052" cy="299836"/>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en-US" sz="1200" b="1" i="0" u="none" strike="noStrike" cap="none" normalizeH="0" baseline="0" dirty="0">
                    <a:ln>
                      <a:noFill/>
                    </a:ln>
                    <a:solidFill>
                      <a:schemeClr val="accent4">
                        <a:lumMod val="50000"/>
                      </a:schemeClr>
                    </a:solidFill>
                    <a:effectLst/>
                    <a:latin typeface="Arial" panose="020B0604020202020204" pitchFamily="34" charset="0"/>
                    <a:cs typeface="Arial" panose="020B0604020202020204" pitchFamily="34" charset="0"/>
                  </a:rPr>
                  <a:t>Permitted work area</a:t>
                </a:r>
                <a:endParaRPr kumimoji="0" lang="en-US" altLang="en-US" sz="1200" b="0" i="0" u="none" strike="noStrike" cap="none" normalizeH="0" baseline="0" dirty="0">
                  <a:ln>
                    <a:noFill/>
                  </a:ln>
                  <a:solidFill>
                    <a:schemeClr val="accent4">
                      <a:lumMod val="50000"/>
                    </a:schemeClr>
                  </a:solidFill>
                  <a:effectLst/>
                  <a:latin typeface="Arial" pitchFamily="34" charset="0"/>
                  <a:cs typeface="Arial" pitchFamily="34" charset="0"/>
                </a:endParaRPr>
              </a:p>
            </p:txBody>
          </p:sp>
        </p:grpSp>
        <p:grpSp>
          <p:nvGrpSpPr>
            <p:cNvPr id="21" name="Group 20"/>
            <p:cNvGrpSpPr/>
            <p:nvPr/>
          </p:nvGrpSpPr>
          <p:grpSpPr>
            <a:xfrm>
              <a:off x="7198201" y="2247095"/>
              <a:ext cx="1921544" cy="2081329"/>
              <a:chOff x="7198201" y="2247095"/>
              <a:chExt cx="1921544" cy="2081329"/>
            </a:xfrm>
          </p:grpSpPr>
          <p:sp>
            <p:nvSpPr>
              <p:cNvPr id="13" name="Text Box 2"/>
              <p:cNvSpPr txBox="1">
                <a:spLocks noChangeArrowheads="1"/>
              </p:cNvSpPr>
              <p:nvPr/>
            </p:nvSpPr>
            <p:spPr bwMode="auto">
              <a:xfrm>
                <a:off x="7510163" y="4070949"/>
                <a:ext cx="1297619" cy="25747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en-US" sz="1200" b="1" i="0" u="none" strike="noStrike" cap="none" normalizeH="0" baseline="0" dirty="0">
                    <a:ln>
                      <a:noFill/>
                    </a:ln>
                    <a:solidFill>
                      <a:schemeClr val="accent4">
                        <a:lumMod val="50000"/>
                      </a:schemeClr>
                    </a:solidFill>
                    <a:effectLst/>
                    <a:latin typeface="Arial" panose="020B0604020202020204" pitchFamily="34" charset="0"/>
                    <a:cs typeface="Arial" panose="020B0604020202020204" pitchFamily="34" charset="0"/>
                  </a:rPr>
                  <a:t>Restricted area</a:t>
                </a:r>
                <a:endParaRPr kumimoji="0" lang="en-US" altLang="en-US" sz="1200" b="0" i="0" u="none" strike="noStrike" cap="none" normalizeH="0" baseline="0" dirty="0">
                  <a:ln>
                    <a:noFill/>
                  </a:ln>
                  <a:solidFill>
                    <a:schemeClr val="accent4">
                      <a:lumMod val="50000"/>
                    </a:schemeClr>
                  </a:solidFill>
                  <a:effectLst/>
                  <a:latin typeface="Arial" pitchFamily="34" charset="0"/>
                  <a:cs typeface="Arial" pitchFamily="34" charset="0"/>
                </a:endParaRPr>
              </a:p>
            </p:txBody>
          </p:sp>
          <p:pic>
            <p:nvPicPr>
              <p:cNvPr id="18" name="Picture 2" descr="C:\Users\sedmami\Documents\DX200\FSU\FSU Product Bulletin JPG's\Robot Range Limit, Outside.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198201" y="2247095"/>
                <a:ext cx="1921544" cy="1952592"/>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4533178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																	Inside Range Monitoring</a:t>
            </a:r>
          </a:p>
        </p:txBody>
      </p:sp>
      <p:sp>
        <p:nvSpPr>
          <p:cNvPr id="4" name="Slide Number Placeholder 3"/>
          <p:cNvSpPr>
            <a:spLocks noGrp="1"/>
          </p:cNvSpPr>
          <p:nvPr>
            <p:ph type="sldNum" sz="quarter" idx="12"/>
          </p:nvPr>
        </p:nvSpPr>
        <p:spPr/>
        <p:txBody>
          <a:bodyPr/>
          <a:lstStyle/>
          <a:p>
            <a:fld id="{0B632FBA-CCB7-4648-8C08-F1C235D210E5}" type="slidenum">
              <a:rPr lang="en-US" smtClean="0"/>
              <a:pPr/>
              <a:t>25</a:t>
            </a:fld>
            <a:endParaRPr lang="en-US" dirty="0"/>
          </a:p>
        </p:txBody>
      </p:sp>
      <p:pic>
        <p:nvPicPr>
          <p:cNvPr id="8" name="Function_0006_ロボット動作領域制限機能_E">
            <a:hlinkClick r:id="" action="ppaction://media"/>
          </p:cNvPr>
          <p:cNvPicPr>
            <a:picLocks noChangeAspect="1"/>
          </p:cNvPicPr>
          <p:nvPr>
            <a:videoFile r:link="rId1"/>
            <p:extLst>
              <p:ext uri="{DAA4B4D4-6D71-4841-9C94-3DE7FCFB9230}">
                <p14:media xmlns:p14="http://schemas.microsoft.com/office/powerpoint/2010/main" r:embed="rId2">
                  <p14:trim st="40078" end="167172"/>
                </p14:media>
              </p:ext>
            </p:extLst>
          </p:nvPr>
        </p:nvPicPr>
        <p:blipFill>
          <a:blip r:embed="rId4"/>
          <a:stretch>
            <a:fillRect/>
          </a:stretch>
        </p:blipFill>
        <p:spPr>
          <a:xfrm>
            <a:off x="1250350" y="892562"/>
            <a:ext cx="6643300" cy="3736588"/>
          </a:xfrm>
          <a:prstGeom prst="rect">
            <a:avLst/>
          </a:prstGeom>
          <a:ln>
            <a:solidFill>
              <a:schemeClr val="tx1"/>
            </a:solidFill>
          </a:ln>
        </p:spPr>
      </p:pic>
    </p:spTree>
    <p:extLst>
      <p:ext uri="{BB962C8B-B14F-4D97-AF65-F5344CB8AC3E}">
        <p14:creationId xmlns:p14="http://schemas.microsoft.com/office/powerpoint/2010/main" val="32430002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																				Planar Interference Monitoring</a:t>
            </a:r>
          </a:p>
        </p:txBody>
      </p:sp>
      <p:sp>
        <p:nvSpPr>
          <p:cNvPr id="4" name="Slide Number Placeholder 3"/>
          <p:cNvSpPr>
            <a:spLocks noGrp="1"/>
          </p:cNvSpPr>
          <p:nvPr>
            <p:ph type="sldNum" sz="quarter" idx="12"/>
          </p:nvPr>
        </p:nvSpPr>
        <p:spPr/>
        <p:txBody>
          <a:bodyPr/>
          <a:lstStyle/>
          <a:p>
            <a:fld id="{0B632FBA-CCB7-4648-8C08-F1C235D210E5}" type="slidenum">
              <a:rPr lang="en-US" smtClean="0"/>
              <a:pPr/>
              <a:t>26</a:t>
            </a:fld>
            <a:endParaRPr lang="en-US" dirty="0"/>
          </a:p>
        </p:txBody>
      </p:sp>
      <p:pic>
        <p:nvPicPr>
          <p:cNvPr id="8" name="Function_0006_ロボット動作領域制限機能_E">
            <a:hlinkClick r:id="" action="ppaction://media"/>
          </p:cNvPr>
          <p:cNvPicPr>
            <a:picLocks noChangeAspect="1"/>
          </p:cNvPicPr>
          <p:nvPr>
            <a:videoFile r:link="rId1"/>
            <p:extLst>
              <p:ext uri="{DAA4B4D4-6D71-4841-9C94-3DE7FCFB9230}">
                <p14:media xmlns:p14="http://schemas.microsoft.com/office/powerpoint/2010/main" r:embed="rId2">
                  <p14:trim st="69842" end="124483"/>
                </p14:media>
              </p:ext>
            </p:extLst>
          </p:nvPr>
        </p:nvPicPr>
        <p:blipFill>
          <a:blip r:embed="rId4"/>
          <a:stretch>
            <a:fillRect/>
          </a:stretch>
        </p:blipFill>
        <p:spPr>
          <a:xfrm>
            <a:off x="1215974" y="819150"/>
            <a:ext cx="6712052" cy="3775258"/>
          </a:xfrm>
          <a:prstGeom prst="rect">
            <a:avLst/>
          </a:prstGeom>
          <a:ln>
            <a:solidFill>
              <a:schemeClr val="tx1"/>
            </a:solidFill>
          </a:ln>
        </p:spPr>
      </p:pic>
    </p:spTree>
    <p:extLst>
      <p:ext uri="{BB962C8B-B14F-4D97-AF65-F5344CB8AC3E}">
        <p14:creationId xmlns:p14="http://schemas.microsoft.com/office/powerpoint/2010/main" val="37536826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																		Range Limit Shape Types</a:t>
            </a:r>
          </a:p>
        </p:txBody>
      </p:sp>
      <p:sp>
        <p:nvSpPr>
          <p:cNvPr id="4" name="Slide Number Placeholder 3"/>
          <p:cNvSpPr>
            <a:spLocks noGrp="1"/>
          </p:cNvSpPr>
          <p:nvPr>
            <p:ph type="sldNum" sz="quarter" idx="12"/>
          </p:nvPr>
        </p:nvSpPr>
        <p:spPr/>
        <p:txBody>
          <a:bodyPr/>
          <a:lstStyle/>
          <a:p>
            <a:fld id="{0B632FBA-CCB7-4648-8C08-F1C235D210E5}" type="slidenum">
              <a:rPr lang="en-US" smtClean="0"/>
              <a:pPr/>
              <a:t>27</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77744206"/>
              </p:ext>
            </p:extLst>
          </p:nvPr>
        </p:nvGraphicFramePr>
        <p:xfrm>
          <a:off x="1552575" y="1085850"/>
          <a:ext cx="7416844" cy="3545576"/>
        </p:xfrm>
        <a:graphic>
          <a:graphicData uri="http://schemas.openxmlformats.org/drawingml/2006/table">
            <a:tbl>
              <a:tblPr firstRow="1" bandRow="1">
                <a:tableStyleId>{5C22544A-7EE6-4342-B048-85BDC9FD1C3A}</a:tableStyleId>
              </a:tblPr>
              <a:tblGrid>
                <a:gridCol w="3708422">
                  <a:extLst>
                    <a:ext uri="{9D8B030D-6E8A-4147-A177-3AD203B41FA5}">
                      <a16:colId xmlns:a16="http://schemas.microsoft.com/office/drawing/2014/main" val="20000"/>
                    </a:ext>
                  </a:extLst>
                </a:gridCol>
                <a:gridCol w="3708422">
                  <a:extLst>
                    <a:ext uri="{9D8B030D-6E8A-4147-A177-3AD203B41FA5}">
                      <a16:colId xmlns:a16="http://schemas.microsoft.com/office/drawing/2014/main" val="20001"/>
                    </a:ext>
                  </a:extLst>
                </a:gridCol>
              </a:tblGrid>
              <a:tr h="473295">
                <a:tc>
                  <a:txBody>
                    <a:bodyPr/>
                    <a:lstStyle/>
                    <a:p>
                      <a:r>
                        <a:rPr lang="en-US" sz="2100" dirty="0"/>
                        <a:t>Cuboid</a:t>
                      </a:r>
                    </a:p>
                  </a:txBody>
                  <a:tcPr marL="61371" marR="61371" marT="30686" marB="30686"/>
                </a:tc>
                <a:tc>
                  <a:txBody>
                    <a:bodyPr/>
                    <a:lstStyle/>
                    <a:p>
                      <a:r>
                        <a:rPr lang="en-US" sz="2100" dirty="0"/>
                        <a:t>Prism</a:t>
                      </a:r>
                    </a:p>
                  </a:txBody>
                  <a:tcPr marL="61371" marR="61371" marT="30686" marB="30686"/>
                </a:tc>
                <a:extLst>
                  <a:ext uri="{0D108BD9-81ED-4DB2-BD59-A6C34878D82A}">
                    <a16:rowId xmlns:a16="http://schemas.microsoft.com/office/drawing/2014/main" val="10000"/>
                  </a:ext>
                </a:extLst>
              </a:tr>
              <a:tr h="10460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2">
                              <a:lumMod val="25000"/>
                            </a:schemeClr>
                          </a:solidFill>
                          <a:latin typeface="+mn-lt"/>
                        </a:rPr>
                        <a:t>A cuboid is create by defining two points on the XYZ plane to create a cuboid by regarding the connecting line as its diagonal line.</a:t>
                      </a:r>
                    </a:p>
                    <a:p>
                      <a:endParaRPr lang="en-US" sz="1200" dirty="0"/>
                    </a:p>
                  </a:txBody>
                  <a:tcPr marL="61371" marR="61371" marT="30686" marB="3068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2">
                              <a:lumMod val="25000"/>
                            </a:schemeClr>
                          </a:solidFill>
                          <a:latin typeface="+mn-lt"/>
                        </a:rPr>
                        <a:t>A prism is created by defining the number of points, the coordinates of each point (XY), and setting a Z minimum and maximum for the shape.</a:t>
                      </a:r>
                    </a:p>
                    <a:p>
                      <a:endParaRPr lang="en-US" sz="1200" dirty="0"/>
                    </a:p>
                  </a:txBody>
                  <a:tcPr marL="61371" marR="61371" marT="30686" marB="30686"/>
                </a:tc>
                <a:extLst>
                  <a:ext uri="{0D108BD9-81ED-4DB2-BD59-A6C34878D82A}">
                    <a16:rowId xmlns:a16="http://schemas.microsoft.com/office/drawing/2014/main" val="10001"/>
                  </a:ext>
                </a:extLst>
              </a:tr>
              <a:tr h="2026257">
                <a:tc>
                  <a:txBody>
                    <a:bodyPr/>
                    <a:lstStyle/>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txBody>
                  <a:tcPr marL="61371" marR="61371" marT="30686" marB="30686"/>
                </a:tc>
                <a:tc>
                  <a:txBody>
                    <a:bodyPr/>
                    <a:lstStyle/>
                    <a:p>
                      <a:endParaRPr lang="en-US" sz="1200" dirty="0"/>
                    </a:p>
                  </a:txBody>
                  <a:tcPr marL="61371" marR="61371" marT="30686" marB="30686"/>
                </a:tc>
                <a:extLst>
                  <a:ext uri="{0D108BD9-81ED-4DB2-BD59-A6C34878D82A}">
                    <a16:rowId xmlns:a16="http://schemas.microsoft.com/office/drawing/2014/main" val="10002"/>
                  </a:ext>
                </a:extLst>
              </a:tr>
            </a:tbl>
          </a:graphicData>
        </a:graphic>
      </p:graphicFrame>
      <p:pic>
        <p:nvPicPr>
          <p:cNvPr id="8"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6791" t="62403" r="32609" b="16409"/>
          <a:stretch/>
        </p:blipFill>
        <p:spPr bwMode="auto">
          <a:xfrm>
            <a:off x="2203276" y="2665049"/>
            <a:ext cx="2492549" cy="1896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996" t="50000" r="28002" b="25000"/>
          <a:stretch/>
        </p:blipFill>
        <p:spPr bwMode="auto">
          <a:xfrm>
            <a:off x="5600699" y="2674526"/>
            <a:ext cx="2886075" cy="190572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81126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																Defining a Range Limit</a:t>
            </a:r>
          </a:p>
        </p:txBody>
      </p:sp>
      <p:sp>
        <p:nvSpPr>
          <p:cNvPr id="4" name="Slide Number Placeholder 3"/>
          <p:cNvSpPr>
            <a:spLocks noGrp="1"/>
          </p:cNvSpPr>
          <p:nvPr>
            <p:ph type="sldNum" sz="quarter" idx="12"/>
          </p:nvPr>
        </p:nvSpPr>
        <p:spPr/>
        <p:txBody>
          <a:bodyPr/>
          <a:lstStyle/>
          <a:p>
            <a:fld id="{0B632FBA-CCB7-4648-8C08-F1C235D210E5}" type="slidenum">
              <a:rPr lang="en-US" smtClean="0"/>
              <a:pPr/>
              <a:t>28</a:t>
            </a:fld>
            <a:endParaRPr lang="en-US" dirty="0"/>
          </a:p>
        </p:txBody>
      </p:sp>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43" t="4739" r="1101" b="1350"/>
          <a:stretch/>
        </p:blipFill>
        <p:spPr bwMode="auto">
          <a:xfrm>
            <a:off x="2777319" y="975815"/>
            <a:ext cx="5240741" cy="3875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996" t="50000" r="28002" b="25000"/>
          <a:stretch/>
        </p:blipFill>
        <p:spPr bwMode="auto">
          <a:xfrm>
            <a:off x="6095038" y="2412966"/>
            <a:ext cx="2223876" cy="146845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8" name="Straight Arrow Connector 27"/>
          <p:cNvCxnSpPr>
            <a:cxnSpLocks/>
          </p:cNvCxnSpPr>
          <p:nvPr/>
        </p:nvCxnSpPr>
        <p:spPr>
          <a:xfrm flipV="1">
            <a:off x="5655280" y="2655592"/>
            <a:ext cx="1459895" cy="11035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cxnSpLocks/>
          </p:cNvCxnSpPr>
          <p:nvPr/>
        </p:nvCxnSpPr>
        <p:spPr>
          <a:xfrm flipV="1">
            <a:off x="5655280" y="2795232"/>
            <a:ext cx="1811358" cy="11108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cxnSpLocks/>
          </p:cNvCxnSpPr>
          <p:nvPr/>
        </p:nvCxnSpPr>
        <p:spPr>
          <a:xfrm flipV="1">
            <a:off x="5655280" y="3156720"/>
            <a:ext cx="2041401" cy="8985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81000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fr-FR" sz="3600" dirty="0"/>
              <a:t>																				Robot Range Limit CPU Usage</a:t>
            </a:r>
            <a:endParaRPr lang="en-US" sz="3600" dirty="0"/>
          </a:p>
        </p:txBody>
      </p:sp>
      <p:sp>
        <p:nvSpPr>
          <p:cNvPr id="15" name="Content Placeholder 14"/>
          <p:cNvSpPr>
            <a:spLocks noGrp="1"/>
          </p:cNvSpPr>
          <p:nvPr>
            <p:ph idx="1"/>
          </p:nvPr>
        </p:nvSpPr>
        <p:spPr>
          <a:xfrm>
            <a:off x="954835" y="962025"/>
            <a:ext cx="4724400" cy="3505200"/>
          </a:xfrm>
        </p:spPr>
        <p:txBody>
          <a:bodyPr/>
          <a:lstStyle/>
          <a:p>
            <a:pPr lvl="1"/>
            <a:r>
              <a:rPr lang="sv-SE" b="1" dirty="0">
                <a:solidFill>
                  <a:schemeClr val="tx1"/>
                </a:solidFill>
              </a:rPr>
              <a:t>No Free Lunch</a:t>
            </a:r>
          </a:p>
          <a:p>
            <a:pPr lvl="2"/>
            <a:r>
              <a:rPr lang="en-US" sz="1200" dirty="0">
                <a:solidFill>
                  <a:schemeClr val="tx1"/>
                </a:solidFill>
              </a:rPr>
              <a:t>Robot range limit function can, to some extent, freely define the shape as its motion range. </a:t>
            </a:r>
          </a:p>
          <a:p>
            <a:pPr lvl="2"/>
            <a:r>
              <a:rPr lang="en-US" sz="1200" dirty="0">
                <a:solidFill>
                  <a:schemeClr val="tx1"/>
                </a:solidFill>
              </a:rPr>
              <a:t>However, the time period needed for processing the monitoring varies depending on the shape or the method of monitoring</a:t>
            </a:r>
          </a:p>
          <a:p>
            <a:pPr lvl="2"/>
            <a:r>
              <a:rPr lang="en-US" sz="1200" dirty="0">
                <a:solidFill>
                  <a:schemeClr val="tx1"/>
                </a:solidFill>
              </a:rPr>
              <a:t>CPU usage can not exceed 100%</a:t>
            </a:r>
          </a:p>
          <a:p>
            <a:pPr lvl="2"/>
            <a:r>
              <a:rPr lang="en-US" sz="1200" dirty="0">
                <a:solidFill>
                  <a:schemeClr val="tx1"/>
                </a:solidFill>
              </a:rPr>
              <a:t>It is suggested that only one file be active at a time for any one robot.  Use FSU inputs to switch files.</a:t>
            </a:r>
          </a:p>
          <a:p>
            <a:pPr lvl="1"/>
            <a:r>
              <a:rPr lang="en-US" sz="1400" dirty="0">
                <a:solidFill>
                  <a:schemeClr val="tx1"/>
                </a:solidFill>
              </a:rPr>
              <a:t>Note that on multiple robot integrations (DRC, TRC) there is only 1 CPU calculation. </a:t>
            </a:r>
            <a:r>
              <a:rPr lang="en-US" sz="1200" dirty="0">
                <a:solidFill>
                  <a:schemeClr val="tx1"/>
                </a:solidFill>
              </a:rPr>
              <a:t>When exceeding 100%, the following alarms may occur</a:t>
            </a:r>
          </a:p>
          <a:p>
            <a:pPr lvl="2">
              <a:defRPr/>
            </a:pPr>
            <a:r>
              <a:rPr lang="en-US" sz="1200" dirty="0">
                <a:solidFill>
                  <a:schemeClr val="tx1"/>
                </a:solidFill>
              </a:rPr>
              <a:t>Alarm 500 Segment Proc Not Ready</a:t>
            </a:r>
          </a:p>
          <a:p>
            <a:pPr lvl="2">
              <a:defRPr/>
            </a:pPr>
            <a:r>
              <a:rPr lang="en-US" sz="1200" dirty="0">
                <a:solidFill>
                  <a:schemeClr val="tx1"/>
                </a:solidFill>
              </a:rPr>
              <a:t>Alarm 1899 F-Safe Monitor Execute Time over</a:t>
            </a:r>
          </a:p>
          <a:p>
            <a:pPr lvl="1">
              <a:defRPr/>
            </a:pPr>
            <a:r>
              <a:rPr lang="en-US" sz="1400" dirty="0">
                <a:solidFill>
                  <a:schemeClr val="tx1"/>
                </a:solidFill>
              </a:rPr>
              <a:t>Backup file is named RBTRNGLMT.DAT</a:t>
            </a:r>
          </a:p>
          <a:p>
            <a:pPr lvl="2"/>
            <a:endParaRPr lang="en-US" dirty="0">
              <a:solidFill>
                <a:schemeClr val="tx1"/>
              </a:solidFill>
            </a:endParaRPr>
          </a:p>
          <a:p>
            <a:pPr lvl="2"/>
            <a:endParaRPr lang="sv-SE" dirty="0">
              <a:solidFill>
                <a:schemeClr val="tx1"/>
              </a:solidFill>
            </a:endParaRPr>
          </a:p>
          <a:p>
            <a:pPr lvl="2"/>
            <a:endParaRPr lang="sv-SE"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12"/>
          </p:nvPr>
        </p:nvSpPr>
        <p:spPr/>
        <p:txBody>
          <a:bodyPr/>
          <a:lstStyle/>
          <a:p>
            <a:fld id="{0B632FBA-CCB7-4648-8C08-F1C235D210E5}" type="slidenum">
              <a:rPr lang="en-US" smtClean="0"/>
              <a:pPr/>
              <a:t>29</a:t>
            </a:fld>
            <a:endParaRPr lang="en-US" dirty="0"/>
          </a:p>
        </p:txBody>
      </p:sp>
      <p:sp>
        <p:nvSpPr>
          <p:cNvPr id="21" name="Text Placeholder 20"/>
          <p:cNvSpPr>
            <a:spLocks noGrp="1"/>
          </p:cNvSpPr>
          <p:nvPr>
            <p:ph type="body" sz="quarter" idx="13"/>
          </p:nvPr>
        </p:nvSpPr>
        <p:spPr>
          <a:xfrm>
            <a:off x="5334000" y="2957961"/>
            <a:ext cx="3200400" cy="304800"/>
          </a:xfrm>
        </p:spPr>
        <p:txBody>
          <a:bodyPr/>
          <a:lstStyle/>
          <a:p>
            <a:pPr algn="ctr"/>
            <a:r>
              <a:rPr lang="en-US" dirty="0"/>
              <a:t>Chart for general CPU usage estimation</a:t>
            </a:r>
          </a:p>
        </p:txBody>
      </p:sp>
      <p:pic>
        <p:nvPicPr>
          <p:cNvPr id="2" name="Picture 1"/>
          <p:cNvPicPr>
            <a:picLocks noChangeAspect="1"/>
          </p:cNvPicPr>
          <p:nvPr/>
        </p:nvPicPr>
        <p:blipFill rotWithShape="1">
          <a:blip r:embed="rId2"/>
          <a:srcRect r="20925"/>
          <a:stretch/>
        </p:blipFill>
        <p:spPr>
          <a:xfrm>
            <a:off x="5464218" y="865466"/>
            <a:ext cx="3505200" cy="2094256"/>
          </a:xfrm>
          <a:prstGeom prst="rect">
            <a:avLst/>
          </a:prstGeom>
        </p:spPr>
      </p:pic>
      <p:pic>
        <p:nvPicPr>
          <p:cNvPr id="9" name="Picture 1"/>
          <p:cNvPicPr>
            <a:picLocks noChangeAspect="1"/>
          </p:cNvPicPr>
          <p:nvPr/>
        </p:nvPicPr>
        <p:blipFill rotWithShape="1">
          <a:blip r:embed="rId3">
            <a:extLst>
              <a:ext uri="{28A0092B-C50C-407E-A947-70E740481C1C}">
                <a14:useLocalDpi xmlns:a14="http://schemas.microsoft.com/office/drawing/2010/main" val="0"/>
              </a:ext>
            </a:extLst>
          </a:blip>
          <a:srcRect b="46465"/>
          <a:stretch/>
        </p:blipFill>
        <p:spPr bwMode="auto">
          <a:xfrm>
            <a:off x="5486944" y="3406092"/>
            <a:ext cx="1205774" cy="1312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a:endCxn id="9" idx="1"/>
          </p:cNvCxnSpPr>
          <p:nvPr/>
        </p:nvCxnSpPr>
        <p:spPr>
          <a:xfrm flipV="1">
            <a:off x="4449196" y="4062147"/>
            <a:ext cx="1037748" cy="2531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1644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
            </a:r>
          </a:p>
        </p:txBody>
      </p:sp>
      <p:sp>
        <p:nvSpPr>
          <p:cNvPr id="3" name="Content Placeholder 2"/>
          <p:cNvSpPr>
            <a:spLocks noGrp="1"/>
          </p:cNvSpPr>
          <p:nvPr>
            <p:ph idx="1"/>
          </p:nvPr>
        </p:nvSpPr>
        <p:spPr>
          <a:xfrm>
            <a:off x="1390650" y="1019175"/>
            <a:ext cx="8229600" cy="3470673"/>
          </a:xfrm>
        </p:spPr>
        <p:txBody>
          <a:bodyPr numCol="2"/>
          <a:lstStyle/>
          <a:p>
            <a:r>
              <a:rPr lang="sv-SE" sz="1600" b="1" dirty="0"/>
              <a:t>FSU Training Overview</a:t>
            </a:r>
          </a:p>
          <a:p>
            <a:pPr marL="231775" lvl="1" indent="-180975"/>
            <a:r>
              <a:rPr lang="sv-SE" sz="1600" dirty="0"/>
              <a:t>Machine Safety vs. FSU</a:t>
            </a:r>
          </a:p>
          <a:p>
            <a:pPr marL="231775" lvl="1" indent="-180975"/>
            <a:r>
              <a:rPr lang="sv-SE" sz="1600" dirty="0"/>
              <a:t>Safety Devices</a:t>
            </a:r>
          </a:p>
          <a:p>
            <a:pPr marL="231775" lvl="1" indent="-180975"/>
            <a:r>
              <a:rPr lang="sv-SE" sz="1600" dirty="0"/>
              <a:t>Enabling FSU/Setup</a:t>
            </a:r>
          </a:p>
          <a:p>
            <a:pPr marL="231775" lvl="1" indent="-180975"/>
            <a:r>
              <a:rPr lang="sv-SE" sz="1600" dirty="0"/>
              <a:t>Functions</a:t>
            </a:r>
          </a:p>
          <a:p>
            <a:pPr marL="385763" lvl="2" indent="-180975"/>
            <a:r>
              <a:rPr lang="en-US" sz="1400" dirty="0"/>
              <a:t>Axis Range Limiting</a:t>
            </a:r>
          </a:p>
          <a:p>
            <a:pPr marL="385763" lvl="2" indent="-180975"/>
            <a:r>
              <a:rPr lang="en-US" sz="1400" dirty="0"/>
              <a:t>Axis Speed Monitor </a:t>
            </a:r>
          </a:p>
          <a:p>
            <a:pPr marL="385763" lvl="2" indent="-180975"/>
            <a:r>
              <a:rPr lang="en-US" sz="1400" dirty="0"/>
              <a:t>Robot Range Limiting</a:t>
            </a:r>
          </a:p>
          <a:p>
            <a:pPr marL="385763" lvl="2" indent="-180975"/>
            <a:r>
              <a:rPr lang="en-US" sz="1400" dirty="0"/>
              <a:t>Speed Limiting</a:t>
            </a:r>
          </a:p>
          <a:p>
            <a:pPr marL="385763" lvl="2" indent="-180975"/>
            <a:r>
              <a:rPr lang="en-US" sz="1400" dirty="0"/>
              <a:t>Tool Angle Limiting</a:t>
            </a:r>
          </a:p>
          <a:p>
            <a:pPr marL="385763" lvl="2" indent="-180975"/>
            <a:r>
              <a:rPr lang="en-US" sz="1400" dirty="0"/>
              <a:t>Tool Change Monitor</a:t>
            </a:r>
          </a:p>
          <a:p>
            <a:pPr marL="50800" lvl="1" indent="0">
              <a:buNone/>
            </a:pPr>
            <a:endParaRPr lang="en-US" sz="1400" dirty="0"/>
          </a:p>
          <a:p>
            <a:pPr marL="50800" lvl="1" indent="0">
              <a:buNone/>
            </a:pPr>
            <a:endParaRPr lang="en-US" sz="1400" dirty="0"/>
          </a:p>
          <a:p>
            <a:pPr marL="50800" lvl="1" indent="0">
              <a:buNone/>
            </a:pPr>
            <a:endParaRPr lang="en-US" sz="1400" dirty="0"/>
          </a:p>
          <a:p>
            <a:pPr marL="50800" lvl="1" indent="0">
              <a:buNone/>
            </a:pPr>
            <a:endParaRPr lang="en-US" sz="1400" dirty="0"/>
          </a:p>
          <a:p>
            <a:pPr marL="231775" lvl="1" indent="-180975"/>
            <a:r>
              <a:rPr lang="en-US" sz="1600" dirty="0"/>
              <a:t>Files, Signals, &amp; Wiring</a:t>
            </a:r>
          </a:p>
          <a:p>
            <a:pPr marL="385763" lvl="2" indent="-180975"/>
            <a:r>
              <a:rPr lang="en-US" sz="1200" dirty="0"/>
              <a:t>Safety Logic Circuit</a:t>
            </a:r>
          </a:p>
          <a:p>
            <a:pPr marL="385763" lvl="2" indent="-180975"/>
            <a:r>
              <a:rPr lang="en-US" sz="1200" dirty="0"/>
              <a:t>Offline Programming</a:t>
            </a:r>
          </a:p>
          <a:p>
            <a:pPr marL="385763" lvl="2" indent="-180975"/>
            <a:r>
              <a:rPr lang="en-US" sz="1200" dirty="0"/>
              <a:t>Safety Fieldbus Signals</a:t>
            </a:r>
          </a:p>
          <a:p>
            <a:pPr marL="385763" lvl="2" indent="-180975"/>
            <a:r>
              <a:rPr lang="en-US" sz="1200" dirty="0"/>
              <a:t>Stopping Categories</a:t>
            </a:r>
          </a:p>
          <a:p>
            <a:pPr marL="385763" lvl="2" indent="-180975"/>
            <a:r>
              <a:rPr lang="en-US" sz="1200" dirty="0"/>
              <a:t>Hardware</a:t>
            </a:r>
          </a:p>
          <a:p>
            <a:pPr marL="385763" lvl="2" indent="-180975"/>
            <a:r>
              <a:rPr lang="en-US" sz="1200" dirty="0"/>
              <a:t>Loading files onto the controller</a:t>
            </a:r>
          </a:p>
          <a:p>
            <a:pPr marL="385763" lvl="2" indent="-180975"/>
            <a:r>
              <a:rPr lang="en-US" sz="1200" dirty="0"/>
              <a:t>Concurrent Input Output (CIO)</a:t>
            </a:r>
          </a:p>
          <a:p>
            <a:pPr marL="385763" lvl="2" indent="-180975"/>
            <a:r>
              <a:rPr lang="en-US" sz="1200" dirty="0"/>
              <a:t>Expansion Function</a:t>
            </a:r>
          </a:p>
          <a:p>
            <a:pPr marL="231775" lvl="1" indent="-180975"/>
            <a:r>
              <a:rPr lang="en-US" sz="1600" dirty="0"/>
              <a:t>Conflicts &amp; Restrictions</a:t>
            </a:r>
          </a:p>
          <a:p>
            <a:pPr marL="231775" lvl="1" indent="-180975"/>
            <a:r>
              <a:rPr lang="en-US" sz="1600" dirty="0"/>
              <a:t>RIA Requirements </a:t>
            </a:r>
          </a:p>
          <a:p>
            <a:pPr marL="231775" lvl="1" indent="-180975"/>
            <a:r>
              <a:rPr lang="en-US" sz="1600" dirty="0"/>
              <a:t>Troubleshooting</a:t>
            </a:r>
          </a:p>
          <a:p>
            <a:pPr marL="231775" lvl="1" indent="-180975"/>
            <a:r>
              <a:rPr lang="en-US" sz="1600" dirty="0"/>
              <a:t>References</a:t>
            </a:r>
          </a:p>
          <a:p>
            <a:pPr marL="231775" lvl="1" indent="-180975"/>
            <a:r>
              <a:rPr lang="en-US" sz="1600" dirty="0"/>
              <a:t>Hands On Training</a:t>
            </a:r>
            <a:endParaRPr lang="sv-SE" sz="1400" dirty="0"/>
          </a:p>
          <a:p>
            <a:endParaRPr lang="en-US" sz="1600" dirty="0"/>
          </a:p>
        </p:txBody>
      </p:sp>
      <p:sp>
        <p:nvSpPr>
          <p:cNvPr id="7" name="Slide Number Placeholder 6"/>
          <p:cNvSpPr>
            <a:spLocks noGrp="1"/>
          </p:cNvSpPr>
          <p:nvPr>
            <p:ph type="sldNum" sz="quarter" idx="12"/>
          </p:nvPr>
        </p:nvSpPr>
        <p:spPr/>
        <p:txBody>
          <a:bodyPr/>
          <a:lstStyle/>
          <a:p>
            <a:fld id="{0B632FBA-CCB7-4648-8C08-F1C235D210E5}" type="slidenum">
              <a:rPr lang="en-US" smtClean="0"/>
              <a:pPr/>
              <a:t>3</a:t>
            </a:fld>
            <a:endParaRPr lang="en-US" dirty="0"/>
          </a:p>
        </p:txBody>
      </p:sp>
      <p:sp>
        <p:nvSpPr>
          <p:cNvPr id="4" name="TextBox 3">
            <a:extLst>
              <a:ext uri="{FF2B5EF4-FFF2-40B4-BE49-F238E27FC236}">
                <a16:creationId xmlns:a16="http://schemas.microsoft.com/office/drawing/2014/main" id="{4DBE34DA-5CA6-4DCE-8837-567AD2A689A8}"/>
              </a:ext>
            </a:extLst>
          </p:cNvPr>
          <p:cNvSpPr txBox="1"/>
          <p:nvPr/>
        </p:nvSpPr>
        <p:spPr>
          <a:xfrm>
            <a:off x="1390650" y="95250"/>
            <a:ext cx="3552825" cy="769441"/>
          </a:xfrm>
          <a:prstGeom prst="rect">
            <a:avLst/>
          </a:prstGeom>
          <a:noFill/>
        </p:spPr>
        <p:txBody>
          <a:bodyPr wrap="square" rtlCol="0">
            <a:spAutoFit/>
          </a:bodyPr>
          <a:lstStyle/>
          <a:p>
            <a:r>
              <a:rPr lang="en-US" sz="4400" b="1" dirty="0"/>
              <a:t>Overview</a:t>
            </a:r>
          </a:p>
        </p:txBody>
      </p:sp>
    </p:spTree>
    <p:extLst>
      <p:ext uri="{BB962C8B-B14F-4D97-AF65-F5344CB8AC3E}">
        <p14:creationId xmlns:p14="http://schemas.microsoft.com/office/powerpoint/2010/main" val="13219204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																							Combining Two Safety Areas </a:t>
            </a:r>
            <a:br>
              <a:rPr lang="en-US" sz="3600" dirty="0"/>
            </a:br>
            <a:r>
              <a:rPr lang="en-US" sz="3600" dirty="0"/>
              <a:t>																						Using “OR” Logic</a:t>
            </a:r>
          </a:p>
        </p:txBody>
      </p:sp>
      <p:sp>
        <p:nvSpPr>
          <p:cNvPr id="4" name="Slide Number Placeholder 3"/>
          <p:cNvSpPr>
            <a:spLocks noGrp="1"/>
          </p:cNvSpPr>
          <p:nvPr>
            <p:ph type="sldNum" sz="quarter" idx="12"/>
          </p:nvPr>
        </p:nvSpPr>
        <p:spPr/>
        <p:txBody>
          <a:bodyPr/>
          <a:lstStyle/>
          <a:p>
            <a:fld id="{0B632FBA-CCB7-4648-8C08-F1C235D210E5}" type="slidenum">
              <a:rPr lang="en-US" smtClean="0"/>
              <a:pPr/>
              <a:t>30</a:t>
            </a:fld>
            <a:endParaRPr lang="en-US" dirty="0"/>
          </a:p>
        </p:txBody>
      </p:sp>
      <p:pic>
        <p:nvPicPr>
          <p:cNvPr id="22" name="Picture 2" descr="C:\Users\sedmami\Documents\DX200\FSU\FSU Product Bulletin JPG's\Combined Areas - OR Logi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3025" y="1171575"/>
            <a:ext cx="7228238" cy="3710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3569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																								Combining Two Safety Areas</a:t>
            </a:r>
            <a:br>
              <a:rPr lang="en-US" sz="3600" dirty="0"/>
            </a:br>
            <a:r>
              <a:rPr lang="en-US" sz="3600" dirty="0"/>
              <a:t>																							 Using “AND” Logic</a:t>
            </a:r>
          </a:p>
        </p:txBody>
      </p:sp>
      <p:sp>
        <p:nvSpPr>
          <p:cNvPr id="4" name="Slide Number Placeholder 3"/>
          <p:cNvSpPr>
            <a:spLocks noGrp="1"/>
          </p:cNvSpPr>
          <p:nvPr>
            <p:ph type="sldNum" sz="quarter" idx="12"/>
          </p:nvPr>
        </p:nvSpPr>
        <p:spPr/>
        <p:txBody>
          <a:bodyPr/>
          <a:lstStyle/>
          <a:p>
            <a:fld id="{0B632FBA-CCB7-4648-8C08-F1C235D210E5}" type="slidenum">
              <a:rPr lang="en-US" smtClean="0"/>
              <a:pPr/>
              <a:t>31</a:t>
            </a:fld>
            <a:endParaRPr lang="en-US" dirty="0"/>
          </a:p>
        </p:txBody>
      </p:sp>
      <p:pic>
        <p:nvPicPr>
          <p:cNvPr id="7" name="Picture 2" descr="C:\Users\sedmami\Documents\DX200\FSU\FSU Product Bulletin JPG's\Combined Areas - AND Logic.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471"/>
          <a:stretch/>
        </p:blipFill>
        <p:spPr bwMode="auto">
          <a:xfrm>
            <a:off x="1562100" y="1301631"/>
            <a:ext cx="6553374" cy="3841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3274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600" dirty="0"/>
              <a:t>																			Example Robot Range Limit</a:t>
            </a:r>
          </a:p>
        </p:txBody>
      </p:sp>
      <p:sp>
        <p:nvSpPr>
          <p:cNvPr id="15" name="Content Placeholder 14"/>
          <p:cNvSpPr>
            <a:spLocks noGrp="1"/>
          </p:cNvSpPr>
          <p:nvPr>
            <p:ph idx="1"/>
          </p:nvPr>
        </p:nvSpPr>
        <p:spPr>
          <a:xfrm>
            <a:off x="1000125" y="949325"/>
            <a:ext cx="3124200" cy="3505200"/>
          </a:xfrm>
        </p:spPr>
        <p:txBody>
          <a:bodyPr/>
          <a:lstStyle/>
          <a:p>
            <a:r>
              <a:rPr lang="sv-SE" sz="2400" b="1" dirty="0"/>
              <a:t>AW52C Example</a:t>
            </a:r>
          </a:p>
          <a:p>
            <a:pPr lvl="1"/>
            <a:r>
              <a:rPr lang="en-US" sz="2000" dirty="0"/>
              <a:t>Allows programmer to recover a robot out of range in teach mode.</a:t>
            </a:r>
          </a:p>
          <a:p>
            <a:pPr lvl="2"/>
            <a:r>
              <a:rPr lang="en-US" sz="1800" dirty="0"/>
              <a:t>Restricted Functions During Disable:</a:t>
            </a:r>
          </a:p>
          <a:p>
            <a:pPr lvl="3"/>
            <a:r>
              <a:rPr lang="en-US" sz="1600" dirty="0"/>
              <a:t>Play back operation </a:t>
            </a:r>
          </a:p>
          <a:p>
            <a:pPr lvl="3"/>
            <a:r>
              <a:rPr lang="en-US" sz="1600" dirty="0"/>
              <a:t>Forward and Backward operations </a:t>
            </a:r>
          </a:p>
          <a:p>
            <a:pPr lvl="3"/>
            <a:r>
              <a:rPr lang="en-US" sz="1600" dirty="0"/>
              <a:t>Test-run operation </a:t>
            </a:r>
          </a:p>
          <a:p>
            <a:pPr lvl="3"/>
            <a:r>
              <a:rPr lang="en-US" sz="1600" dirty="0"/>
              <a:t>I/O Jog operation </a:t>
            </a:r>
          </a:p>
          <a:p>
            <a:pPr lvl="3"/>
            <a:r>
              <a:rPr lang="en-US" sz="1600" dirty="0"/>
              <a:t>Execution of motor gun auto tuning</a:t>
            </a:r>
            <a:endParaRPr lang="sv-SE" sz="1600" dirty="0"/>
          </a:p>
          <a:p>
            <a:endParaRPr lang="en-US" sz="2400" dirty="0"/>
          </a:p>
        </p:txBody>
      </p:sp>
      <p:sp>
        <p:nvSpPr>
          <p:cNvPr id="4" name="Slide Number Placeholder 3"/>
          <p:cNvSpPr>
            <a:spLocks noGrp="1"/>
          </p:cNvSpPr>
          <p:nvPr>
            <p:ph type="sldNum" sz="quarter" idx="12"/>
          </p:nvPr>
        </p:nvSpPr>
        <p:spPr/>
        <p:txBody>
          <a:bodyPr/>
          <a:lstStyle/>
          <a:p>
            <a:fld id="{0B632FBA-CCB7-4648-8C08-F1C235D210E5}" type="slidenum">
              <a:rPr lang="en-US" smtClean="0"/>
              <a:pPr/>
              <a:t>32</a:t>
            </a:fld>
            <a:endParaRPr lang="en-US" dirty="0"/>
          </a:p>
        </p:txBody>
      </p:sp>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33333" y="1101725"/>
            <a:ext cx="4792134"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p:cNvCxnSpPr>
            <a:cxnSpLocks/>
          </p:cNvCxnSpPr>
          <p:nvPr/>
        </p:nvCxnSpPr>
        <p:spPr>
          <a:xfrm flipH="1">
            <a:off x="3829050" y="1724026"/>
            <a:ext cx="2486026" cy="152399"/>
          </a:xfrm>
          <a:prstGeom prst="straightConnector1">
            <a:avLst/>
          </a:prstGeom>
          <a:ln w="25400">
            <a:solidFill>
              <a:srgbClr val="FC0128"/>
            </a:solidFill>
            <a:headEnd type="triangle" w="lg" len="lg"/>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06368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600" dirty="0"/>
              <a:t>																							Example AW52C – Robot Range Limit</a:t>
            </a:r>
          </a:p>
        </p:txBody>
      </p:sp>
      <p:sp>
        <p:nvSpPr>
          <p:cNvPr id="15" name="Content Placeholder 14"/>
          <p:cNvSpPr>
            <a:spLocks noGrp="1"/>
          </p:cNvSpPr>
          <p:nvPr>
            <p:ph idx="1"/>
          </p:nvPr>
        </p:nvSpPr>
        <p:spPr>
          <a:xfrm>
            <a:off x="1226725" y="811212"/>
            <a:ext cx="3124200" cy="990600"/>
          </a:xfrm>
        </p:spPr>
        <p:txBody>
          <a:bodyPr/>
          <a:lstStyle/>
          <a:p>
            <a:r>
              <a:rPr lang="sv-SE" sz="1800" b="1" dirty="0"/>
              <a:t>File 1</a:t>
            </a:r>
          </a:p>
          <a:p>
            <a:pPr lvl="1"/>
            <a:r>
              <a:rPr lang="en-US" sz="1600" dirty="0"/>
              <a:t>File Valid Cond = Signal</a:t>
            </a:r>
          </a:p>
          <a:p>
            <a:pPr lvl="1"/>
            <a:r>
              <a:rPr lang="en-US" sz="1600" dirty="0"/>
              <a:t>FSBIn1 Play = ON</a:t>
            </a:r>
          </a:p>
        </p:txBody>
      </p:sp>
      <p:sp>
        <p:nvSpPr>
          <p:cNvPr id="4" name="Slide Number Placeholder 3"/>
          <p:cNvSpPr>
            <a:spLocks noGrp="1"/>
          </p:cNvSpPr>
          <p:nvPr>
            <p:ph type="sldNum" sz="quarter" idx="12"/>
          </p:nvPr>
        </p:nvSpPr>
        <p:spPr/>
        <p:txBody>
          <a:bodyPr/>
          <a:lstStyle/>
          <a:p>
            <a:fld id="{0B632FBA-CCB7-4648-8C08-F1C235D210E5}" type="slidenum">
              <a:rPr lang="en-US" smtClean="0"/>
              <a:pPr/>
              <a:t>33</a:t>
            </a:fld>
            <a:endParaRPr lang="en-US" dirty="0"/>
          </a:p>
        </p:txBody>
      </p:sp>
      <p:pic>
        <p:nvPicPr>
          <p:cNvPr id="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2725" y="1980188"/>
            <a:ext cx="33782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505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07812" y="1306512"/>
            <a:ext cx="2387600" cy="294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p:cNvSpPr/>
          <p:nvPr/>
        </p:nvSpPr>
        <p:spPr>
          <a:xfrm>
            <a:off x="7150937" y="2135187"/>
            <a:ext cx="171450" cy="1524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5037975" y="2990850"/>
            <a:ext cx="171450" cy="1524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 name="Group 1"/>
          <p:cNvGrpSpPr/>
          <p:nvPr/>
        </p:nvGrpSpPr>
        <p:grpSpPr>
          <a:xfrm>
            <a:off x="7819253" y="2982205"/>
            <a:ext cx="1416050" cy="1190625"/>
            <a:chOff x="6625453" y="3467925"/>
            <a:chExt cx="1416050" cy="1190625"/>
          </a:xfrm>
        </p:grpSpPr>
        <p:cxnSp>
          <p:nvCxnSpPr>
            <p:cNvPr id="13" name="Straight Arrow Connector 12"/>
            <p:cNvCxnSpPr/>
            <p:nvPr/>
          </p:nvCxnSpPr>
          <p:spPr>
            <a:xfrm>
              <a:off x="6984228" y="3620325"/>
              <a:ext cx="762000" cy="0"/>
            </a:xfrm>
            <a:prstGeom prst="straightConnector1">
              <a:avLst/>
            </a:prstGeom>
            <a:ln w="25400">
              <a:solidFill>
                <a:srgbClr val="FC0128"/>
              </a:solidFill>
              <a:headEnd type="triangle" w="lg" len="lg"/>
              <a:tailEnd type="non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7746228" y="3620325"/>
              <a:ext cx="0" cy="685800"/>
            </a:xfrm>
            <a:prstGeom prst="straightConnector1">
              <a:avLst/>
            </a:prstGeom>
            <a:ln w="25400">
              <a:solidFill>
                <a:srgbClr val="FC0128"/>
              </a:solidFill>
              <a:headEnd type="triangle" w="lg" len="lg"/>
              <a:tailEnd type="non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625453" y="3467925"/>
              <a:ext cx="436563" cy="276225"/>
            </a:xfrm>
            <a:prstGeom prst="rect">
              <a:avLst/>
            </a:prstGeom>
            <a:noFill/>
          </p:spPr>
          <p:txBody>
            <a:bodyPr>
              <a:spAutoFit/>
            </a:bodyPr>
            <a:lstStyle/>
            <a:p>
              <a:pPr>
                <a:defRPr/>
              </a:pPr>
              <a:r>
                <a:rPr lang="en-US" sz="1200" dirty="0">
                  <a:solidFill>
                    <a:srgbClr val="FF0000"/>
                  </a:solidFill>
                  <a:latin typeface="+mj-lt"/>
                  <a:cs typeface="Arial" charset="0"/>
                </a:rPr>
                <a:t>X+</a:t>
              </a:r>
            </a:p>
          </p:txBody>
        </p:sp>
        <p:sp>
          <p:nvSpPr>
            <p:cNvPr id="19" name="TextBox 18"/>
            <p:cNvSpPr txBox="1"/>
            <p:nvPr/>
          </p:nvSpPr>
          <p:spPr>
            <a:xfrm>
              <a:off x="7604941" y="4382325"/>
              <a:ext cx="436562" cy="276225"/>
            </a:xfrm>
            <a:prstGeom prst="rect">
              <a:avLst/>
            </a:prstGeom>
            <a:noFill/>
          </p:spPr>
          <p:txBody>
            <a:bodyPr>
              <a:spAutoFit/>
            </a:bodyPr>
            <a:lstStyle/>
            <a:p>
              <a:pPr>
                <a:defRPr/>
              </a:pPr>
              <a:r>
                <a:rPr lang="en-US" sz="1200" dirty="0">
                  <a:solidFill>
                    <a:srgbClr val="FF0000"/>
                  </a:solidFill>
                  <a:latin typeface="+mj-lt"/>
                  <a:cs typeface="Arial" charset="0"/>
                </a:rPr>
                <a:t>Y+</a:t>
              </a:r>
            </a:p>
          </p:txBody>
        </p:sp>
      </p:grpSp>
      <p:sp>
        <p:nvSpPr>
          <p:cNvPr id="20" name="Oval 19"/>
          <p:cNvSpPr/>
          <p:nvPr/>
        </p:nvSpPr>
        <p:spPr>
          <a:xfrm>
            <a:off x="6741362" y="2906712"/>
            <a:ext cx="171450" cy="1524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TextBox 20"/>
          <p:cNvSpPr txBox="1"/>
          <p:nvPr/>
        </p:nvSpPr>
        <p:spPr>
          <a:xfrm>
            <a:off x="4471031" y="4253751"/>
            <a:ext cx="1524000" cy="461963"/>
          </a:xfrm>
          <a:prstGeom prst="rect">
            <a:avLst/>
          </a:prstGeom>
          <a:noFill/>
        </p:spPr>
        <p:txBody>
          <a:bodyPr>
            <a:spAutoFit/>
          </a:bodyPr>
          <a:lstStyle/>
          <a:p>
            <a:pPr>
              <a:defRPr/>
            </a:pPr>
            <a:r>
              <a:rPr lang="en-US" sz="1200" dirty="0">
                <a:solidFill>
                  <a:srgbClr val="FF0000"/>
                </a:solidFill>
                <a:latin typeface="+mj-lt"/>
                <a:cs typeface="Arial" charset="0"/>
              </a:rPr>
              <a:t>Point2</a:t>
            </a:r>
          </a:p>
          <a:p>
            <a:pPr>
              <a:defRPr/>
            </a:pPr>
            <a:r>
              <a:rPr lang="en-US" sz="1200" dirty="0">
                <a:solidFill>
                  <a:srgbClr val="FF0000"/>
                </a:solidFill>
                <a:latin typeface="+mj-lt"/>
                <a:cs typeface="Arial" charset="0"/>
              </a:rPr>
              <a:t>1300,950,1500</a:t>
            </a:r>
          </a:p>
        </p:txBody>
      </p:sp>
      <p:cxnSp>
        <p:nvCxnSpPr>
          <p:cNvPr id="22" name="Straight Arrow Connector 21"/>
          <p:cNvCxnSpPr>
            <a:stCxn id="11" idx="6"/>
          </p:cNvCxnSpPr>
          <p:nvPr/>
        </p:nvCxnSpPr>
        <p:spPr>
          <a:xfrm flipV="1">
            <a:off x="7322387" y="1225550"/>
            <a:ext cx="430213" cy="985837"/>
          </a:xfrm>
          <a:prstGeom prst="straightConnector1">
            <a:avLst/>
          </a:prstGeom>
          <a:ln w="25400">
            <a:solidFill>
              <a:srgbClr val="FC0128"/>
            </a:solidFill>
            <a:headEnd type="triangle" w="lg" len="lg"/>
            <a:tailEnd type="non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p:cNvCxnSpPr>
          <p:nvPr/>
        </p:nvCxnSpPr>
        <p:spPr>
          <a:xfrm flipH="1">
            <a:off x="4865731" y="3151187"/>
            <a:ext cx="257970" cy="1102564"/>
          </a:xfrm>
          <a:prstGeom prst="straightConnector1">
            <a:avLst/>
          </a:prstGeom>
          <a:ln w="25400">
            <a:solidFill>
              <a:srgbClr val="FC0128"/>
            </a:solidFill>
            <a:headEnd type="triangle" w="lg" len="lg"/>
            <a:tailEnd type="non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008855" y="2536825"/>
            <a:ext cx="1152525" cy="461962"/>
          </a:xfrm>
          <a:prstGeom prst="rect">
            <a:avLst/>
          </a:prstGeom>
          <a:solidFill>
            <a:schemeClr val="bg1"/>
          </a:solidFill>
        </p:spPr>
        <p:txBody>
          <a:bodyPr>
            <a:spAutoFit/>
          </a:bodyPr>
          <a:lstStyle/>
          <a:p>
            <a:pPr>
              <a:defRPr/>
            </a:pPr>
            <a:r>
              <a:rPr lang="en-US" sz="1200" dirty="0">
                <a:solidFill>
                  <a:srgbClr val="FF0000"/>
                </a:solidFill>
                <a:latin typeface="+mj-lt"/>
                <a:cs typeface="Arial" charset="0"/>
              </a:rPr>
              <a:t>Origin</a:t>
            </a:r>
          </a:p>
          <a:p>
            <a:pPr>
              <a:defRPr/>
            </a:pPr>
            <a:r>
              <a:rPr lang="en-US" sz="1200" dirty="0">
                <a:solidFill>
                  <a:srgbClr val="FF0000"/>
                </a:solidFill>
                <a:latin typeface="+mj-lt"/>
                <a:cs typeface="Arial" charset="0"/>
              </a:rPr>
              <a:t>Center S Axis</a:t>
            </a:r>
          </a:p>
        </p:txBody>
      </p:sp>
      <p:sp>
        <p:nvSpPr>
          <p:cNvPr id="25" name="TextBox 24"/>
          <p:cNvSpPr txBox="1"/>
          <p:nvPr/>
        </p:nvSpPr>
        <p:spPr>
          <a:xfrm>
            <a:off x="7537493" y="839179"/>
            <a:ext cx="1406525" cy="461963"/>
          </a:xfrm>
          <a:prstGeom prst="rect">
            <a:avLst/>
          </a:prstGeom>
          <a:noFill/>
        </p:spPr>
        <p:txBody>
          <a:bodyPr>
            <a:spAutoFit/>
          </a:bodyPr>
          <a:lstStyle/>
          <a:p>
            <a:pPr>
              <a:defRPr/>
            </a:pPr>
            <a:r>
              <a:rPr lang="en-US" sz="1200" dirty="0">
                <a:solidFill>
                  <a:srgbClr val="FF0000"/>
                </a:solidFill>
                <a:latin typeface="+mj-lt"/>
                <a:cs typeface="Arial" charset="0"/>
              </a:rPr>
              <a:t>Point1</a:t>
            </a:r>
          </a:p>
          <a:p>
            <a:pPr>
              <a:defRPr/>
            </a:pPr>
            <a:r>
              <a:rPr lang="en-US" sz="1200" dirty="0">
                <a:solidFill>
                  <a:srgbClr val="FF0000"/>
                </a:solidFill>
                <a:latin typeface="+mj-lt"/>
                <a:cs typeface="Arial" charset="0"/>
              </a:rPr>
              <a:t>-500,-950,-1000</a:t>
            </a:r>
          </a:p>
        </p:txBody>
      </p:sp>
    </p:spTree>
    <p:extLst>
      <p:ext uri="{BB962C8B-B14F-4D97-AF65-F5344CB8AC3E}">
        <p14:creationId xmlns:p14="http://schemas.microsoft.com/office/powerpoint/2010/main" val="23929330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600" dirty="0"/>
              <a:t>																						Example AW52C – </a:t>
            </a:r>
            <a:br>
              <a:rPr lang="en-US" sz="3600" dirty="0"/>
            </a:br>
            <a:r>
              <a:rPr lang="en-US" sz="3600" dirty="0"/>
              <a:t>																					Robot Range Limit Cont.</a:t>
            </a:r>
          </a:p>
        </p:txBody>
      </p:sp>
      <p:sp>
        <p:nvSpPr>
          <p:cNvPr id="15" name="Content Placeholder 14"/>
          <p:cNvSpPr>
            <a:spLocks noGrp="1"/>
          </p:cNvSpPr>
          <p:nvPr>
            <p:ph idx="1"/>
          </p:nvPr>
        </p:nvSpPr>
        <p:spPr>
          <a:xfrm>
            <a:off x="1036556" y="1051504"/>
            <a:ext cx="3784644" cy="1600200"/>
          </a:xfrm>
        </p:spPr>
        <p:txBody>
          <a:bodyPr/>
          <a:lstStyle/>
          <a:p>
            <a:r>
              <a:rPr lang="sv-SE" sz="1800" b="1" dirty="0"/>
              <a:t>File 2 </a:t>
            </a:r>
            <a:r>
              <a:rPr lang="en-US" sz="1800" b="1" dirty="0"/>
              <a:t>Play Safe (Both doors Open)</a:t>
            </a:r>
          </a:p>
          <a:p>
            <a:pPr lvl="1"/>
            <a:r>
              <a:rPr lang="en-US" sz="1600" dirty="0"/>
              <a:t>File Valid Cond = Signal</a:t>
            </a:r>
          </a:p>
          <a:p>
            <a:pPr lvl="1"/>
            <a:r>
              <a:rPr lang="en-US" sz="1600" dirty="0"/>
              <a:t>FSBIn1 Play = Off</a:t>
            </a:r>
          </a:p>
          <a:p>
            <a:pPr lvl="1"/>
            <a:r>
              <a:rPr lang="en-US" sz="1600" dirty="0"/>
              <a:t>FSBIn2 Door1Closed = ON</a:t>
            </a:r>
          </a:p>
          <a:p>
            <a:pPr lvl="1"/>
            <a:r>
              <a:rPr lang="en-US" sz="1600" dirty="0"/>
              <a:t>FSBIN3 Door2Closed = ON</a:t>
            </a:r>
          </a:p>
        </p:txBody>
      </p:sp>
      <p:sp>
        <p:nvSpPr>
          <p:cNvPr id="4" name="Slide Number Placeholder 3"/>
          <p:cNvSpPr>
            <a:spLocks noGrp="1"/>
          </p:cNvSpPr>
          <p:nvPr>
            <p:ph type="sldNum" sz="quarter" idx="12"/>
          </p:nvPr>
        </p:nvSpPr>
        <p:spPr/>
        <p:txBody>
          <a:bodyPr/>
          <a:lstStyle/>
          <a:p>
            <a:fld id="{0B632FBA-CCB7-4648-8C08-F1C235D210E5}" type="slidenum">
              <a:rPr lang="en-US" smtClean="0"/>
              <a:pPr/>
              <a:t>34</a:t>
            </a:fld>
            <a:endParaRPr lang="en-US" dirty="0"/>
          </a:p>
        </p:txBody>
      </p:sp>
      <p:grpSp>
        <p:nvGrpSpPr>
          <p:cNvPr id="2" name="Group 1"/>
          <p:cNvGrpSpPr/>
          <p:nvPr/>
        </p:nvGrpSpPr>
        <p:grpSpPr>
          <a:xfrm>
            <a:off x="7819253" y="2982205"/>
            <a:ext cx="1416050" cy="1190625"/>
            <a:chOff x="6625453" y="3467925"/>
            <a:chExt cx="1416050" cy="1190625"/>
          </a:xfrm>
        </p:grpSpPr>
        <p:cxnSp>
          <p:nvCxnSpPr>
            <p:cNvPr id="13" name="Straight Arrow Connector 12"/>
            <p:cNvCxnSpPr/>
            <p:nvPr/>
          </p:nvCxnSpPr>
          <p:spPr>
            <a:xfrm>
              <a:off x="6984228" y="3620325"/>
              <a:ext cx="762000" cy="0"/>
            </a:xfrm>
            <a:prstGeom prst="straightConnector1">
              <a:avLst/>
            </a:prstGeom>
            <a:ln w="25400">
              <a:solidFill>
                <a:srgbClr val="FC0128"/>
              </a:solidFill>
              <a:headEnd type="triangle" w="lg" len="lg"/>
              <a:tailEnd type="non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7746228" y="3620325"/>
              <a:ext cx="0" cy="685800"/>
            </a:xfrm>
            <a:prstGeom prst="straightConnector1">
              <a:avLst/>
            </a:prstGeom>
            <a:ln w="25400">
              <a:solidFill>
                <a:srgbClr val="FC0128"/>
              </a:solidFill>
              <a:headEnd type="triangle" w="lg" len="lg"/>
              <a:tailEnd type="non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625453" y="3467925"/>
              <a:ext cx="436563" cy="276225"/>
            </a:xfrm>
            <a:prstGeom prst="rect">
              <a:avLst/>
            </a:prstGeom>
            <a:noFill/>
          </p:spPr>
          <p:txBody>
            <a:bodyPr>
              <a:spAutoFit/>
            </a:bodyPr>
            <a:lstStyle/>
            <a:p>
              <a:pPr>
                <a:defRPr/>
              </a:pPr>
              <a:r>
                <a:rPr lang="en-US" sz="1200" dirty="0">
                  <a:solidFill>
                    <a:srgbClr val="FF0000"/>
                  </a:solidFill>
                  <a:latin typeface="+mj-lt"/>
                  <a:cs typeface="Arial" charset="0"/>
                </a:rPr>
                <a:t>X+</a:t>
              </a:r>
            </a:p>
          </p:txBody>
        </p:sp>
        <p:sp>
          <p:nvSpPr>
            <p:cNvPr id="19" name="TextBox 18"/>
            <p:cNvSpPr txBox="1"/>
            <p:nvPr/>
          </p:nvSpPr>
          <p:spPr>
            <a:xfrm>
              <a:off x="7604941" y="4382325"/>
              <a:ext cx="436562" cy="276225"/>
            </a:xfrm>
            <a:prstGeom prst="rect">
              <a:avLst/>
            </a:prstGeom>
            <a:noFill/>
          </p:spPr>
          <p:txBody>
            <a:bodyPr>
              <a:spAutoFit/>
            </a:bodyPr>
            <a:lstStyle/>
            <a:p>
              <a:pPr>
                <a:defRPr/>
              </a:pPr>
              <a:r>
                <a:rPr lang="en-US" sz="1200" dirty="0">
                  <a:solidFill>
                    <a:srgbClr val="FF0000"/>
                  </a:solidFill>
                  <a:latin typeface="+mj-lt"/>
                  <a:cs typeface="Arial" charset="0"/>
                </a:rPr>
                <a:t>Y+</a:t>
              </a:r>
            </a:p>
          </p:txBody>
        </p:sp>
      </p:grpSp>
      <p:pic>
        <p:nvPicPr>
          <p:cNvPr id="2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5466" y="2932087"/>
            <a:ext cx="2890087" cy="216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7"/>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4529202" y="1361609"/>
            <a:ext cx="30861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Oval 27"/>
          <p:cNvSpPr/>
          <p:nvPr/>
        </p:nvSpPr>
        <p:spPr>
          <a:xfrm>
            <a:off x="7310502" y="1674347"/>
            <a:ext cx="171450" cy="1524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Oval 28"/>
          <p:cNvSpPr/>
          <p:nvPr/>
        </p:nvSpPr>
        <p:spPr>
          <a:xfrm>
            <a:off x="5862702" y="4042897"/>
            <a:ext cx="171450" cy="1524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Oval 33"/>
          <p:cNvSpPr/>
          <p:nvPr/>
        </p:nvSpPr>
        <p:spPr>
          <a:xfrm>
            <a:off x="6477065" y="2845922"/>
            <a:ext cx="171450" cy="1524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TextBox 34"/>
          <p:cNvSpPr txBox="1"/>
          <p:nvPr/>
        </p:nvSpPr>
        <p:spPr>
          <a:xfrm>
            <a:off x="4505390" y="4633447"/>
            <a:ext cx="1524000" cy="461962"/>
          </a:xfrm>
          <a:prstGeom prst="rect">
            <a:avLst/>
          </a:prstGeom>
          <a:noFill/>
        </p:spPr>
        <p:txBody>
          <a:bodyPr>
            <a:spAutoFit/>
          </a:bodyPr>
          <a:lstStyle/>
          <a:p>
            <a:pPr>
              <a:defRPr/>
            </a:pPr>
            <a:r>
              <a:rPr lang="en-US" sz="1200" dirty="0">
                <a:solidFill>
                  <a:srgbClr val="FF0000"/>
                </a:solidFill>
                <a:latin typeface="+mj-lt"/>
                <a:cs typeface="Arial" charset="0"/>
              </a:rPr>
              <a:t>Point2</a:t>
            </a:r>
          </a:p>
          <a:p>
            <a:pPr>
              <a:defRPr/>
            </a:pPr>
            <a:r>
              <a:rPr lang="en-US" sz="1200" dirty="0">
                <a:solidFill>
                  <a:srgbClr val="FF0000"/>
                </a:solidFill>
                <a:latin typeface="+mj-lt"/>
                <a:cs typeface="Arial" charset="0"/>
              </a:rPr>
              <a:t>500,950,1500</a:t>
            </a:r>
          </a:p>
        </p:txBody>
      </p:sp>
      <p:cxnSp>
        <p:nvCxnSpPr>
          <p:cNvPr id="36" name="Straight Arrow Connector 35"/>
          <p:cNvCxnSpPr/>
          <p:nvPr/>
        </p:nvCxnSpPr>
        <p:spPr>
          <a:xfrm flipV="1">
            <a:off x="7421627" y="1619963"/>
            <a:ext cx="397626" cy="54385"/>
          </a:xfrm>
          <a:prstGeom prst="straightConnector1">
            <a:avLst/>
          </a:prstGeom>
          <a:ln w="25400">
            <a:solidFill>
              <a:srgbClr val="FC0128"/>
            </a:solidFill>
            <a:headEnd type="triangle" w="lg" len="lg"/>
            <a:tailEnd type="non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5267390" y="4195297"/>
            <a:ext cx="681037" cy="612775"/>
          </a:xfrm>
          <a:prstGeom prst="straightConnector1">
            <a:avLst/>
          </a:prstGeom>
          <a:ln w="25400">
            <a:solidFill>
              <a:srgbClr val="FC0128"/>
            </a:solidFill>
            <a:headEnd type="triangle" w="lg" len="lg"/>
            <a:tailEnd type="non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873941" y="2690347"/>
            <a:ext cx="1060426" cy="461962"/>
          </a:xfrm>
          <a:prstGeom prst="rect">
            <a:avLst/>
          </a:prstGeom>
          <a:solidFill>
            <a:schemeClr val="bg1"/>
          </a:solidFill>
        </p:spPr>
        <p:txBody>
          <a:bodyPr wrap="square">
            <a:spAutoFit/>
          </a:bodyPr>
          <a:lstStyle/>
          <a:p>
            <a:pPr>
              <a:defRPr/>
            </a:pPr>
            <a:r>
              <a:rPr lang="en-US" sz="1200" dirty="0">
                <a:solidFill>
                  <a:srgbClr val="FF0000"/>
                </a:solidFill>
                <a:latin typeface="+mj-lt"/>
                <a:cs typeface="Arial" charset="0"/>
              </a:rPr>
              <a:t>Origin</a:t>
            </a:r>
          </a:p>
          <a:p>
            <a:pPr>
              <a:defRPr/>
            </a:pPr>
            <a:r>
              <a:rPr lang="en-US" sz="1200" dirty="0">
                <a:solidFill>
                  <a:srgbClr val="FF0000"/>
                </a:solidFill>
                <a:latin typeface="+mj-lt"/>
                <a:cs typeface="Arial" charset="0"/>
              </a:rPr>
              <a:t>Center S Axis</a:t>
            </a:r>
          </a:p>
        </p:txBody>
      </p:sp>
      <p:sp>
        <p:nvSpPr>
          <p:cNvPr id="39" name="TextBox 38"/>
          <p:cNvSpPr txBox="1"/>
          <p:nvPr/>
        </p:nvSpPr>
        <p:spPr>
          <a:xfrm>
            <a:off x="7720077" y="1384972"/>
            <a:ext cx="1406525" cy="461963"/>
          </a:xfrm>
          <a:prstGeom prst="rect">
            <a:avLst/>
          </a:prstGeom>
          <a:noFill/>
        </p:spPr>
        <p:txBody>
          <a:bodyPr>
            <a:spAutoFit/>
          </a:bodyPr>
          <a:lstStyle/>
          <a:p>
            <a:pPr>
              <a:defRPr/>
            </a:pPr>
            <a:r>
              <a:rPr lang="en-US" sz="1200" dirty="0">
                <a:solidFill>
                  <a:srgbClr val="FF0000"/>
                </a:solidFill>
                <a:latin typeface="+mj-lt"/>
                <a:cs typeface="Arial" charset="0"/>
              </a:rPr>
              <a:t>Point1</a:t>
            </a:r>
          </a:p>
          <a:p>
            <a:pPr>
              <a:defRPr/>
            </a:pPr>
            <a:r>
              <a:rPr lang="en-US" sz="1200" dirty="0">
                <a:solidFill>
                  <a:srgbClr val="FF0000"/>
                </a:solidFill>
                <a:latin typeface="+mj-lt"/>
                <a:cs typeface="Arial" charset="0"/>
              </a:rPr>
              <a:t>-500,-950,-1000</a:t>
            </a:r>
          </a:p>
        </p:txBody>
      </p:sp>
    </p:spTree>
    <p:extLst>
      <p:ext uri="{BB962C8B-B14F-4D97-AF65-F5344CB8AC3E}">
        <p14:creationId xmlns:p14="http://schemas.microsoft.com/office/powerpoint/2010/main" val="188904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600" dirty="0"/>
              <a:t>																						Example AW52C – </a:t>
            </a:r>
            <a:br>
              <a:rPr lang="en-US" sz="3600" dirty="0"/>
            </a:br>
            <a:r>
              <a:rPr lang="en-US" sz="3600" dirty="0"/>
              <a:t>																					Robot Range Limit Cont.</a:t>
            </a:r>
          </a:p>
        </p:txBody>
      </p:sp>
      <p:sp>
        <p:nvSpPr>
          <p:cNvPr id="15" name="Content Placeholder 14"/>
          <p:cNvSpPr>
            <a:spLocks noGrp="1"/>
          </p:cNvSpPr>
          <p:nvPr>
            <p:ph idx="1"/>
          </p:nvPr>
        </p:nvSpPr>
        <p:spPr>
          <a:xfrm>
            <a:off x="1037889" y="1163358"/>
            <a:ext cx="4146506" cy="1888653"/>
          </a:xfrm>
        </p:spPr>
        <p:txBody>
          <a:bodyPr/>
          <a:lstStyle/>
          <a:p>
            <a:r>
              <a:rPr lang="sv-SE" sz="2000" b="1" dirty="0"/>
              <a:t>File 3 </a:t>
            </a:r>
            <a:r>
              <a:rPr lang="en-US" sz="1000" b="1" dirty="0"/>
              <a:t>Play Work Sta1 (Actually Sta2 ok to work)</a:t>
            </a:r>
          </a:p>
          <a:p>
            <a:pPr lvl="1"/>
            <a:r>
              <a:rPr lang="en-US" sz="1800" dirty="0"/>
              <a:t>File Valid Cond = Signal</a:t>
            </a:r>
          </a:p>
          <a:p>
            <a:pPr lvl="1"/>
            <a:r>
              <a:rPr lang="en-US" sz="1800" dirty="0"/>
              <a:t>FSBIn1 Play = Off</a:t>
            </a:r>
          </a:p>
          <a:p>
            <a:pPr lvl="1"/>
            <a:r>
              <a:rPr lang="en-US" sz="1800" dirty="0"/>
              <a:t>FSBIn2 Door1Closed = ON</a:t>
            </a:r>
          </a:p>
          <a:p>
            <a:pPr lvl="1"/>
            <a:r>
              <a:rPr lang="en-US" sz="1800" dirty="0"/>
              <a:t>FSBIN3 Door2Closed = Off</a:t>
            </a:r>
          </a:p>
        </p:txBody>
      </p:sp>
      <p:sp>
        <p:nvSpPr>
          <p:cNvPr id="4" name="Slide Number Placeholder 3"/>
          <p:cNvSpPr>
            <a:spLocks noGrp="1"/>
          </p:cNvSpPr>
          <p:nvPr>
            <p:ph type="sldNum" sz="quarter" idx="12"/>
          </p:nvPr>
        </p:nvSpPr>
        <p:spPr/>
        <p:txBody>
          <a:bodyPr/>
          <a:lstStyle/>
          <a:p>
            <a:fld id="{0B632FBA-CCB7-4648-8C08-F1C235D210E5}" type="slidenum">
              <a:rPr lang="en-US" smtClean="0"/>
              <a:pPr/>
              <a:t>35</a:t>
            </a:fld>
            <a:endParaRPr lang="en-US" dirty="0"/>
          </a:p>
        </p:txBody>
      </p:sp>
      <p:grpSp>
        <p:nvGrpSpPr>
          <p:cNvPr id="2" name="Group 1"/>
          <p:cNvGrpSpPr/>
          <p:nvPr/>
        </p:nvGrpSpPr>
        <p:grpSpPr>
          <a:xfrm>
            <a:off x="7819253" y="2982205"/>
            <a:ext cx="1416050" cy="1190625"/>
            <a:chOff x="6625453" y="3467925"/>
            <a:chExt cx="1416050" cy="1190625"/>
          </a:xfrm>
        </p:grpSpPr>
        <p:cxnSp>
          <p:nvCxnSpPr>
            <p:cNvPr id="13" name="Straight Arrow Connector 12"/>
            <p:cNvCxnSpPr/>
            <p:nvPr/>
          </p:nvCxnSpPr>
          <p:spPr>
            <a:xfrm>
              <a:off x="6984228" y="3620325"/>
              <a:ext cx="762000" cy="0"/>
            </a:xfrm>
            <a:prstGeom prst="straightConnector1">
              <a:avLst/>
            </a:prstGeom>
            <a:ln w="25400">
              <a:solidFill>
                <a:srgbClr val="FC0128"/>
              </a:solidFill>
              <a:headEnd type="triangle" w="lg" len="lg"/>
              <a:tailEnd type="non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7746228" y="3620325"/>
              <a:ext cx="0" cy="685800"/>
            </a:xfrm>
            <a:prstGeom prst="straightConnector1">
              <a:avLst/>
            </a:prstGeom>
            <a:ln w="25400">
              <a:solidFill>
                <a:srgbClr val="FC0128"/>
              </a:solidFill>
              <a:headEnd type="triangle" w="lg" len="lg"/>
              <a:tailEnd type="non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625453" y="3467925"/>
              <a:ext cx="436563" cy="276225"/>
            </a:xfrm>
            <a:prstGeom prst="rect">
              <a:avLst/>
            </a:prstGeom>
            <a:noFill/>
          </p:spPr>
          <p:txBody>
            <a:bodyPr>
              <a:spAutoFit/>
            </a:bodyPr>
            <a:lstStyle/>
            <a:p>
              <a:pPr>
                <a:defRPr/>
              </a:pPr>
              <a:r>
                <a:rPr lang="en-US" sz="1200" dirty="0">
                  <a:solidFill>
                    <a:srgbClr val="FF0000"/>
                  </a:solidFill>
                  <a:latin typeface="+mj-lt"/>
                  <a:cs typeface="Arial" charset="0"/>
                </a:rPr>
                <a:t>X+</a:t>
              </a:r>
            </a:p>
          </p:txBody>
        </p:sp>
        <p:sp>
          <p:nvSpPr>
            <p:cNvPr id="19" name="TextBox 18"/>
            <p:cNvSpPr txBox="1"/>
            <p:nvPr/>
          </p:nvSpPr>
          <p:spPr>
            <a:xfrm>
              <a:off x="7604941" y="4382325"/>
              <a:ext cx="436562" cy="276225"/>
            </a:xfrm>
            <a:prstGeom prst="rect">
              <a:avLst/>
            </a:prstGeom>
            <a:noFill/>
          </p:spPr>
          <p:txBody>
            <a:bodyPr>
              <a:spAutoFit/>
            </a:bodyPr>
            <a:lstStyle/>
            <a:p>
              <a:pPr>
                <a:defRPr/>
              </a:pPr>
              <a:r>
                <a:rPr lang="en-US" sz="1200" dirty="0">
                  <a:solidFill>
                    <a:srgbClr val="FF0000"/>
                  </a:solidFill>
                  <a:latin typeface="+mj-lt"/>
                  <a:cs typeface="Arial" charset="0"/>
                </a:rPr>
                <a:t>Y+</a:t>
              </a:r>
            </a:p>
          </p:txBody>
        </p:sp>
      </p:grpSp>
      <p:pic>
        <p:nvPicPr>
          <p:cNvPr id="21" name="Picture 2"/>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6030" y="3052011"/>
            <a:ext cx="2572144" cy="1927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5067"/>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5235989" y="1378786"/>
            <a:ext cx="309086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Oval 22"/>
          <p:cNvSpPr/>
          <p:nvPr/>
        </p:nvSpPr>
        <p:spPr>
          <a:xfrm>
            <a:off x="8225251" y="4133099"/>
            <a:ext cx="171450" cy="1524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Oval 23"/>
          <p:cNvSpPr/>
          <p:nvPr/>
        </p:nvSpPr>
        <p:spPr>
          <a:xfrm>
            <a:off x="6640926" y="4042611"/>
            <a:ext cx="171450" cy="1524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Oval 32"/>
          <p:cNvSpPr/>
          <p:nvPr/>
        </p:nvSpPr>
        <p:spPr>
          <a:xfrm>
            <a:off x="7326726" y="2899611"/>
            <a:ext cx="171450" cy="1524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0" name="Straight Arrow Connector 39"/>
          <p:cNvCxnSpPr>
            <a:stCxn id="23" idx="5"/>
          </p:cNvCxnSpPr>
          <p:nvPr/>
        </p:nvCxnSpPr>
        <p:spPr>
          <a:xfrm>
            <a:off x="8371593" y="4263181"/>
            <a:ext cx="215608" cy="509680"/>
          </a:xfrm>
          <a:prstGeom prst="straightConnector1">
            <a:avLst/>
          </a:prstGeom>
          <a:ln w="25400">
            <a:solidFill>
              <a:srgbClr val="FC0128"/>
            </a:solidFill>
            <a:headEnd type="triangle" w="lg" len="lg"/>
            <a:tailEnd type="non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45" idx="7"/>
          </p:cNvCxnSpPr>
          <p:nvPr/>
        </p:nvCxnSpPr>
        <p:spPr>
          <a:xfrm flipV="1">
            <a:off x="8311268" y="1541923"/>
            <a:ext cx="385471" cy="160806"/>
          </a:xfrm>
          <a:prstGeom prst="straightConnector1">
            <a:avLst/>
          </a:prstGeom>
          <a:ln w="25400">
            <a:solidFill>
              <a:srgbClr val="FC0128"/>
            </a:solidFill>
            <a:headEnd type="triangle" w="lg" len="lg"/>
            <a:tailEnd type="non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7747414" y="2780549"/>
            <a:ext cx="1177925" cy="461962"/>
          </a:xfrm>
          <a:prstGeom prst="rect">
            <a:avLst/>
          </a:prstGeom>
          <a:solidFill>
            <a:schemeClr val="bg1"/>
          </a:solidFill>
        </p:spPr>
        <p:txBody>
          <a:bodyPr>
            <a:spAutoFit/>
          </a:bodyPr>
          <a:lstStyle/>
          <a:p>
            <a:pPr>
              <a:defRPr/>
            </a:pPr>
            <a:r>
              <a:rPr lang="en-US" sz="1200" dirty="0">
                <a:solidFill>
                  <a:srgbClr val="FF0000"/>
                </a:solidFill>
                <a:latin typeface="+mj-lt"/>
                <a:cs typeface="Arial" charset="0"/>
              </a:rPr>
              <a:t>Origin</a:t>
            </a:r>
          </a:p>
          <a:p>
            <a:pPr>
              <a:defRPr/>
            </a:pPr>
            <a:r>
              <a:rPr lang="en-US" sz="1200" dirty="0">
                <a:solidFill>
                  <a:srgbClr val="FF0000"/>
                </a:solidFill>
                <a:latin typeface="+mj-lt"/>
                <a:cs typeface="Arial" charset="0"/>
              </a:rPr>
              <a:t>Center S Axis</a:t>
            </a:r>
          </a:p>
        </p:txBody>
      </p:sp>
      <p:sp>
        <p:nvSpPr>
          <p:cNvPr id="43" name="TextBox 42"/>
          <p:cNvSpPr txBox="1"/>
          <p:nvPr/>
        </p:nvSpPr>
        <p:spPr>
          <a:xfrm>
            <a:off x="7098126" y="4733106"/>
            <a:ext cx="949325" cy="460375"/>
          </a:xfrm>
          <a:prstGeom prst="rect">
            <a:avLst/>
          </a:prstGeom>
          <a:noFill/>
        </p:spPr>
        <p:txBody>
          <a:bodyPr>
            <a:spAutoFit/>
          </a:bodyPr>
          <a:lstStyle/>
          <a:p>
            <a:pPr>
              <a:defRPr/>
            </a:pPr>
            <a:r>
              <a:rPr lang="en-US" sz="1200" dirty="0">
                <a:solidFill>
                  <a:srgbClr val="FF0000"/>
                </a:solidFill>
                <a:latin typeface="+mj-lt"/>
                <a:cs typeface="Arial" charset="0"/>
              </a:rPr>
              <a:t>Point2</a:t>
            </a:r>
          </a:p>
          <a:p>
            <a:pPr>
              <a:defRPr/>
            </a:pPr>
            <a:r>
              <a:rPr lang="en-US" sz="1200" dirty="0">
                <a:solidFill>
                  <a:srgbClr val="FF0000"/>
                </a:solidFill>
                <a:latin typeface="+mj-lt"/>
                <a:cs typeface="Arial" charset="0"/>
              </a:rPr>
              <a:t>700,950</a:t>
            </a:r>
          </a:p>
        </p:txBody>
      </p:sp>
      <p:sp>
        <p:nvSpPr>
          <p:cNvPr id="44" name="Oval 43"/>
          <p:cNvSpPr/>
          <p:nvPr/>
        </p:nvSpPr>
        <p:spPr>
          <a:xfrm>
            <a:off x="6621876" y="2899611"/>
            <a:ext cx="171450" cy="1524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Oval 44"/>
          <p:cNvSpPr/>
          <p:nvPr/>
        </p:nvSpPr>
        <p:spPr>
          <a:xfrm>
            <a:off x="8164926" y="1680411"/>
            <a:ext cx="171450" cy="1524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Oval 45"/>
          <p:cNvSpPr/>
          <p:nvPr/>
        </p:nvSpPr>
        <p:spPr>
          <a:xfrm>
            <a:off x="5421726" y="2823411"/>
            <a:ext cx="171450" cy="1524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Oval 46"/>
          <p:cNvSpPr/>
          <p:nvPr/>
        </p:nvSpPr>
        <p:spPr>
          <a:xfrm>
            <a:off x="5421726" y="1604211"/>
            <a:ext cx="171450" cy="1524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TextBox 47"/>
          <p:cNvSpPr txBox="1"/>
          <p:nvPr/>
        </p:nvSpPr>
        <p:spPr>
          <a:xfrm>
            <a:off x="5386801" y="4728411"/>
            <a:ext cx="949325" cy="461963"/>
          </a:xfrm>
          <a:prstGeom prst="rect">
            <a:avLst/>
          </a:prstGeom>
          <a:noFill/>
        </p:spPr>
        <p:txBody>
          <a:bodyPr>
            <a:spAutoFit/>
          </a:bodyPr>
          <a:lstStyle/>
          <a:p>
            <a:pPr>
              <a:defRPr/>
            </a:pPr>
            <a:r>
              <a:rPr lang="en-US" sz="1200" dirty="0">
                <a:solidFill>
                  <a:srgbClr val="FF0000"/>
                </a:solidFill>
                <a:latin typeface="+mj-lt"/>
                <a:cs typeface="Arial" charset="0"/>
              </a:rPr>
              <a:t>Point3</a:t>
            </a:r>
          </a:p>
          <a:p>
            <a:pPr>
              <a:defRPr/>
            </a:pPr>
            <a:r>
              <a:rPr lang="en-US" sz="1200" dirty="0">
                <a:solidFill>
                  <a:srgbClr val="FF0000"/>
                </a:solidFill>
                <a:latin typeface="+mj-lt"/>
                <a:cs typeface="Arial" charset="0"/>
              </a:rPr>
              <a:t>700,75</a:t>
            </a:r>
          </a:p>
        </p:txBody>
      </p:sp>
      <p:cxnSp>
        <p:nvCxnSpPr>
          <p:cNvPr id="49" name="Straight Arrow Connector 48"/>
          <p:cNvCxnSpPr>
            <a:cxnSpLocks/>
            <a:stCxn id="24" idx="4"/>
          </p:cNvCxnSpPr>
          <p:nvPr/>
        </p:nvCxnSpPr>
        <p:spPr>
          <a:xfrm>
            <a:off x="6726651" y="4195011"/>
            <a:ext cx="371475" cy="577850"/>
          </a:xfrm>
          <a:prstGeom prst="straightConnector1">
            <a:avLst/>
          </a:prstGeom>
          <a:ln w="25400">
            <a:solidFill>
              <a:srgbClr val="FC0128"/>
            </a:solidFill>
            <a:headEnd type="triangle" w="lg" len="lg"/>
            <a:tailEnd type="non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endCxn id="48" idx="0"/>
          </p:cNvCxnSpPr>
          <p:nvPr/>
        </p:nvCxnSpPr>
        <p:spPr>
          <a:xfrm flipH="1">
            <a:off x="5861464" y="3040899"/>
            <a:ext cx="752475" cy="1687512"/>
          </a:xfrm>
          <a:prstGeom prst="straightConnector1">
            <a:avLst/>
          </a:prstGeom>
          <a:ln w="25400">
            <a:solidFill>
              <a:srgbClr val="FC0128"/>
            </a:solidFill>
            <a:headEnd type="triangle" w="lg" len="lg"/>
            <a:tailEnd type="none"/>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4148552" y="2675013"/>
            <a:ext cx="949325" cy="461962"/>
          </a:xfrm>
          <a:prstGeom prst="rect">
            <a:avLst/>
          </a:prstGeom>
          <a:noFill/>
        </p:spPr>
        <p:txBody>
          <a:bodyPr>
            <a:spAutoFit/>
          </a:bodyPr>
          <a:lstStyle/>
          <a:p>
            <a:pPr>
              <a:defRPr/>
            </a:pPr>
            <a:r>
              <a:rPr lang="en-US" sz="1200" dirty="0">
                <a:solidFill>
                  <a:srgbClr val="FF0000"/>
                </a:solidFill>
                <a:latin typeface="+mj-lt"/>
                <a:cs typeface="Arial" charset="0"/>
              </a:rPr>
              <a:t>Point4</a:t>
            </a:r>
          </a:p>
          <a:p>
            <a:pPr>
              <a:defRPr/>
            </a:pPr>
            <a:r>
              <a:rPr lang="en-US" sz="1200" dirty="0">
                <a:solidFill>
                  <a:srgbClr val="FF0000"/>
                </a:solidFill>
                <a:latin typeface="+mj-lt"/>
                <a:cs typeface="Arial" charset="0"/>
              </a:rPr>
              <a:t>1300,75</a:t>
            </a:r>
          </a:p>
        </p:txBody>
      </p:sp>
      <p:sp>
        <p:nvSpPr>
          <p:cNvPr id="52" name="TextBox 51"/>
          <p:cNvSpPr txBox="1"/>
          <p:nvPr/>
        </p:nvSpPr>
        <p:spPr>
          <a:xfrm>
            <a:off x="4200939" y="1787599"/>
            <a:ext cx="949325" cy="461963"/>
          </a:xfrm>
          <a:prstGeom prst="rect">
            <a:avLst/>
          </a:prstGeom>
          <a:noFill/>
        </p:spPr>
        <p:txBody>
          <a:bodyPr>
            <a:spAutoFit/>
          </a:bodyPr>
          <a:lstStyle/>
          <a:p>
            <a:pPr>
              <a:defRPr/>
            </a:pPr>
            <a:r>
              <a:rPr lang="en-US" sz="1200" dirty="0">
                <a:solidFill>
                  <a:srgbClr val="FF0000"/>
                </a:solidFill>
                <a:latin typeface="+mj-lt"/>
                <a:cs typeface="Arial" charset="0"/>
              </a:rPr>
              <a:t>Point5</a:t>
            </a:r>
          </a:p>
          <a:p>
            <a:pPr>
              <a:defRPr/>
            </a:pPr>
            <a:r>
              <a:rPr lang="en-US" sz="1200" dirty="0">
                <a:solidFill>
                  <a:srgbClr val="FF0000"/>
                </a:solidFill>
                <a:latin typeface="+mj-lt"/>
                <a:cs typeface="Arial" charset="0"/>
              </a:rPr>
              <a:t>1300,-950</a:t>
            </a:r>
          </a:p>
        </p:txBody>
      </p:sp>
      <p:cxnSp>
        <p:nvCxnSpPr>
          <p:cNvPr id="53" name="Straight Arrow Connector 52"/>
          <p:cNvCxnSpPr>
            <a:stCxn id="47" idx="2"/>
          </p:cNvCxnSpPr>
          <p:nvPr/>
        </p:nvCxnSpPr>
        <p:spPr>
          <a:xfrm flipH="1">
            <a:off x="4847051" y="1680411"/>
            <a:ext cx="574675" cy="233363"/>
          </a:xfrm>
          <a:prstGeom prst="straightConnector1">
            <a:avLst/>
          </a:prstGeom>
          <a:ln w="25400">
            <a:solidFill>
              <a:srgbClr val="FC0128"/>
            </a:solidFill>
            <a:headEnd type="triangle" w="lg" len="lg"/>
            <a:tailEnd type="non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46" idx="2"/>
          </p:cNvCxnSpPr>
          <p:nvPr/>
        </p:nvCxnSpPr>
        <p:spPr>
          <a:xfrm flipH="1" flipV="1">
            <a:off x="4751802" y="2891674"/>
            <a:ext cx="669924" cy="7937"/>
          </a:xfrm>
          <a:prstGeom prst="straightConnector1">
            <a:avLst/>
          </a:prstGeom>
          <a:ln w="25400">
            <a:solidFill>
              <a:srgbClr val="FC0128"/>
            </a:solidFill>
            <a:headEnd type="triangle" w="lg" len="lg"/>
            <a:tailEnd type="none"/>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8031620" y="4692118"/>
            <a:ext cx="1024916" cy="460375"/>
          </a:xfrm>
          <a:prstGeom prst="rect">
            <a:avLst/>
          </a:prstGeom>
          <a:noFill/>
        </p:spPr>
        <p:txBody>
          <a:bodyPr wrap="square">
            <a:spAutoFit/>
          </a:bodyPr>
          <a:lstStyle/>
          <a:p>
            <a:pPr>
              <a:defRPr/>
            </a:pPr>
            <a:r>
              <a:rPr lang="en-US" sz="1200" dirty="0">
                <a:solidFill>
                  <a:srgbClr val="FF0000"/>
                </a:solidFill>
                <a:latin typeface="+mj-lt"/>
                <a:cs typeface="Arial" charset="0"/>
              </a:rPr>
              <a:t>Point1</a:t>
            </a:r>
          </a:p>
          <a:p>
            <a:pPr>
              <a:defRPr/>
            </a:pPr>
            <a:r>
              <a:rPr lang="en-US" sz="1200" dirty="0">
                <a:solidFill>
                  <a:srgbClr val="FF0000"/>
                </a:solidFill>
                <a:latin typeface="+mj-lt"/>
                <a:cs typeface="Arial" charset="0"/>
              </a:rPr>
              <a:t>-500,950</a:t>
            </a:r>
          </a:p>
        </p:txBody>
      </p:sp>
      <p:sp>
        <p:nvSpPr>
          <p:cNvPr id="56" name="TextBox 55"/>
          <p:cNvSpPr txBox="1"/>
          <p:nvPr/>
        </p:nvSpPr>
        <p:spPr>
          <a:xfrm>
            <a:off x="8362592" y="3649130"/>
            <a:ext cx="434975" cy="276225"/>
          </a:xfrm>
          <a:prstGeom prst="rect">
            <a:avLst/>
          </a:prstGeom>
          <a:noFill/>
        </p:spPr>
        <p:txBody>
          <a:bodyPr>
            <a:spAutoFit/>
          </a:bodyPr>
          <a:lstStyle/>
          <a:p>
            <a:pPr>
              <a:defRPr/>
            </a:pPr>
            <a:r>
              <a:rPr lang="en-US" sz="1200" dirty="0">
                <a:solidFill>
                  <a:srgbClr val="FF0000"/>
                </a:solidFill>
                <a:latin typeface="+mj-lt"/>
                <a:cs typeface="Arial" charset="0"/>
              </a:rPr>
              <a:t>X+</a:t>
            </a:r>
          </a:p>
        </p:txBody>
      </p:sp>
      <p:sp>
        <p:nvSpPr>
          <p:cNvPr id="57" name="TextBox 56"/>
          <p:cNvSpPr txBox="1"/>
          <p:nvPr/>
        </p:nvSpPr>
        <p:spPr>
          <a:xfrm>
            <a:off x="8392319" y="1148320"/>
            <a:ext cx="949325" cy="461962"/>
          </a:xfrm>
          <a:prstGeom prst="rect">
            <a:avLst/>
          </a:prstGeom>
          <a:noFill/>
        </p:spPr>
        <p:txBody>
          <a:bodyPr>
            <a:spAutoFit/>
          </a:bodyPr>
          <a:lstStyle/>
          <a:p>
            <a:pPr>
              <a:defRPr/>
            </a:pPr>
            <a:r>
              <a:rPr lang="en-US" sz="1200" dirty="0">
                <a:solidFill>
                  <a:srgbClr val="FF0000"/>
                </a:solidFill>
                <a:latin typeface="+mj-lt"/>
                <a:cs typeface="Arial" charset="0"/>
              </a:rPr>
              <a:t>Point6</a:t>
            </a:r>
          </a:p>
          <a:p>
            <a:pPr>
              <a:defRPr/>
            </a:pPr>
            <a:r>
              <a:rPr lang="en-US" sz="1200" dirty="0">
                <a:solidFill>
                  <a:srgbClr val="FF0000"/>
                </a:solidFill>
                <a:latin typeface="+mj-lt"/>
                <a:cs typeface="Arial" charset="0"/>
              </a:rPr>
              <a:t>-500,-950</a:t>
            </a:r>
          </a:p>
        </p:txBody>
      </p:sp>
    </p:spTree>
    <p:extLst>
      <p:ext uri="{BB962C8B-B14F-4D97-AF65-F5344CB8AC3E}">
        <p14:creationId xmlns:p14="http://schemas.microsoft.com/office/powerpoint/2010/main" val="42092745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600" dirty="0"/>
              <a:t>																						Example AW52C – </a:t>
            </a:r>
            <a:br>
              <a:rPr lang="en-US" sz="3600" dirty="0"/>
            </a:br>
            <a:r>
              <a:rPr lang="en-US" sz="3600" dirty="0"/>
              <a:t>																					Robot Range Limit Cont.</a:t>
            </a:r>
          </a:p>
        </p:txBody>
      </p:sp>
      <p:sp>
        <p:nvSpPr>
          <p:cNvPr id="15" name="Content Placeholder 14"/>
          <p:cNvSpPr>
            <a:spLocks noGrp="1"/>
          </p:cNvSpPr>
          <p:nvPr>
            <p:ph idx="1"/>
          </p:nvPr>
        </p:nvSpPr>
        <p:spPr>
          <a:xfrm>
            <a:off x="982079" y="1059457"/>
            <a:ext cx="4146506" cy="1888653"/>
          </a:xfrm>
        </p:spPr>
        <p:txBody>
          <a:bodyPr/>
          <a:lstStyle/>
          <a:p>
            <a:r>
              <a:rPr lang="sv-SE" sz="2000" b="1" dirty="0"/>
              <a:t>File 4 </a:t>
            </a:r>
            <a:r>
              <a:rPr lang="en-US" sz="1000" b="1" dirty="0"/>
              <a:t>Play Work Sta2 (Actually Sta1 ok to work)</a:t>
            </a:r>
          </a:p>
          <a:p>
            <a:pPr lvl="1"/>
            <a:r>
              <a:rPr lang="en-US" sz="1800" dirty="0"/>
              <a:t>File Valid Cond = Signal</a:t>
            </a:r>
          </a:p>
          <a:p>
            <a:pPr lvl="1"/>
            <a:r>
              <a:rPr lang="en-US" sz="1800" dirty="0"/>
              <a:t>FSBIn1 Play = Off</a:t>
            </a:r>
          </a:p>
          <a:p>
            <a:pPr lvl="1"/>
            <a:r>
              <a:rPr lang="en-US" sz="1800" dirty="0"/>
              <a:t>FSBIn2 Door1Closed = Off</a:t>
            </a:r>
          </a:p>
          <a:p>
            <a:pPr lvl="1"/>
            <a:r>
              <a:rPr lang="en-US" sz="1800" dirty="0"/>
              <a:t>FSBIN3 Door2Closed = On</a:t>
            </a:r>
          </a:p>
        </p:txBody>
      </p:sp>
      <p:sp>
        <p:nvSpPr>
          <p:cNvPr id="4" name="Slide Number Placeholder 3"/>
          <p:cNvSpPr>
            <a:spLocks noGrp="1"/>
          </p:cNvSpPr>
          <p:nvPr>
            <p:ph type="sldNum" sz="quarter" idx="12"/>
          </p:nvPr>
        </p:nvSpPr>
        <p:spPr/>
        <p:txBody>
          <a:bodyPr/>
          <a:lstStyle/>
          <a:p>
            <a:fld id="{0B632FBA-CCB7-4648-8C08-F1C235D210E5}" type="slidenum">
              <a:rPr lang="en-US" smtClean="0"/>
              <a:pPr/>
              <a:t>36</a:t>
            </a:fld>
            <a:endParaRPr lang="en-US" dirty="0"/>
          </a:p>
        </p:txBody>
      </p:sp>
      <p:grpSp>
        <p:nvGrpSpPr>
          <p:cNvPr id="2" name="Group 1"/>
          <p:cNvGrpSpPr/>
          <p:nvPr/>
        </p:nvGrpSpPr>
        <p:grpSpPr>
          <a:xfrm>
            <a:off x="7938522" y="3435432"/>
            <a:ext cx="1416050" cy="1190625"/>
            <a:chOff x="6625453" y="3467925"/>
            <a:chExt cx="1416050" cy="1190625"/>
          </a:xfrm>
        </p:grpSpPr>
        <p:cxnSp>
          <p:nvCxnSpPr>
            <p:cNvPr id="13" name="Straight Arrow Connector 12"/>
            <p:cNvCxnSpPr/>
            <p:nvPr/>
          </p:nvCxnSpPr>
          <p:spPr>
            <a:xfrm>
              <a:off x="6984228" y="3620325"/>
              <a:ext cx="762000" cy="0"/>
            </a:xfrm>
            <a:prstGeom prst="straightConnector1">
              <a:avLst/>
            </a:prstGeom>
            <a:ln w="25400">
              <a:solidFill>
                <a:srgbClr val="FC0128"/>
              </a:solidFill>
              <a:headEnd type="triangle" w="lg" len="lg"/>
              <a:tailEnd type="non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7746228" y="3620325"/>
              <a:ext cx="0" cy="685800"/>
            </a:xfrm>
            <a:prstGeom prst="straightConnector1">
              <a:avLst/>
            </a:prstGeom>
            <a:ln w="25400">
              <a:solidFill>
                <a:srgbClr val="FC0128"/>
              </a:solidFill>
              <a:headEnd type="triangle" w="lg" len="lg"/>
              <a:tailEnd type="non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625453" y="3467925"/>
              <a:ext cx="436563" cy="276225"/>
            </a:xfrm>
            <a:prstGeom prst="rect">
              <a:avLst/>
            </a:prstGeom>
            <a:noFill/>
          </p:spPr>
          <p:txBody>
            <a:bodyPr>
              <a:spAutoFit/>
            </a:bodyPr>
            <a:lstStyle/>
            <a:p>
              <a:pPr>
                <a:defRPr/>
              </a:pPr>
              <a:r>
                <a:rPr lang="en-US" sz="1200" dirty="0">
                  <a:solidFill>
                    <a:srgbClr val="FF0000"/>
                  </a:solidFill>
                  <a:latin typeface="+mj-lt"/>
                  <a:cs typeface="Arial" charset="0"/>
                </a:rPr>
                <a:t>X+</a:t>
              </a:r>
            </a:p>
          </p:txBody>
        </p:sp>
        <p:sp>
          <p:nvSpPr>
            <p:cNvPr id="19" name="TextBox 18"/>
            <p:cNvSpPr txBox="1"/>
            <p:nvPr/>
          </p:nvSpPr>
          <p:spPr>
            <a:xfrm>
              <a:off x="7604941" y="4382325"/>
              <a:ext cx="436562" cy="276225"/>
            </a:xfrm>
            <a:prstGeom prst="rect">
              <a:avLst/>
            </a:prstGeom>
            <a:noFill/>
          </p:spPr>
          <p:txBody>
            <a:bodyPr>
              <a:spAutoFit/>
            </a:bodyPr>
            <a:lstStyle/>
            <a:p>
              <a:pPr>
                <a:defRPr/>
              </a:pPr>
              <a:r>
                <a:rPr lang="en-US" sz="1200" dirty="0">
                  <a:solidFill>
                    <a:srgbClr val="FF0000"/>
                  </a:solidFill>
                  <a:latin typeface="+mj-lt"/>
                  <a:cs typeface="Arial" charset="0"/>
                </a:rPr>
                <a:t>Y+</a:t>
              </a:r>
            </a:p>
          </p:txBody>
        </p:sp>
      </p:grpSp>
      <p:pic>
        <p:nvPicPr>
          <p:cNvPr id="3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5683" y="2929727"/>
            <a:ext cx="2559592" cy="1919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4914313" y="1348577"/>
            <a:ext cx="309086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Oval 35"/>
          <p:cNvSpPr/>
          <p:nvPr/>
        </p:nvSpPr>
        <p:spPr>
          <a:xfrm>
            <a:off x="7843250" y="3936202"/>
            <a:ext cx="171450" cy="1524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Oval 36"/>
          <p:cNvSpPr/>
          <p:nvPr/>
        </p:nvSpPr>
        <p:spPr>
          <a:xfrm>
            <a:off x="4979400" y="3950490"/>
            <a:ext cx="171450" cy="1524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Oval 59"/>
          <p:cNvSpPr/>
          <p:nvPr/>
        </p:nvSpPr>
        <p:spPr>
          <a:xfrm>
            <a:off x="6986000" y="2869402"/>
            <a:ext cx="171450" cy="1524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61" name="Straight Arrow Connector 60"/>
          <p:cNvCxnSpPr>
            <a:stCxn id="36" idx="4"/>
            <a:endCxn id="77" idx="0"/>
          </p:cNvCxnSpPr>
          <p:nvPr/>
        </p:nvCxnSpPr>
        <p:spPr>
          <a:xfrm>
            <a:off x="7928975" y="4088602"/>
            <a:ext cx="365126" cy="611188"/>
          </a:xfrm>
          <a:prstGeom prst="straightConnector1">
            <a:avLst/>
          </a:prstGeom>
          <a:ln w="25400">
            <a:solidFill>
              <a:srgbClr val="FC0128"/>
            </a:solidFill>
            <a:headEnd type="triangle" w="lg" len="lg"/>
            <a:tailEnd type="non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66" idx="0"/>
            <a:endCxn id="74" idx="1"/>
          </p:cNvCxnSpPr>
          <p:nvPr/>
        </p:nvCxnSpPr>
        <p:spPr>
          <a:xfrm flipV="1">
            <a:off x="8005175" y="1462147"/>
            <a:ext cx="311966" cy="188055"/>
          </a:xfrm>
          <a:prstGeom prst="straightConnector1">
            <a:avLst/>
          </a:prstGeom>
          <a:ln w="25400">
            <a:solidFill>
              <a:srgbClr val="FC0128"/>
            </a:solidFill>
            <a:headEnd type="triangle" w="lg" len="lg"/>
            <a:tailEnd type="none"/>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7462250" y="2750340"/>
            <a:ext cx="1177925" cy="461962"/>
          </a:xfrm>
          <a:prstGeom prst="rect">
            <a:avLst/>
          </a:prstGeom>
          <a:solidFill>
            <a:schemeClr val="bg1"/>
          </a:solidFill>
        </p:spPr>
        <p:txBody>
          <a:bodyPr>
            <a:spAutoFit/>
          </a:bodyPr>
          <a:lstStyle/>
          <a:p>
            <a:pPr>
              <a:defRPr/>
            </a:pPr>
            <a:r>
              <a:rPr lang="en-US" sz="1200" dirty="0">
                <a:solidFill>
                  <a:srgbClr val="FF0000"/>
                </a:solidFill>
                <a:latin typeface="+mj-lt"/>
                <a:cs typeface="Arial" charset="0"/>
              </a:rPr>
              <a:t>Origin</a:t>
            </a:r>
          </a:p>
          <a:p>
            <a:pPr>
              <a:defRPr/>
            </a:pPr>
            <a:r>
              <a:rPr lang="en-US" sz="1200" dirty="0">
                <a:solidFill>
                  <a:srgbClr val="FF0000"/>
                </a:solidFill>
                <a:latin typeface="+mj-lt"/>
                <a:cs typeface="Arial" charset="0"/>
              </a:rPr>
              <a:t>Center S Axis</a:t>
            </a:r>
          </a:p>
        </p:txBody>
      </p:sp>
      <p:sp>
        <p:nvSpPr>
          <p:cNvPr id="64" name="TextBox 63"/>
          <p:cNvSpPr txBox="1"/>
          <p:nvPr/>
        </p:nvSpPr>
        <p:spPr>
          <a:xfrm>
            <a:off x="6776450" y="4698202"/>
            <a:ext cx="949325" cy="461963"/>
          </a:xfrm>
          <a:prstGeom prst="rect">
            <a:avLst/>
          </a:prstGeom>
          <a:noFill/>
        </p:spPr>
        <p:txBody>
          <a:bodyPr>
            <a:spAutoFit/>
          </a:bodyPr>
          <a:lstStyle/>
          <a:p>
            <a:pPr>
              <a:defRPr/>
            </a:pPr>
            <a:r>
              <a:rPr lang="en-US" sz="1200" dirty="0">
                <a:solidFill>
                  <a:srgbClr val="FF0000"/>
                </a:solidFill>
                <a:latin typeface="+mj-lt"/>
                <a:cs typeface="Arial" charset="0"/>
              </a:rPr>
              <a:t>Point4</a:t>
            </a:r>
          </a:p>
          <a:p>
            <a:pPr>
              <a:defRPr/>
            </a:pPr>
            <a:r>
              <a:rPr lang="en-US" sz="1200" dirty="0">
                <a:solidFill>
                  <a:srgbClr val="FF0000"/>
                </a:solidFill>
                <a:latin typeface="+mj-lt"/>
                <a:cs typeface="Arial" charset="0"/>
              </a:rPr>
              <a:t>1300,-75</a:t>
            </a:r>
          </a:p>
        </p:txBody>
      </p:sp>
      <p:sp>
        <p:nvSpPr>
          <p:cNvPr id="65" name="Oval 64"/>
          <p:cNvSpPr/>
          <p:nvPr/>
        </p:nvSpPr>
        <p:spPr>
          <a:xfrm>
            <a:off x="6287500" y="2802727"/>
            <a:ext cx="171450" cy="1524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6" name="Oval 65"/>
          <p:cNvSpPr/>
          <p:nvPr/>
        </p:nvSpPr>
        <p:spPr>
          <a:xfrm>
            <a:off x="7919450" y="1650202"/>
            <a:ext cx="171450" cy="1524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7" name="Oval 66"/>
          <p:cNvSpPr/>
          <p:nvPr/>
        </p:nvSpPr>
        <p:spPr>
          <a:xfrm>
            <a:off x="5004800" y="2799552"/>
            <a:ext cx="171450" cy="1524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8" name="Oval 67"/>
          <p:cNvSpPr/>
          <p:nvPr/>
        </p:nvSpPr>
        <p:spPr>
          <a:xfrm>
            <a:off x="6263688" y="1627977"/>
            <a:ext cx="171450" cy="1524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 name="TextBox 68"/>
          <p:cNvSpPr txBox="1"/>
          <p:nvPr/>
        </p:nvSpPr>
        <p:spPr>
          <a:xfrm>
            <a:off x="5065125" y="4698202"/>
            <a:ext cx="949325" cy="461963"/>
          </a:xfrm>
          <a:prstGeom prst="rect">
            <a:avLst/>
          </a:prstGeom>
          <a:noFill/>
        </p:spPr>
        <p:txBody>
          <a:bodyPr>
            <a:spAutoFit/>
          </a:bodyPr>
          <a:lstStyle/>
          <a:p>
            <a:pPr>
              <a:defRPr/>
            </a:pPr>
            <a:r>
              <a:rPr lang="en-US" sz="1200" dirty="0">
                <a:solidFill>
                  <a:srgbClr val="FF0000"/>
                </a:solidFill>
                <a:latin typeface="+mj-lt"/>
                <a:cs typeface="Arial" charset="0"/>
              </a:rPr>
              <a:t>Point3</a:t>
            </a:r>
          </a:p>
          <a:p>
            <a:pPr>
              <a:defRPr/>
            </a:pPr>
            <a:r>
              <a:rPr lang="en-US" sz="1200" dirty="0">
                <a:solidFill>
                  <a:srgbClr val="FF0000"/>
                </a:solidFill>
                <a:latin typeface="+mj-lt"/>
                <a:cs typeface="Arial" charset="0"/>
              </a:rPr>
              <a:t>1300,950</a:t>
            </a:r>
          </a:p>
        </p:txBody>
      </p:sp>
      <p:cxnSp>
        <p:nvCxnSpPr>
          <p:cNvPr id="70" name="Straight Arrow Connector 69"/>
          <p:cNvCxnSpPr>
            <a:stCxn id="67" idx="5"/>
          </p:cNvCxnSpPr>
          <p:nvPr/>
        </p:nvCxnSpPr>
        <p:spPr>
          <a:xfrm>
            <a:off x="5150850" y="2929727"/>
            <a:ext cx="1701800" cy="1944688"/>
          </a:xfrm>
          <a:prstGeom prst="straightConnector1">
            <a:avLst/>
          </a:prstGeom>
          <a:ln w="25400">
            <a:solidFill>
              <a:srgbClr val="FC0128"/>
            </a:solidFill>
            <a:headEnd type="triangle" w="lg" len="lg"/>
            <a:tailEnd type="non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5090525" y="4102890"/>
            <a:ext cx="238125" cy="639762"/>
          </a:xfrm>
          <a:prstGeom prst="straightConnector1">
            <a:avLst/>
          </a:prstGeom>
          <a:ln w="25400">
            <a:solidFill>
              <a:srgbClr val="FC0128"/>
            </a:solidFill>
            <a:headEnd type="triangle" w="lg" len="lg"/>
            <a:tailEnd type="none"/>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8137731" y="2051927"/>
            <a:ext cx="949325" cy="461962"/>
          </a:xfrm>
          <a:prstGeom prst="rect">
            <a:avLst/>
          </a:prstGeom>
          <a:noFill/>
        </p:spPr>
        <p:txBody>
          <a:bodyPr>
            <a:spAutoFit/>
          </a:bodyPr>
          <a:lstStyle/>
          <a:p>
            <a:pPr>
              <a:defRPr/>
            </a:pPr>
            <a:r>
              <a:rPr lang="en-US" sz="1200" dirty="0">
                <a:solidFill>
                  <a:srgbClr val="FF0000"/>
                </a:solidFill>
                <a:latin typeface="+mj-lt"/>
                <a:cs typeface="Arial" charset="0"/>
              </a:rPr>
              <a:t>Point4</a:t>
            </a:r>
          </a:p>
          <a:p>
            <a:pPr>
              <a:defRPr/>
            </a:pPr>
            <a:r>
              <a:rPr lang="en-US" sz="1200" dirty="0">
                <a:solidFill>
                  <a:srgbClr val="FF0000"/>
                </a:solidFill>
                <a:latin typeface="+mj-lt"/>
                <a:cs typeface="Arial" charset="0"/>
              </a:rPr>
              <a:t>700,-75</a:t>
            </a:r>
          </a:p>
        </p:txBody>
      </p:sp>
      <p:sp>
        <p:nvSpPr>
          <p:cNvPr id="73" name="TextBox 72"/>
          <p:cNvSpPr txBox="1"/>
          <p:nvPr/>
        </p:nvSpPr>
        <p:spPr>
          <a:xfrm>
            <a:off x="3791950" y="2929727"/>
            <a:ext cx="949325" cy="461963"/>
          </a:xfrm>
          <a:prstGeom prst="rect">
            <a:avLst/>
          </a:prstGeom>
          <a:noFill/>
        </p:spPr>
        <p:txBody>
          <a:bodyPr>
            <a:spAutoFit/>
          </a:bodyPr>
          <a:lstStyle/>
          <a:p>
            <a:pPr>
              <a:defRPr/>
            </a:pPr>
            <a:r>
              <a:rPr lang="en-US" sz="1200" dirty="0">
                <a:solidFill>
                  <a:srgbClr val="FF0000"/>
                </a:solidFill>
                <a:latin typeface="+mj-lt"/>
                <a:cs typeface="Arial" charset="0"/>
              </a:rPr>
              <a:t>Point6</a:t>
            </a:r>
          </a:p>
          <a:p>
            <a:pPr>
              <a:defRPr/>
            </a:pPr>
            <a:r>
              <a:rPr lang="en-US" sz="1200" dirty="0">
                <a:solidFill>
                  <a:srgbClr val="FF0000"/>
                </a:solidFill>
                <a:latin typeface="+mj-lt"/>
                <a:cs typeface="Arial" charset="0"/>
              </a:rPr>
              <a:t>700,-950</a:t>
            </a:r>
          </a:p>
        </p:txBody>
      </p:sp>
      <p:sp>
        <p:nvSpPr>
          <p:cNvPr id="74" name="TextBox 73"/>
          <p:cNvSpPr txBox="1"/>
          <p:nvPr/>
        </p:nvSpPr>
        <p:spPr>
          <a:xfrm>
            <a:off x="8317141" y="1231166"/>
            <a:ext cx="949325" cy="461962"/>
          </a:xfrm>
          <a:prstGeom prst="rect">
            <a:avLst/>
          </a:prstGeom>
          <a:noFill/>
        </p:spPr>
        <p:txBody>
          <a:bodyPr>
            <a:spAutoFit/>
          </a:bodyPr>
          <a:lstStyle/>
          <a:p>
            <a:pPr>
              <a:defRPr/>
            </a:pPr>
            <a:r>
              <a:rPr lang="en-US" sz="1200" dirty="0">
                <a:solidFill>
                  <a:srgbClr val="FF0000"/>
                </a:solidFill>
                <a:latin typeface="+mj-lt"/>
                <a:cs typeface="Arial" charset="0"/>
              </a:rPr>
              <a:t>Point1</a:t>
            </a:r>
          </a:p>
          <a:p>
            <a:pPr>
              <a:defRPr/>
            </a:pPr>
            <a:r>
              <a:rPr lang="en-US" sz="1200" dirty="0">
                <a:solidFill>
                  <a:srgbClr val="FF0000"/>
                </a:solidFill>
                <a:latin typeface="+mj-lt"/>
                <a:cs typeface="Arial" charset="0"/>
              </a:rPr>
              <a:t>-500,-950</a:t>
            </a:r>
          </a:p>
        </p:txBody>
      </p:sp>
      <p:cxnSp>
        <p:nvCxnSpPr>
          <p:cNvPr id="75" name="Straight Arrow Connector 74"/>
          <p:cNvCxnSpPr>
            <a:stCxn id="65" idx="7"/>
            <a:endCxn id="72" idx="1"/>
          </p:cNvCxnSpPr>
          <p:nvPr/>
        </p:nvCxnSpPr>
        <p:spPr>
          <a:xfrm flipV="1">
            <a:off x="6433842" y="2282908"/>
            <a:ext cx="1703889" cy="542137"/>
          </a:xfrm>
          <a:prstGeom prst="straightConnector1">
            <a:avLst/>
          </a:prstGeom>
          <a:ln w="25400">
            <a:solidFill>
              <a:srgbClr val="FC0128"/>
            </a:solidFill>
            <a:headEnd type="triangle" w="lg" len="lg"/>
            <a:tailEnd type="non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68" idx="2"/>
            <a:endCxn id="73" idx="3"/>
          </p:cNvCxnSpPr>
          <p:nvPr/>
        </p:nvCxnSpPr>
        <p:spPr>
          <a:xfrm flipH="1">
            <a:off x="4741275" y="1704177"/>
            <a:ext cx="1522413" cy="1456532"/>
          </a:xfrm>
          <a:prstGeom prst="straightConnector1">
            <a:avLst/>
          </a:prstGeom>
          <a:ln w="25400">
            <a:solidFill>
              <a:srgbClr val="FC0128"/>
            </a:solidFill>
            <a:headEnd type="triangle" w="lg" len="lg"/>
            <a:tailEnd type="none"/>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7820232" y="4699790"/>
            <a:ext cx="947737" cy="460375"/>
          </a:xfrm>
          <a:prstGeom prst="rect">
            <a:avLst/>
          </a:prstGeom>
          <a:noFill/>
        </p:spPr>
        <p:txBody>
          <a:bodyPr>
            <a:spAutoFit/>
          </a:bodyPr>
          <a:lstStyle/>
          <a:p>
            <a:pPr>
              <a:defRPr/>
            </a:pPr>
            <a:r>
              <a:rPr lang="en-US" sz="1200" dirty="0">
                <a:solidFill>
                  <a:srgbClr val="FF0000"/>
                </a:solidFill>
                <a:latin typeface="+mj-lt"/>
                <a:cs typeface="Arial" charset="0"/>
              </a:rPr>
              <a:t>Point2</a:t>
            </a:r>
          </a:p>
          <a:p>
            <a:pPr>
              <a:defRPr/>
            </a:pPr>
            <a:r>
              <a:rPr lang="en-US" sz="1200" dirty="0">
                <a:solidFill>
                  <a:srgbClr val="FF0000"/>
                </a:solidFill>
                <a:latin typeface="+mj-lt"/>
                <a:cs typeface="Arial" charset="0"/>
              </a:rPr>
              <a:t>-500,950</a:t>
            </a:r>
          </a:p>
        </p:txBody>
      </p:sp>
    </p:spTree>
    <p:extLst>
      <p:ext uri="{BB962C8B-B14F-4D97-AF65-F5344CB8AC3E}">
        <p14:creationId xmlns:p14="http://schemas.microsoft.com/office/powerpoint/2010/main" val="15780577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																							Programming Robots Near FSU Barrier</a:t>
            </a:r>
          </a:p>
        </p:txBody>
      </p:sp>
      <p:sp>
        <p:nvSpPr>
          <p:cNvPr id="4" name="Slide Number Placeholder 3"/>
          <p:cNvSpPr>
            <a:spLocks noGrp="1"/>
          </p:cNvSpPr>
          <p:nvPr>
            <p:ph type="sldNum" sz="quarter" idx="12"/>
          </p:nvPr>
        </p:nvSpPr>
        <p:spPr/>
        <p:txBody>
          <a:bodyPr/>
          <a:lstStyle/>
          <a:p>
            <a:fld id="{0B632FBA-CCB7-4648-8C08-F1C235D210E5}" type="slidenum">
              <a:rPr lang="en-US" smtClean="0"/>
              <a:t>37</a:t>
            </a:fld>
            <a:endParaRPr lang="en-US" dirty="0"/>
          </a:p>
        </p:txBody>
      </p:sp>
      <p:sp>
        <p:nvSpPr>
          <p:cNvPr id="7" name="Content Placeholder 14"/>
          <p:cNvSpPr>
            <a:spLocks noGrp="1"/>
          </p:cNvSpPr>
          <p:nvPr>
            <p:ph idx="1"/>
          </p:nvPr>
        </p:nvSpPr>
        <p:spPr>
          <a:xfrm>
            <a:off x="1307992" y="1012632"/>
            <a:ext cx="3886200" cy="3505200"/>
          </a:xfrm>
        </p:spPr>
        <p:txBody>
          <a:bodyPr/>
          <a:lstStyle/>
          <a:p>
            <a:r>
              <a:rPr lang="sv-SE" sz="2400" b="1" dirty="0"/>
              <a:t>High Speeds in Play Mode</a:t>
            </a:r>
          </a:p>
          <a:p>
            <a:pPr lvl="1"/>
            <a:r>
              <a:rPr lang="en-US" sz="1200" dirty="0"/>
              <a:t>When running the Manipulator at full speed near the limit of a virtual zone it will calculate the look ahead distance.</a:t>
            </a:r>
          </a:p>
          <a:p>
            <a:pPr lvl="1"/>
            <a:r>
              <a:rPr lang="en-US" sz="1200" dirty="0"/>
              <a:t>Even though the end point is inside of the cube, it will often generate this alarm.</a:t>
            </a:r>
          </a:p>
          <a:p>
            <a:pPr lvl="2"/>
            <a:r>
              <a:rPr lang="en-US" sz="1100" dirty="0"/>
              <a:t>“F-SAFE ROBOT RANGE LIMIT INTFERENCE”</a:t>
            </a:r>
          </a:p>
          <a:p>
            <a:pPr lvl="1"/>
            <a:r>
              <a:rPr lang="en-US" sz="2000" b="1" dirty="0"/>
              <a:t>Work Around</a:t>
            </a:r>
          </a:p>
          <a:p>
            <a:pPr lvl="2"/>
            <a:r>
              <a:rPr lang="en-US" sz="1800" dirty="0"/>
              <a:t>Slow the robot way down before making its next turn.</a:t>
            </a:r>
          </a:p>
          <a:p>
            <a:pPr lvl="2"/>
            <a:r>
              <a:rPr lang="en-US" sz="1800" dirty="0"/>
              <a:t>Exact settings should be customized     in an application specific manner.</a:t>
            </a:r>
          </a:p>
        </p:txBody>
      </p:sp>
      <p:pic>
        <p:nvPicPr>
          <p:cNvPr id="9" name="Picture 8"/>
          <p:cNvPicPr>
            <a:picLocks noChangeAspect="1"/>
          </p:cNvPicPr>
          <p:nvPr/>
        </p:nvPicPr>
        <p:blipFill>
          <a:blip r:embed="rId2"/>
          <a:stretch>
            <a:fillRect/>
          </a:stretch>
        </p:blipFill>
        <p:spPr>
          <a:xfrm>
            <a:off x="5217114" y="469644"/>
            <a:ext cx="3989720" cy="2589002"/>
          </a:xfrm>
          <a:prstGeom prst="rect">
            <a:avLst/>
          </a:prstGeom>
        </p:spPr>
      </p:pic>
      <p:pic>
        <p:nvPicPr>
          <p:cNvPr id="10" name="Picture 9"/>
          <p:cNvPicPr>
            <a:picLocks noChangeAspect="1"/>
          </p:cNvPicPr>
          <p:nvPr/>
        </p:nvPicPr>
        <p:blipFill>
          <a:blip r:embed="rId3"/>
          <a:stretch>
            <a:fillRect/>
          </a:stretch>
        </p:blipFill>
        <p:spPr>
          <a:xfrm>
            <a:off x="5482430" y="2639403"/>
            <a:ext cx="3734466" cy="2415326"/>
          </a:xfrm>
          <a:prstGeom prst="rect">
            <a:avLst/>
          </a:prstGeom>
        </p:spPr>
      </p:pic>
    </p:spTree>
    <p:extLst>
      <p:ext uri="{BB962C8B-B14F-4D97-AF65-F5344CB8AC3E}">
        <p14:creationId xmlns:p14="http://schemas.microsoft.com/office/powerpoint/2010/main" val="20859552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																						Programming Robots Near Robot</a:t>
            </a:r>
            <a:br>
              <a:rPr lang="en-US" sz="3600" dirty="0"/>
            </a:br>
            <a:r>
              <a:rPr lang="en-US" sz="3600" dirty="0"/>
              <a:t>																							 Range Limit Demo</a:t>
            </a:r>
          </a:p>
        </p:txBody>
      </p:sp>
      <p:sp>
        <p:nvSpPr>
          <p:cNvPr id="4" name="Slide Number Placeholder 3"/>
          <p:cNvSpPr>
            <a:spLocks noGrp="1"/>
          </p:cNvSpPr>
          <p:nvPr>
            <p:ph type="sldNum" sz="quarter" idx="12"/>
          </p:nvPr>
        </p:nvSpPr>
        <p:spPr/>
        <p:txBody>
          <a:bodyPr/>
          <a:lstStyle/>
          <a:p>
            <a:fld id="{0B632FBA-CCB7-4648-8C08-F1C235D210E5}" type="slidenum">
              <a:rPr lang="en-US" smtClean="0"/>
              <a:t>38</a:t>
            </a:fld>
            <a:endParaRPr lang="en-US" dirty="0"/>
          </a:p>
        </p:txBody>
      </p:sp>
      <p:pic>
        <p:nvPicPr>
          <p:cNvPr id="7" name="Stop Early At High Speed In C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35696" y="1219697"/>
            <a:ext cx="5029200" cy="3771900"/>
          </a:xfrm>
          <a:prstGeom prst="rect">
            <a:avLst/>
          </a:prstGeom>
          <a:ln w="508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742024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																								Programming Robot Range Limit Cont.</a:t>
            </a:r>
          </a:p>
        </p:txBody>
      </p:sp>
      <p:sp>
        <p:nvSpPr>
          <p:cNvPr id="4" name="Slide Number Placeholder 3"/>
          <p:cNvSpPr>
            <a:spLocks noGrp="1"/>
          </p:cNvSpPr>
          <p:nvPr>
            <p:ph type="sldNum" sz="quarter" idx="12"/>
          </p:nvPr>
        </p:nvSpPr>
        <p:spPr/>
        <p:txBody>
          <a:bodyPr/>
          <a:lstStyle/>
          <a:p>
            <a:fld id="{0B632FBA-CCB7-4648-8C08-F1C235D210E5}" type="slidenum">
              <a:rPr lang="en-US" smtClean="0"/>
              <a:t>39</a:t>
            </a:fld>
            <a:endParaRPr lang="en-US" dirty="0"/>
          </a:p>
        </p:txBody>
      </p:sp>
      <p:sp>
        <p:nvSpPr>
          <p:cNvPr id="7" name="Content Placeholder 14"/>
          <p:cNvSpPr>
            <a:spLocks noGrp="1"/>
          </p:cNvSpPr>
          <p:nvPr>
            <p:ph idx="1"/>
          </p:nvPr>
        </p:nvSpPr>
        <p:spPr>
          <a:xfrm>
            <a:off x="957369" y="699813"/>
            <a:ext cx="3962400" cy="3810000"/>
          </a:xfrm>
        </p:spPr>
        <p:txBody>
          <a:bodyPr/>
          <a:lstStyle/>
          <a:p>
            <a:pPr lvl="1"/>
            <a:r>
              <a:rPr lang="sv-SE" sz="1600" b="1" dirty="0"/>
              <a:t>Main Zone</a:t>
            </a:r>
          </a:p>
          <a:p>
            <a:pPr lvl="2"/>
            <a:r>
              <a:rPr lang="en-US" sz="1200" dirty="0"/>
              <a:t>Create a robot range file for the zone you want the robot to stay within.</a:t>
            </a:r>
          </a:p>
          <a:p>
            <a:pPr lvl="1"/>
            <a:r>
              <a:rPr lang="en-US" b="1" dirty="0"/>
              <a:t>Slow Down Plane</a:t>
            </a:r>
          </a:p>
          <a:p>
            <a:pPr lvl="2"/>
            <a:r>
              <a:rPr lang="en-US" sz="1200" dirty="0"/>
              <a:t>Create a second file using a plane coordinate. </a:t>
            </a:r>
          </a:p>
          <a:p>
            <a:pPr lvl="2"/>
            <a:r>
              <a:rPr lang="en-US" sz="1200" dirty="0"/>
              <a:t>You will want this wall to be close to the current wall you are approaching. Designate which output signal you want to use. Here we are using </a:t>
            </a:r>
          </a:p>
          <a:p>
            <a:pPr marL="228600" lvl="2" indent="0">
              <a:buNone/>
            </a:pPr>
            <a:r>
              <a:rPr lang="en-US" sz="1200" dirty="0"/>
              <a:t>    FS-OUT1.</a:t>
            </a:r>
          </a:p>
          <a:p>
            <a:pPr lvl="1"/>
            <a:r>
              <a:rPr lang="en-US" b="1" dirty="0"/>
              <a:t>Under Speed Limit</a:t>
            </a:r>
          </a:p>
          <a:p>
            <a:pPr lvl="2"/>
            <a:r>
              <a:rPr lang="en-US" sz="1200" dirty="0"/>
              <a:t>Create a file under Speed Limit.  Enter the desired speed and Detection Delay time.</a:t>
            </a:r>
          </a:p>
          <a:p>
            <a:pPr lvl="2"/>
            <a:r>
              <a:rPr lang="en-US" sz="1200" dirty="0"/>
              <a:t>Create your safety logic file using the logic tied to your robot range and speed limit file.</a:t>
            </a:r>
          </a:p>
          <a:p>
            <a:pPr lvl="2"/>
            <a:r>
              <a:rPr lang="en-US" sz="1200" dirty="0"/>
              <a:t>Adjust the X-Y plane as needed.  This will allow you to run at full speed until it crosses the plane, then it will slow down to the speed you allocated in your Speed Limit File without an alarm.</a:t>
            </a:r>
          </a:p>
          <a:p>
            <a:pPr lvl="2"/>
            <a:endParaRPr lang="en-US" sz="1200" dirty="0"/>
          </a:p>
          <a:p>
            <a:pPr lvl="2"/>
            <a:endParaRPr lang="en-US" dirty="0"/>
          </a:p>
        </p:txBody>
      </p:sp>
      <p:pic>
        <p:nvPicPr>
          <p:cNvPr id="11" name="Picture 10"/>
          <p:cNvPicPr>
            <a:picLocks noChangeAspect="1"/>
          </p:cNvPicPr>
          <p:nvPr/>
        </p:nvPicPr>
        <p:blipFill rotWithShape="1">
          <a:blip r:embed="rId2"/>
          <a:srcRect t="3613"/>
          <a:stretch/>
        </p:blipFill>
        <p:spPr>
          <a:xfrm>
            <a:off x="4641324" y="651284"/>
            <a:ext cx="2426684" cy="1466472"/>
          </a:xfrm>
          <a:prstGeom prst="rect">
            <a:avLst/>
          </a:prstGeom>
        </p:spPr>
      </p:pic>
      <p:cxnSp>
        <p:nvCxnSpPr>
          <p:cNvPr id="12" name="Straight Arrow Connector 11"/>
          <p:cNvCxnSpPr>
            <a:cxnSpLocks/>
          </p:cNvCxnSpPr>
          <p:nvPr/>
        </p:nvCxnSpPr>
        <p:spPr>
          <a:xfrm flipH="1">
            <a:off x="2326505" y="871741"/>
            <a:ext cx="2314819" cy="0"/>
          </a:xfrm>
          <a:prstGeom prst="straightConnector1">
            <a:avLst/>
          </a:prstGeom>
          <a:ln w="25400">
            <a:solidFill>
              <a:srgbClr val="FC0128"/>
            </a:solidFill>
            <a:headEnd type="triangle" w="lg" len="lg"/>
            <a:tailEnd type="non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3"/>
          <a:stretch>
            <a:fillRect/>
          </a:stretch>
        </p:blipFill>
        <p:spPr>
          <a:xfrm>
            <a:off x="5649534" y="1435880"/>
            <a:ext cx="2426684" cy="1476614"/>
          </a:xfrm>
          <a:prstGeom prst="rect">
            <a:avLst/>
          </a:prstGeom>
        </p:spPr>
      </p:pic>
      <p:pic>
        <p:nvPicPr>
          <p:cNvPr id="13" name="Picture 12"/>
          <p:cNvPicPr>
            <a:picLocks noChangeAspect="1"/>
          </p:cNvPicPr>
          <p:nvPr/>
        </p:nvPicPr>
        <p:blipFill rotWithShape="1">
          <a:blip r:embed="rId4"/>
          <a:srcRect l="8824" t="5751" r="13873" b="20492"/>
          <a:stretch/>
        </p:blipFill>
        <p:spPr>
          <a:xfrm rot="547505">
            <a:off x="6882045" y="879177"/>
            <a:ext cx="2278704" cy="1458422"/>
          </a:xfrm>
          <a:prstGeom prst="rect">
            <a:avLst/>
          </a:prstGeom>
        </p:spPr>
      </p:pic>
      <p:cxnSp>
        <p:nvCxnSpPr>
          <p:cNvPr id="15" name="Straight Arrow Connector 14"/>
          <p:cNvCxnSpPr>
            <a:cxnSpLocks/>
          </p:cNvCxnSpPr>
          <p:nvPr/>
        </p:nvCxnSpPr>
        <p:spPr>
          <a:xfrm flipH="1">
            <a:off x="2245935" y="2861240"/>
            <a:ext cx="3399215" cy="0"/>
          </a:xfrm>
          <a:prstGeom prst="straightConnector1">
            <a:avLst/>
          </a:prstGeom>
          <a:ln w="25400">
            <a:solidFill>
              <a:srgbClr val="FC0128"/>
            </a:solidFill>
            <a:headEnd type="triangle" w="lg" len="lg"/>
            <a:tailEnd type="none"/>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rotWithShape="1">
          <a:blip r:embed="rId5"/>
          <a:srcRect l="16718" b="20358"/>
          <a:stretch/>
        </p:blipFill>
        <p:spPr>
          <a:xfrm>
            <a:off x="5101685" y="3203444"/>
            <a:ext cx="1639067" cy="874430"/>
          </a:xfrm>
          <a:prstGeom prst="rect">
            <a:avLst/>
          </a:prstGeom>
        </p:spPr>
      </p:pic>
      <p:cxnSp>
        <p:nvCxnSpPr>
          <p:cNvPr id="25" name="Straight Arrow Connector 24"/>
          <p:cNvCxnSpPr>
            <a:cxnSpLocks/>
          </p:cNvCxnSpPr>
          <p:nvPr/>
        </p:nvCxnSpPr>
        <p:spPr>
          <a:xfrm flipH="1">
            <a:off x="4343400" y="3380727"/>
            <a:ext cx="742222" cy="334023"/>
          </a:xfrm>
          <a:prstGeom prst="straightConnector1">
            <a:avLst/>
          </a:prstGeom>
          <a:ln w="25400">
            <a:solidFill>
              <a:srgbClr val="FC0128"/>
            </a:solidFill>
            <a:headEnd type="triangle" w="lg" len="lg"/>
            <a:tailEnd type="none"/>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rotWithShape="1">
          <a:blip r:embed="rId6"/>
          <a:srcRect l="19266"/>
          <a:stretch/>
        </p:blipFill>
        <p:spPr>
          <a:xfrm>
            <a:off x="7020551" y="2503751"/>
            <a:ext cx="2001692" cy="1496180"/>
          </a:xfrm>
          <a:prstGeom prst="rect">
            <a:avLst/>
          </a:prstGeom>
        </p:spPr>
      </p:pic>
      <p:cxnSp>
        <p:nvCxnSpPr>
          <p:cNvPr id="18" name="Straight Arrow Connector 17"/>
          <p:cNvCxnSpPr>
            <a:cxnSpLocks/>
          </p:cNvCxnSpPr>
          <p:nvPr/>
        </p:nvCxnSpPr>
        <p:spPr>
          <a:xfrm flipH="1" flipV="1">
            <a:off x="4462419" y="3081311"/>
            <a:ext cx="2546350" cy="14012"/>
          </a:xfrm>
          <a:prstGeom prst="straightConnector1">
            <a:avLst/>
          </a:prstGeom>
          <a:ln w="25400">
            <a:solidFill>
              <a:srgbClr val="FC0128"/>
            </a:solidFill>
            <a:headEnd type="triangle" w="lg" len="lg"/>
            <a:tailEnd type="none"/>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p:nvPicPr>
        <p:blipFill>
          <a:blip r:embed="rId7"/>
          <a:stretch>
            <a:fillRect/>
          </a:stretch>
        </p:blipFill>
        <p:spPr>
          <a:xfrm>
            <a:off x="5283543" y="3560179"/>
            <a:ext cx="2492594" cy="1711106"/>
          </a:xfrm>
          <a:prstGeom prst="rect">
            <a:avLst/>
          </a:prstGeom>
        </p:spPr>
      </p:pic>
    </p:spTree>
    <p:extLst>
      <p:ext uri="{BB962C8B-B14F-4D97-AF65-F5344CB8AC3E}">
        <p14:creationId xmlns:p14="http://schemas.microsoft.com/office/powerpoint/2010/main" val="2101297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914400" lvl="2" indent="0">
              <a:buNone/>
            </a:pPr>
            <a:r>
              <a:rPr lang="en-US" sz="3200" b="1" dirty="0"/>
              <a:t>  What is the Functional Safety Unit (FSU)?</a:t>
            </a:r>
          </a:p>
          <a:p>
            <a:pPr marL="0" indent="0">
              <a:buNone/>
            </a:pPr>
            <a:endParaRPr lang="en-US" sz="4000" dirty="0"/>
          </a:p>
        </p:txBody>
      </p:sp>
      <p:sp>
        <p:nvSpPr>
          <p:cNvPr id="4" name="Slide Number Placeholder 3"/>
          <p:cNvSpPr>
            <a:spLocks noGrp="1"/>
          </p:cNvSpPr>
          <p:nvPr>
            <p:ph type="sldNum" sz="quarter" idx="12"/>
          </p:nvPr>
        </p:nvSpPr>
        <p:spPr/>
        <p:txBody>
          <a:bodyPr/>
          <a:lstStyle/>
          <a:p>
            <a:fld id="{0B632FBA-CCB7-4648-8C08-F1C235D210E5}" type="slidenum">
              <a:rPr lang="en-US" smtClean="0"/>
              <a:t>4</a:t>
            </a:fld>
            <a:endParaRPr lang="en-US" dirty="0"/>
          </a:p>
        </p:txBody>
      </p:sp>
      <p:sp>
        <p:nvSpPr>
          <p:cNvPr id="5" name="Rectangle 4">
            <a:extLst>
              <a:ext uri="{FF2B5EF4-FFF2-40B4-BE49-F238E27FC236}">
                <a16:creationId xmlns:a16="http://schemas.microsoft.com/office/drawing/2014/main" id="{95B690AD-B956-450A-A4FA-646EAE072AFE}"/>
              </a:ext>
            </a:extLst>
          </p:cNvPr>
          <p:cNvSpPr/>
          <p:nvPr/>
        </p:nvSpPr>
        <p:spPr>
          <a:xfrm>
            <a:off x="1455760" y="837266"/>
            <a:ext cx="6962775" cy="3970318"/>
          </a:xfrm>
          <a:prstGeom prst="rect">
            <a:avLst/>
          </a:prstGeom>
        </p:spPr>
        <p:txBody>
          <a:bodyPr wrap="square">
            <a:spAutoFit/>
          </a:bodyPr>
          <a:lstStyle/>
          <a:p>
            <a:r>
              <a:rPr lang="sv-SE" b="1" dirty="0">
                <a:solidFill>
                  <a:srgbClr val="00B050"/>
                </a:solidFill>
              </a:rPr>
              <a:t>Safety For Humans</a:t>
            </a:r>
          </a:p>
          <a:p>
            <a:pPr marL="231775" lvl="1" indent="-180975"/>
            <a:r>
              <a:rPr lang="en-US" b="1" dirty="0"/>
              <a:t>Two</a:t>
            </a:r>
            <a:r>
              <a:rPr lang="en-US" dirty="0"/>
              <a:t> parallel Central Processing Units (CPUs) run </a:t>
            </a:r>
            <a:r>
              <a:rPr lang="en-US" b="1" dirty="0"/>
              <a:t>concurrently</a:t>
            </a:r>
            <a:r>
              <a:rPr lang="en-US" dirty="0"/>
              <a:t> on the functional safety board</a:t>
            </a:r>
          </a:p>
          <a:p>
            <a:pPr marL="231775" lvl="1" indent="-180975"/>
            <a:endParaRPr lang="en-US" dirty="0"/>
          </a:p>
          <a:p>
            <a:pPr marL="231775" lvl="1" indent="-180975"/>
            <a:r>
              <a:rPr lang="en-US" dirty="0"/>
              <a:t>Processors function </a:t>
            </a:r>
            <a:r>
              <a:rPr lang="en-US" b="1" dirty="0"/>
              <a:t>independently</a:t>
            </a:r>
            <a:r>
              <a:rPr lang="en-US" dirty="0"/>
              <a:t> to acquire the manipulator encoder feedback in pulse counts</a:t>
            </a:r>
          </a:p>
          <a:p>
            <a:pPr marL="231775" lvl="1" indent="-180975"/>
            <a:endParaRPr lang="en-US" dirty="0"/>
          </a:p>
          <a:p>
            <a:pPr marL="231775" lvl="1" indent="-180975"/>
            <a:r>
              <a:rPr lang="en-US" dirty="0"/>
              <a:t>Based on that position feedback, the functional safety unit can </a:t>
            </a:r>
            <a:r>
              <a:rPr lang="en-US" b="1" dirty="0"/>
              <a:t>monitor the manipulator and tool’s position, speed, and posture</a:t>
            </a:r>
            <a:r>
              <a:rPr lang="en-US" dirty="0"/>
              <a:t>. </a:t>
            </a:r>
          </a:p>
          <a:p>
            <a:pPr marL="231775" lvl="1" indent="-180975"/>
            <a:endParaRPr lang="en-US" dirty="0"/>
          </a:p>
          <a:p>
            <a:pPr marL="231775" lvl="1" indent="-180975"/>
            <a:r>
              <a:rPr lang="en-US" dirty="0"/>
              <a:t>FSU improves the safety of the manipulator’s motion and allows the minimization of nearby overall equipment footprint as well as human accessible areas.</a:t>
            </a:r>
          </a:p>
        </p:txBody>
      </p:sp>
    </p:spTree>
    <p:extLst>
      <p:ext uri="{BB962C8B-B14F-4D97-AF65-F5344CB8AC3E}">
        <p14:creationId xmlns:p14="http://schemas.microsoft.com/office/powerpoint/2010/main" val="11324179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41030" y="2919736"/>
            <a:ext cx="2286000" cy="1790739"/>
            <a:chOff x="457200" y="2785734"/>
            <a:chExt cx="2286000" cy="1790739"/>
          </a:xfrm>
        </p:grpSpPr>
        <p:grpSp>
          <p:nvGrpSpPr>
            <p:cNvPr id="38" name="Group 37"/>
            <p:cNvGrpSpPr/>
            <p:nvPr/>
          </p:nvGrpSpPr>
          <p:grpSpPr>
            <a:xfrm>
              <a:off x="457200" y="2785734"/>
              <a:ext cx="2286000" cy="1790739"/>
              <a:chOff x="457200" y="2785734"/>
              <a:chExt cx="2286000" cy="1790739"/>
            </a:xfrm>
          </p:grpSpPr>
          <p:sp>
            <p:nvSpPr>
              <p:cNvPr id="37" name="Rounded Rectangle 36">
                <a:hlinkClick r:id="rId3" action="ppaction://hlinksldjump"/>
              </p:cNvPr>
              <p:cNvSpPr/>
              <p:nvPr/>
            </p:nvSpPr>
            <p:spPr>
              <a:xfrm>
                <a:off x="457200" y="2785734"/>
                <a:ext cx="2286000" cy="1689538"/>
              </a:xfrm>
              <a:prstGeom prst="roundRect">
                <a:avLst/>
              </a:prstGeom>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nvGrpSpPr>
              <p:cNvPr id="36" name="Group 35"/>
              <p:cNvGrpSpPr/>
              <p:nvPr/>
            </p:nvGrpSpPr>
            <p:grpSpPr>
              <a:xfrm>
                <a:off x="709824" y="2925889"/>
                <a:ext cx="1752600" cy="1650584"/>
                <a:chOff x="709824" y="2925889"/>
                <a:chExt cx="1752600" cy="1650584"/>
              </a:xfrm>
            </p:grpSpPr>
            <p:pic>
              <p:nvPicPr>
                <p:cNvPr id="16" name="Picture 2" descr="C:\Users\sedmami\Documents\DX200\FSU\FSU Product Bulletin JPG's\Robot Speed Limit.JPG">
                  <a:hlinkClick r:id="rId3" action="ppaction://hlinksldjump"/>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908" b="94172" l="8960" r="99711">
                              <a14:foregroundMark x1="69075" y1="63190" x2="69075" y2="63190"/>
                              <a14:foregroundMark x1="69075" y1="64110" x2="69075" y2="64110"/>
                              <a14:foregroundMark x1="68786" y1="63804" x2="72254" y2="62270"/>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09824" y="2925889"/>
                  <a:ext cx="1752600" cy="1650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676400" y="3186653"/>
                  <a:ext cx="152400" cy="76200"/>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Rectangle 19"/>
            <p:cNvSpPr/>
            <p:nvPr/>
          </p:nvSpPr>
          <p:spPr>
            <a:xfrm flipH="1">
              <a:off x="1551607" y="3147809"/>
              <a:ext cx="401986" cy="153888"/>
            </a:xfrm>
            <a:prstGeom prst="rect">
              <a:avLst/>
            </a:prstGeom>
            <a:noFill/>
          </p:spPr>
          <p:txBody>
            <a:bodyPr wrap="square" lIns="91440" tIns="45720" rIns="91440" bIns="45720">
              <a:spAutoFit/>
            </a:bodyPr>
            <a:lstStyle/>
            <a:p>
              <a:pPr algn="ctr"/>
              <a:r>
                <a:rPr lang="en-US" sz="400" b="1" cap="none" spc="0" dirty="0">
                  <a:ln w="0"/>
                  <a:solidFill>
                    <a:srgbClr val="0070E0"/>
                  </a:solidFill>
                </a:rPr>
                <a:t>YASKAWA</a:t>
              </a:r>
            </a:p>
          </p:txBody>
        </p:sp>
      </p:grpSp>
      <p:grpSp>
        <p:nvGrpSpPr>
          <p:cNvPr id="43" name="Group 42"/>
          <p:cNvGrpSpPr/>
          <p:nvPr/>
        </p:nvGrpSpPr>
        <p:grpSpPr>
          <a:xfrm>
            <a:off x="3927212" y="2923791"/>
            <a:ext cx="2286000" cy="1689538"/>
            <a:chOff x="3180594" y="2780916"/>
            <a:chExt cx="2286000" cy="1689538"/>
          </a:xfrm>
        </p:grpSpPr>
        <p:sp>
          <p:nvSpPr>
            <p:cNvPr id="33" name="Rounded Rectangle 32">
              <a:hlinkClick r:id="rId6" action="ppaction://hlinksldjump"/>
            </p:cNvPr>
            <p:cNvSpPr/>
            <p:nvPr/>
          </p:nvSpPr>
          <p:spPr>
            <a:xfrm>
              <a:off x="3180594" y="2780916"/>
              <a:ext cx="2286000" cy="1689538"/>
            </a:xfrm>
            <a:prstGeom prst="roundRect">
              <a:avLst/>
            </a:prstGeom>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21" name="Picture 2" descr="C:\Users\sedmami\Documents\DX200\FSU\FSU Product Bulletin JPG's\Tool Angle Monitor.JPG">
              <a:hlinkClick r:id="rId6" action="ppaction://hlinksldjump"/>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5871" r="1489" b="4682"/>
            <a:stretch/>
          </p:blipFill>
          <p:spPr bwMode="auto">
            <a:xfrm>
              <a:off x="3505200" y="2975717"/>
              <a:ext cx="1524000" cy="147719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Group 41"/>
          <p:cNvGrpSpPr/>
          <p:nvPr/>
        </p:nvGrpSpPr>
        <p:grpSpPr>
          <a:xfrm>
            <a:off x="6613394" y="2923791"/>
            <a:ext cx="2286000" cy="1689538"/>
            <a:chOff x="6127619" y="2780916"/>
            <a:chExt cx="2286000" cy="1689538"/>
          </a:xfrm>
        </p:grpSpPr>
        <p:sp>
          <p:nvSpPr>
            <p:cNvPr id="34" name="Rounded Rectangle 33">
              <a:hlinkClick r:id="rId8" action="ppaction://hlinksldjump"/>
            </p:cNvPr>
            <p:cNvSpPr/>
            <p:nvPr/>
          </p:nvSpPr>
          <p:spPr>
            <a:xfrm>
              <a:off x="6127619" y="2780916"/>
              <a:ext cx="2286000" cy="1689538"/>
            </a:xfrm>
            <a:prstGeom prst="roundRect">
              <a:avLst/>
            </a:prstGeom>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026" name="Picture 2" descr="Image result for Robot tool changer">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19998" y="3196343"/>
              <a:ext cx="2009602" cy="12280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41" name="Group 40"/>
          <p:cNvGrpSpPr/>
          <p:nvPr/>
        </p:nvGrpSpPr>
        <p:grpSpPr>
          <a:xfrm>
            <a:off x="6613394" y="1200394"/>
            <a:ext cx="2286000" cy="1689538"/>
            <a:chOff x="6127619" y="1057519"/>
            <a:chExt cx="2286000" cy="1689538"/>
          </a:xfrm>
        </p:grpSpPr>
        <p:grpSp>
          <p:nvGrpSpPr>
            <p:cNvPr id="35" name="Group 34"/>
            <p:cNvGrpSpPr/>
            <p:nvPr/>
          </p:nvGrpSpPr>
          <p:grpSpPr>
            <a:xfrm>
              <a:off x="6127619" y="1057519"/>
              <a:ext cx="2286000" cy="1689538"/>
              <a:chOff x="6087638" y="1047750"/>
              <a:chExt cx="2286000" cy="1689538"/>
            </a:xfrm>
          </p:grpSpPr>
          <p:sp>
            <p:nvSpPr>
              <p:cNvPr id="31" name="Rounded Rectangle 30"/>
              <p:cNvSpPr/>
              <p:nvPr/>
            </p:nvSpPr>
            <p:spPr>
              <a:xfrm>
                <a:off x="6087638" y="1047750"/>
                <a:ext cx="2286000" cy="1689538"/>
              </a:xfrm>
              <a:prstGeom prst="roundRect">
                <a:avLst/>
              </a:prstGeom>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4" name="Picture 2" descr="C:\Users\sedmami\Documents\DX200\FSU\FSU Product Bulletin JPG's\Robot Range Limit, Inside.jpg"/>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7251520" y="1716421"/>
                <a:ext cx="939486" cy="8377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39" name="Picture 2" descr="C:\Users\sedmami\Documents\DX200\FSU\FSU Product Bulletin JPG's\Robot Range Limit, Outside.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248400" y="1505970"/>
              <a:ext cx="1159544" cy="11782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oup 39"/>
          <p:cNvGrpSpPr/>
          <p:nvPr/>
        </p:nvGrpSpPr>
        <p:grpSpPr>
          <a:xfrm>
            <a:off x="3946629" y="1196573"/>
            <a:ext cx="2286000" cy="1689538"/>
            <a:chOff x="3180594" y="1057519"/>
            <a:chExt cx="2286000" cy="1689538"/>
          </a:xfrm>
        </p:grpSpPr>
        <p:sp>
          <p:nvSpPr>
            <p:cNvPr id="30" name="Rounded Rectangle 29"/>
            <p:cNvSpPr/>
            <p:nvPr/>
          </p:nvSpPr>
          <p:spPr>
            <a:xfrm>
              <a:off x="3180594" y="1057519"/>
              <a:ext cx="2286000" cy="1689538"/>
            </a:xfrm>
            <a:prstGeom prst="roundRect">
              <a:avLst/>
            </a:prstGeom>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3" name="Picture 2" descr="C:\Users\sedmami\Documents\DX200\FSU\FSU Product Bulletin JPG's\Axis Speed Monitor.jpg">
              <a:hlinkClick r:id="rId13" action="ppaction://hlinksldjump"/>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38462" y1="43137" x2="38462" y2="43137"/>
                          <a14:foregroundMark x1="34936" y1="41176" x2="34936" y2="41176"/>
                          <a14:foregroundMark x1="32372" y1="38562" x2="32372" y2="38562"/>
                          <a14:foregroundMark x1="30128" y1="35294" x2="30128" y2="35294"/>
                          <a14:foregroundMark x1="28205" y1="31699" x2="28205" y2="31699"/>
                          <a14:foregroundMark x1="27244" y1="28105" x2="27244" y2="28105"/>
                          <a14:foregroundMark x1="26923" y1="24837" x2="26923" y2="24837"/>
                          <a14:foregroundMark x1="26923" y1="20588" x2="26923" y2="20588"/>
                          <a14:foregroundMark x1="29167" y1="16340" x2="29167" y2="16340"/>
                        </a14:backgroundRemoval>
                      </a14:imgEffect>
                    </a14:imgLayer>
                  </a14:imgProps>
                </a:ext>
                <a:ext uri="{28A0092B-C50C-407E-A947-70E740481C1C}">
                  <a14:useLocalDpi xmlns:a14="http://schemas.microsoft.com/office/drawing/2010/main" val="0"/>
                </a:ext>
              </a:extLst>
            </a:blip>
            <a:srcRect/>
            <a:stretch>
              <a:fillRect/>
            </a:stretch>
          </p:blipFill>
          <p:spPr bwMode="auto">
            <a:xfrm>
              <a:off x="3572872" y="1409304"/>
              <a:ext cx="1294960" cy="12727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p:cNvGrpSpPr/>
          <p:nvPr/>
        </p:nvGrpSpPr>
        <p:grpSpPr>
          <a:xfrm>
            <a:off x="1241030" y="1191521"/>
            <a:ext cx="2286000" cy="1689538"/>
            <a:chOff x="457200" y="1047750"/>
            <a:chExt cx="2286000" cy="1689538"/>
          </a:xfrm>
        </p:grpSpPr>
        <p:sp>
          <p:nvSpPr>
            <p:cNvPr id="24" name="Rounded Rectangle 23">
              <a:hlinkClick r:id="rId16" action="ppaction://hlinksldjump"/>
            </p:cNvPr>
            <p:cNvSpPr/>
            <p:nvPr/>
          </p:nvSpPr>
          <p:spPr>
            <a:xfrm>
              <a:off x="457200" y="1047750"/>
              <a:ext cx="2286000" cy="1689538"/>
            </a:xfrm>
            <a:prstGeom prst="roundRect">
              <a:avLst/>
            </a:prstGeom>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2" name="Picture 2" descr="C:\Users\sedmami\Documents\DX200\FSU\FSU Product Bulletin JPG's\Axis Range Limit.jpg">
              <a:hlinkClick r:id="rId16" action="ppaction://hlinksldjump"/>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99327" l="0" r="100000"/>
                      </a14:imgEffect>
                    </a14:imgLayer>
                  </a14:imgProps>
                </a:ext>
                <a:ext uri="{28A0092B-C50C-407E-A947-70E740481C1C}">
                  <a14:useLocalDpi xmlns:a14="http://schemas.microsoft.com/office/drawing/2010/main" val="0"/>
                </a:ext>
              </a:extLst>
            </a:blip>
            <a:srcRect/>
            <a:stretch>
              <a:fillRect/>
            </a:stretch>
          </p:blipFill>
          <p:spPr bwMode="auto">
            <a:xfrm>
              <a:off x="1033184" y="1428750"/>
              <a:ext cx="1134032" cy="1233826"/>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p:txBody>
          <a:bodyPr/>
          <a:lstStyle/>
          <a:p>
            <a:r>
              <a:rPr lang="en-US" sz="3600" dirty="0"/>
              <a:t>																				Functional Safety Unit Features</a:t>
            </a:r>
          </a:p>
        </p:txBody>
      </p:sp>
      <p:sp>
        <p:nvSpPr>
          <p:cNvPr id="6" name="Content Placeholder 5"/>
          <p:cNvSpPr>
            <a:spLocks noGrp="1"/>
          </p:cNvSpPr>
          <p:nvPr>
            <p:ph idx="1"/>
          </p:nvPr>
        </p:nvSpPr>
        <p:spPr>
          <a:xfrm>
            <a:off x="1241030" y="1257952"/>
            <a:ext cx="2286000" cy="304800"/>
          </a:xfrm>
        </p:spPr>
        <p:txBody>
          <a:bodyPr/>
          <a:lstStyle/>
          <a:p>
            <a:pPr marL="0" indent="0" algn="ctr">
              <a:buNone/>
            </a:pPr>
            <a:r>
              <a:rPr lang="sv-SE" sz="1600" b="1" dirty="0">
                <a:solidFill>
                  <a:srgbClr val="0057B8"/>
                </a:solidFill>
                <a:effectLst>
                  <a:outerShdw blurRad="38100" dist="38100" dir="2700000" algn="tl">
                    <a:srgbClr val="000000">
                      <a:alpha val="43137"/>
                    </a:srgbClr>
                  </a:outerShdw>
                </a:effectLst>
              </a:rPr>
              <a:t>Axis Range Limiting</a:t>
            </a:r>
            <a:endParaRPr lang="sv-SE" sz="1600" b="1" dirty="0">
              <a:solidFill>
                <a:srgbClr val="0057B8"/>
              </a:solidFill>
              <a:effectLst>
                <a:outerShdw blurRad="38100" dist="38100" dir="2700000" algn="tl">
                  <a:srgbClr val="000000">
                    <a:alpha val="43137"/>
                  </a:srgbClr>
                </a:outerShdw>
              </a:effectLst>
              <a:hlinkClick r:id="rId16" action="ppaction://hlinksldjump"/>
            </a:endParaRPr>
          </a:p>
        </p:txBody>
      </p:sp>
      <p:sp>
        <p:nvSpPr>
          <p:cNvPr id="4" name="Slide Number Placeholder 3"/>
          <p:cNvSpPr>
            <a:spLocks noGrp="1"/>
          </p:cNvSpPr>
          <p:nvPr>
            <p:ph type="sldNum" sz="quarter" idx="12"/>
          </p:nvPr>
        </p:nvSpPr>
        <p:spPr/>
        <p:txBody>
          <a:bodyPr/>
          <a:lstStyle/>
          <a:p>
            <a:fld id="{0B632FBA-CCB7-4648-8C08-F1C235D210E5}" type="slidenum">
              <a:rPr lang="en-US" smtClean="0"/>
              <a:t>40</a:t>
            </a:fld>
            <a:endParaRPr lang="en-US" dirty="0"/>
          </a:p>
        </p:txBody>
      </p:sp>
      <p:sp>
        <p:nvSpPr>
          <p:cNvPr id="7" name="Text Placeholder 6"/>
          <p:cNvSpPr>
            <a:spLocks noGrp="1"/>
          </p:cNvSpPr>
          <p:nvPr>
            <p:ph type="body" sz="quarter" idx="13"/>
          </p:nvPr>
        </p:nvSpPr>
        <p:spPr>
          <a:xfrm>
            <a:off x="4009612" y="1260562"/>
            <a:ext cx="2247900" cy="304800"/>
          </a:xfrm>
        </p:spPr>
        <p:txBody>
          <a:bodyPr/>
          <a:lstStyle/>
          <a:p>
            <a:pPr marL="0" indent="0">
              <a:buNone/>
            </a:pPr>
            <a:r>
              <a:rPr lang="sv-SE" sz="1600" b="1" dirty="0">
                <a:solidFill>
                  <a:srgbClr val="0057B8"/>
                </a:solidFill>
                <a:effectLst>
                  <a:outerShdw blurRad="38100" dist="38100" dir="2700000" algn="tl">
                    <a:srgbClr val="000000">
                      <a:alpha val="43137"/>
                    </a:srgbClr>
                  </a:outerShdw>
                </a:effectLst>
              </a:rPr>
              <a:t>Axis Speed Monitor</a:t>
            </a:r>
            <a:endParaRPr lang="en-US" sz="1600" b="1" dirty="0">
              <a:solidFill>
                <a:srgbClr val="0057B8"/>
              </a:solidFill>
              <a:effectLst>
                <a:outerShdw blurRad="38100" dist="38100" dir="2700000" algn="tl">
                  <a:srgbClr val="000000">
                    <a:alpha val="43137"/>
                  </a:srgbClr>
                </a:outerShdw>
              </a:effectLst>
            </a:endParaRPr>
          </a:p>
        </p:txBody>
      </p:sp>
      <p:sp>
        <p:nvSpPr>
          <p:cNvPr id="8" name="Text Placeholder 7"/>
          <p:cNvSpPr>
            <a:spLocks noGrp="1"/>
          </p:cNvSpPr>
          <p:nvPr>
            <p:ph type="body" sz="quarter" idx="14"/>
          </p:nvPr>
        </p:nvSpPr>
        <p:spPr>
          <a:xfrm>
            <a:off x="6624105" y="1285875"/>
            <a:ext cx="2300201" cy="285354"/>
          </a:xfrm>
        </p:spPr>
        <p:txBody>
          <a:bodyPr/>
          <a:lstStyle/>
          <a:p>
            <a:pPr marL="0" indent="0" algn="ctr">
              <a:buNone/>
            </a:pPr>
            <a:r>
              <a:rPr lang="sv-SE" sz="1600" b="1" dirty="0">
                <a:solidFill>
                  <a:srgbClr val="0057B8"/>
                </a:solidFill>
                <a:effectLst>
                  <a:outerShdw blurRad="38100" dist="38100" dir="2700000" algn="tl">
                    <a:srgbClr val="000000">
                      <a:alpha val="43137"/>
                    </a:srgbClr>
                  </a:outerShdw>
                </a:effectLst>
              </a:rPr>
              <a:t>Robot Range Limiting</a:t>
            </a:r>
          </a:p>
        </p:txBody>
      </p:sp>
      <p:sp>
        <p:nvSpPr>
          <p:cNvPr id="9" name="Content Placeholder 5"/>
          <p:cNvSpPr txBox="1">
            <a:spLocks/>
          </p:cNvSpPr>
          <p:nvPr/>
        </p:nvSpPr>
        <p:spPr>
          <a:xfrm>
            <a:off x="1241030" y="2919582"/>
            <a:ext cx="2285999" cy="25650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700" kern="1200">
                <a:solidFill>
                  <a:srgbClr val="2D2926"/>
                </a:solidFill>
                <a:latin typeface="Arial" panose="020B0604020202020204" pitchFamily="34" charset="0"/>
                <a:ea typeface="+mn-ea"/>
                <a:cs typeface="Arial" panose="020B0604020202020204" pitchFamily="34" charset="0"/>
              </a:defRPr>
            </a:lvl1pPr>
            <a:lvl2pPr marL="228600" indent="-177800" algn="l" defTabSz="914400" rtl="0" eaLnBrk="1" latinLnBrk="0" hangingPunct="1">
              <a:lnSpc>
                <a:spcPct val="90000"/>
              </a:lnSpc>
              <a:spcBef>
                <a:spcPts val="0"/>
              </a:spcBef>
              <a:spcAft>
                <a:spcPts val="600"/>
              </a:spcAft>
              <a:buSzPct val="105000"/>
              <a:buFont typeface="Wingdings" panose="05000000000000000000" pitchFamily="2" charset="2"/>
              <a:buChar char=""/>
              <a:defRPr sz="1700" kern="1200">
                <a:solidFill>
                  <a:srgbClr val="2D2926"/>
                </a:solidFill>
                <a:latin typeface="Arial" panose="020B0604020202020204" pitchFamily="34" charset="0"/>
                <a:ea typeface="+mn-ea"/>
                <a:cs typeface="Arial" panose="020B0604020202020204" pitchFamily="34" charset="0"/>
              </a:defRPr>
            </a:lvl2pPr>
            <a:lvl3pPr marL="403225" indent="-174625" algn="l" defTabSz="914400" rtl="0" eaLnBrk="1" latinLnBrk="0" hangingPunct="1">
              <a:lnSpc>
                <a:spcPct val="90000"/>
              </a:lnSpc>
              <a:spcBef>
                <a:spcPts val="0"/>
              </a:spcBef>
              <a:spcAft>
                <a:spcPts val="600"/>
              </a:spcAft>
              <a:buSzPct val="90000"/>
              <a:buFont typeface="Arial" panose="020B0604020202020204" pitchFamily="34" charset="0"/>
              <a:buChar char="○"/>
              <a:defRPr sz="1500" kern="1200">
                <a:solidFill>
                  <a:srgbClr val="2D2926"/>
                </a:solidFill>
                <a:latin typeface="Arial" panose="020B0604020202020204" pitchFamily="34" charset="0"/>
                <a:ea typeface="+mn-ea"/>
                <a:cs typeface="Arial" panose="020B0604020202020204" pitchFamily="34" charset="0"/>
              </a:defRPr>
            </a:lvl3pPr>
            <a:lvl4pPr marL="576263" indent="-173038" algn="l" defTabSz="914400" rtl="0" eaLnBrk="1" latinLnBrk="0" hangingPunct="1">
              <a:lnSpc>
                <a:spcPct val="90000"/>
              </a:lnSpc>
              <a:spcBef>
                <a:spcPts val="0"/>
              </a:spcBef>
              <a:spcAft>
                <a:spcPts val="600"/>
              </a:spcAft>
              <a:buFont typeface="Arial" panose="020B0604020202020204" pitchFamily="34" charset="0"/>
              <a:buChar char="–"/>
              <a:defRPr sz="1300" kern="1200">
                <a:solidFill>
                  <a:srgbClr val="2D292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sv-SE" sz="1600" b="1" dirty="0">
                <a:solidFill>
                  <a:srgbClr val="0057B8"/>
                </a:solidFill>
                <a:effectLst>
                  <a:outerShdw blurRad="38100" dist="38100" dir="2700000" algn="tl">
                    <a:srgbClr val="000000">
                      <a:alpha val="43137"/>
                    </a:srgbClr>
                  </a:outerShdw>
                </a:effectLst>
              </a:rPr>
              <a:t>Speed Limiting</a:t>
            </a:r>
          </a:p>
        </p:txBody>
      </p:sp>
      <p:sp>
        <p:nvSpPr>
          <p:cNvPr id="10" name="Content Placeholder 5"/>
          <p:cNvSpPr txBox="1">
            <a:spLocks/>
          </p:cNvSpPr>
          <p:nvPr/>
        </p:nvSpPr>
        <p:spPr>
          <a:xfrm>
            <a:off x="3933412" y="2950100"/>
            <a:ext cx="2298332" cy="29166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700" kern="1200">
                <a:solidFill>
                  <a:srgbClr val="2D2926"/>
                </a:solidFill>
                <a:latin typeface="Arial" panose="020B0604020202020204" pitchFamily="34" charset="0"/>
                <a:ea typeface="+mn-ea"/>
                <a:cs typeface="Arial" panose="020B0604020202020204" pitchFamily="34" charset="0"/>
              </a:defRPr>
            </a:lvl1pPr>
            <a:lvl2pPr marL="228600" indent="-177800" algn="l" defTabSz="914400" rtl="0" eaLnBrk="1" latinLnBrk="0" hangingPunct="1">
              <a:lnSpc>
                <a:spcPct val="90000"/>
              </a:lnSpc>
              <a:spcBef>
                <a:spcPts val="0"/>
              </a:spcBef>
              <a:spcAft>
                <a:spcPts val="600"/>
              </a:spcAft>
              <a:buSzPct val="105000"/>
              <a:buFont typeface="Wingdings" panose="05000000000000000000" pitchFamily="2" charset="2"/>
              <a:buChar char=""/>
              <a:defRPr sz="1700" kern="1200">
                <a:solidFill>
                  <a:srgbClr val="2D2926"/>
                </a:solidFill>
                <a:latin typeface="Arial" panose="020B0604020202020204" pitchFamily="34" charset="0"/>
                <a:ea typeface="+mn-ea"/>
                <a:cs typeface="Arial" panose="020B0604020202020204" pitchFamily="34" charset="0"/>
              </a:defRPr>
            </a:lvl2pPr>
            <a:lvl3pPr marL="403225" indent="-174625" algn="l" defTabSz="914400" rtl="0" eaLnBrk="1" latinLnBrk="0" hangingPunct="1">
              <a:lnSpc>
                <a:spcPct val="90000"/>
              </a:lnSpc>
              <a:spcBef>
                <a:spcPts val="0"/>
              </a:spcBef>
              <a:spcAft>
                <a:spcPts val="600"/>
              </a:spcAft>
              <a:buSzPct val="90000"/>
              <a:buFont typeface="Arial" panose="020B0604020202020204" pitchFamily="34" charset="0"/>
              <a:buChar char="○"/>
              <a:defRPr sz="1500" kern="1200">
                <a:solidFill>
                  <a:srgbClr val="2D2926"/>
                </a:solidFill>
                <a:latin typeface="Arial" panose="020B0604020202020204" pitchFamily="34" charset="0"/>
                <a:ea typeface="+mn-ea"/>
                <a:cs typeface="Arial" panose="020B0604020202020204" pitchFamily="34" charset="0"/>
              </a:defRPr>
            </a:lvl3pPr>
            <a:lvl4pPr marL="576263" indent="-173038" algn="l" defTabSz="914400" rtl="0" eaLnBrk="1" latinLnBrk="0" hangingPunct="1">
              <a:lnSpc>
                <a:spcPct val="90000"/>
              </a:lnSpc>
              <a:spcBef>
                <a:spcPts val="0"/>
              </a:spcBef>
              <a:spcAft>
                <a:spcPts val="600"/>
              </a:spcAft>
              <a:buFont typeface="Arial" panose="020B0604020202020204" pitchFamily="34" charset="0"/>
              <a:buChar char="–"/>
              <a:defRPr sz="1300" kern="1200">
                <a:solidFill>
                  <a:srgbClr val="2D292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sv-SE" sz="1600" b="1" dirty="0">
                <a:solidFill>
                  <a:srgbClr val="0057B8"/>
                </a:solidFill>
                <a:effectLst>
                  <a:outerShdw blurRad="38100" dist="38100" dir="2700000" algn="tl">
                    <a:srgbClr val="000000">
                      <a:alpha val="43137"/>
                    </a:srgbClr>
                  </a:outerShdw>
                </a:effectLst>
              </a:rPr>
              <a:t>Tool Angle Limiting</a:t>
            </a:r>
          </a:p>
        </p:txBody>
      </p:sp>
      <p:sp>
        <p:nvSpPr>
          <p:cNvPr id="11" name="Content Placeholder 5"/>
          <p:cNvSpPr txBox="1">
            <a:spLocks/>
          </p:cNvSpPr>
          <p:nvPr/>
        </p:nvSpPr>
        <p:spPr>
          <a:xfrm>
            <a:off x="6567574" y="2923791"/>
            <a:ext cx="2286001" cy="4819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700" kern="1200">
                <a:solidFill>
                  <a:srgbClr val="2D2926"/>
                </a:solidFill>
                <a:latin typeface="Arial" panose="020B0604020202020204" pitchFamily="34" charset="0"/>
                <a:ea typeface="+mn-ea"/>
                <a:cs typeface="Arial" panose="020B0604020202020204" pitchFamily="34" charset="0"/>
              </a:defRPr>
            </a:lvl1pPr>
            <a:lvl2pPr marL="228600" indent="-177800" algn="l" defTabSz="914400" rtl="0" eaLnBrk="1" latinLnBrk="0" hangingPunct="1">
              <a:lnSpc>
                <a:spcPct val="90000"/>
              </a:lnSpc>
              <a:spcBef>
                <a:spcPts val="0"/>
              </a:spcBef>
              <a:spcAft>
                <a:spcPts val="600"/>
              </a:spcAft>
              <a:buSzPct val="105000"/>
              <a:buFont typeface="Wingdings" panose="05000000000000000000" pitchFamily="2" charset="2"/>
              <a:buChar char=""/>
              <a:defRPr sz="1700" kern="1200">
                <a:solidFill>
                  <a:srgbClr val="2D2926"/>
                </a:solidFill>
                <a:latin typeface="Arial" panose="020B0604020202020204" pitchFamily="34" charset="0"/>
                <a:ea typeface="+mn-ea"/>
                <a:cs typeface="Arial" panose="020B0604020202020204" pitchFamily="34" charset="0"/>
              </a:defRPr>
            </a:lvl2pPr>
            <a:lvl3pPr marL="403225" indent="-174625" algn="l" defTabSz="914400" rtl="0" eaLnBrk="1" latinLnBrk="0" hangingPunct="1">
              <a:lnSpc>
                <a:spcPct val="90000"/>
              </a:lnSpc>
              <a:spcBef>
                <a:spcPts val="0"/>
              </a:spcBef>
              <a:spcAft>
                <a:spcPts val="600"/>
              </a:spcAft>
              <a:buSzPct val="90000"/>
              <a:buFont typeface="Arial" panose="020B0604020202020204" pitchFamily="34" charset="0"/>
              <a:buChar char="○"/>
              <a:defRPr sz="1500" kern="1200">
                <a:solidFill>
                  <a:srgbClr val="2D2926"/>
                </a:solidFill>
                <a:latin typeface="Arial" panose="020B0604020202020204" pitchFamily="34" charset="0"/>
                <a:ea typeface="+mn-ea"/>
                <a:cs typeface="Arial" panose="020B0604020202020204" pitchFamily="34" charset="0"/>
              </a:defRPr>
            </a:lvl3pPr>
            <a:lvl4pPr marL="576263" indent="-173038" algn="l" defTabSz="914400" rtl="0" eaLnBrk="1" latinLnBrk="0" hangingPunct="1">
              <a:lnSpc>
                <a:spcPct val="90000"/>
              </a:lnSpc>
              <a:spcBef>
                <a:spcPts val="0"/>
              </a:spcBef>
              <a:spcAft>
                <a:spcPts val="600"/>
              </a:spcAft>
              <a:buFont typeface="Arial" panose="020B0604020202020204" pitchFamily="34" charset="0"/>
              <a:buChar char="–"/>
              <a:defRPr sz="1300" kern="1200">
                <a:solidFill>
                  <a:srgbClr val="2D292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sv-SE" sz="1600" b="1" dirty="0">
                <a:solidFill>
                  <a:srgbClr val="0057B8"/>
                </a:solidFill>
                <a:effectLst>
                  <a:outerShdw blurRad="38100" dist="38100" dir="2700000" algn="tl">
                    <a:srgbClr val="000000">
                      <a:alpha val="43137"/>
                    </a:srgbClr>
                  </a:outerShdw>
                </a:effectLst>
              </a:rPr>
              <a:t>Tool Change Monitor</a:t>
            </a:r>
          </a:p>
        </p:txBody>
      </p:sp>
      <p:sp>
        <p:nvSpPr>
          <p:cNvPr id="17" name="Rectangle 16"/>
          <p:cNvSpPr/>
          <p:nvPr/>
        </p:nvSpPr>
        <p:spPr>
          <a:xfrm rot="19109428">
            <a:off x="4618045" y="2036041"/>
            <a:ext cx="415372" cy="153888"/>
          </a:xfrm>
          <a:prstGeom prst="rect">
            <a:avLst/>
          </a:prstGeom>
          <a:noFill/>
        </p:spPr>
        <p:txBody>
          <a:bodyPr wrap="square" lIns="91440" tIns="45720" rIns="91440" bIns="45720">
            <a:spAutoFit/>
          </a:bodyPr>
          <a:lstStyle/>
          <a:p>
            <a:pPr algn="ctr"/>
            <a:r>
              <a:rPr lang="en-US" sz="400" b="1" cap="none" spc="0" dirty="0">
                <a:ln w="0"/>
                <a:solidFill>
                  <a:srgbClr val="0070E0"/>
                </a:solidFill>
              </a:rPr>
              <a:t>YASKAWA</a:t>
            </a:r>
          </a:p>
        </p:txBody>
      </p:sp>
      <p:sp>
        <p:nvSpPr>
          <p:cNvPr id="18" name="Rectangle 17"/>
          <p:cNvSpPr/>
          <p:nvPr/>
        </p:nvSpPr>
        <p:spPr>
          <a:xfrm rot="695070">
            <a:off x="4605658" y="1543927"/>
            <a:ext cx="415372" cy="153888"/>
          </a:xfrm>
          <a:prstGeom prst="rect">
            <a:avLst/>
          </a:prstGeom>
          <a:noFill/>
        </p:spPr>
        <p:txBody>
          <a:bodyPr wrap="square" lIns="91440" tIns="45720" rIns="91440" bIns="45720">
            <a:spAutoFit/>
          </a:bodyPr>
          <a:lstStyle/>
          <a:p>
            <a:pPr algn="ctr"/>
            <a:r>
              <a:rPr lang="en-US" sz="400" b="1" cap="none" spc="0" dirty="0">
                <a:ln w="0"/>
                <a:solidFill>
                  <a:srgbClr val="0070E0"/>
                </a:solidFill>
              </a:rPr>
              <a:t>YASKAWA</a:t>
            </a:r>
          </a:p>
        </p:txBody>
      </p:sp>
      <p:sp>
        <p:nvSpPr>
          <p:cNvPr id="19" name="Rectangle 18"/>
          <p:cNvSpPr/>
          <p:nvPr/>
        </p:nvSpPr>
        <p:spPr>
          <a:xfrm rot="21009296" flipH="1">
            <a:off x="2372166" y="1553010"/>
            <a:ext cx="464167" cy="153888"/>
          </a:xfrm>
          <a:prstGeom prst="rect">
            <a:avLst/>
          </a:prstGeom>
          <a:noFill/>
        </p:spPr>
        <p:txBody>
          <a:bodyPr wrap="square" lIns="91440" tIns="45720" rIns="91440" bIns="45720">
            <a:spAutoFit/>
          </a:bodyPr>
          <a:lstStyle/>
          <a:p>
            <a:pPr algn="ctr"/>
            <a:r>
              <a:rPr lang="en-US" sz="400" b="1" cap="none" spc="0" dirty="0">
                <a:ln w="0"/>
                <a:solidFill>
                  <a:srgbClr val="0070E0"/>
                </a:solidFill>
              </a:rPr>
              <a:t>YASKAWA</a:t>
            </a:r>
          </a:p>
        </p:txBody>
      </p:sp>
    </p:spTree>
    <p:extLst>
      <p:ext uri="{BB962C8B-B14F-4D97-AF65-F5344CB8AC3E}">
        <p14:creationId xmlns:p14="http://schemas.microsoft.com/office/powerpoint/2010/main" val="23969307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600" dirty="0"/>
              <a:t>																Speed Limit Function</a:t>
            </a:r>
          </a:p>
        </p:txBody>
      </p:sp>
      <p:sp>
        <p:nvSpPr>
          <p:cNvPr id="7" name="Content Placeholder 6"/>
          <p:cNvSpPr>
            <a:spLocks noGrp="1"/>
          </p:cNvSpPr>
          <p:nvPr>
            <p:ph idx="1"/>
          </p:nvPr>
        </p:nvSpPr>
        <p:spPr>
          <a:xfrm>
            <a:off x="1003300" y="803339"/>
            <a:ext cx="5181600" cy="3825811"/>
          </a:xfrm>
        </p:spPr>
        <p:txBody>
          <a:bodyPr/>
          <a:lstStyle/>
          <a:p>
            <a:pPr lvl="1"/>
            <a:r>
              <a:rPr lang="en-US" b="1" dirty="0">
                <a:sym typeface="Wingdings" panose="05000000000000000000" pitchFamily="2" charset="2"/>
              </a:rPr>
              <a:t>Controls TCP/FCP Speed</a:t>
            </a:r>
          </a:p>
          <a:p>
            <a:pPr lvl="2"/>
            <a:r>
              <a:rPr lang="en-US" sz="1400" dirty="0">
                <a:sym typeface="Wingdings" panose="05000000000000000000" pitchFamily="2" charset="2"/>
              </a:rPr>
              <a:t>Limits robot’s tool center point (TCP) speed or flange center point (FCP) to maintain set limits. </a:t>
            </a:r>
          </a:p>
          <a:p>
            <a:pPr lvl="2"/>
            <a:r>
              <a:rPr lang="en-US" sz="1400" dirty="0">
                <a:sym typeface="Wingdings" panose="05000000000000000000" pitchFamily="2" charset="2"/>
              </a:rPr>
              <a:t>When “zero” is set as the speed limit for the robot or auxiliary axes. This is referred to as </a:t>
            </a:r>
            <a:r>
              <a:rPr lang="en-US" sz="1400" b="1" dirty="0">
                <a:sym typeface="Wingdings" panose="05000000000000000000" pitchFamily="2" charset="2"/>
              </a:rPr>
              <a:t>stop state monitoring</a:t>
            </a:r>
            <a:r>
              <a:rPr lang="en-US" sz="1400" dirty="0">
                <a:sym typeface="Wingdings" panose="05000000000000000000" pitchFamily="2" charset="2"/>
              </a:rPr>
              <a:t>. </a:t>
            </a:r>
          </a:p>
          <a:p>
            <a:pPr lvl="1"/>
            <a:r>
              <a:rPr lang="en-US" b="1" dirty="0">
                <a:sym typeface="Wingdings" panose="05000000000000000000" pitchFamily="2" charset="2"/>
              </a:rPr>
              <a:t>Application Uses</a:t>
            </a:r>
          </a:p>
          <a:p>
            <a:pPr lvl="2"/>
            <a:r>
              <a:rPr lang="en-US" sz="1400" dirty="0">
                <a:sym typeface="Wingdings" panose="05000000000000000000" pitchFamily="2" charset="2"/>
              </a:rPr>
              <a:t>Provide a safe stop state for operators to interface with the equipment for purposes of loading/ unloading part fixtures or tip-change/dress for arc/spot welding applications. </a:t>
            </a:r>
          </a:p>
          <a:p>
            <a:pPr lvl="2"/>
            <a:r>
              <a:rPr lang="en-US" sz="1400" dirty="0">
                <a:sym typeface="Wingdings" panose="05000000000000000000" pitchFamily="2" charset="2"/>
              </a:rPr>
              <a:t>Stop-state monitor “Operator side” of positioner while part processing takes place on robot side of positioner (similar to servo disconnect but power still remains on operator side ).</a:t>
            </a:r>
          </a:p>
        </p:txBody>
      </p:sp>
      <p:sp>
        <p:nvSpPr>
          <p:cNvPr id="3" name="Slide Number Placeholder 2"/>
          <p:cNvSpPr>
            <a:spLocks noGrp="1"/>
          </p:cNvSpPr>
          <p:nvPr>
            <p:ph type="sldNum" sz="quarter" idx="12"/>
          </p:nvPr>
        </p:nvSpPr>
        <p:spPr/>
        <p:txBody>
          <a:bodyPr/>
          <a:lstStyle/>
          <a:p>
            <a:fld id="{0B632FBA-CCB7-4648-8C08-F1C235D210E5}" type="slidenum">
              <a:rPr lang="en-US" smtClean="0"/>
              <a:t>41</a:t>
            </a:fld>
            <a:endParaRPr lang="en-US" dirty="0"/>
          </a:p>
        </p:txBody>
      </p:sp>
      <p:pic>
        <p:nvPicPr>
          <p:cNvPr id="2050" name="Picture 2" descr="Image result for Yaskawa weld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6477000" y="771589"/>
            <a:ext cx="2800350" cy="3733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651500" y="1255148"/>
            <a:ext cx="1066800" cy="461665"/>
          </a:xfrm>
          <a:prstGeom prst="rect">
            <a:avLst/>
          </a:prstGeom>
          <a:noFill/>
          <a:ln>
            <a:noFill/>
          </a:ln>
        </p:spPr>
        <p:txBody>
          <a:bodyPr wrap="square" rtlCol="0">
            <a:spAutoFit/>
          </a:bodyPr>
          <a:lstStyle/>
          <a:p>
            <a:r>
              <a:rPr lang="en-US" sz="1200" b="1" dirty="0"/>
              <a:t>Flange Center</a:t>
            </a:r>
          </a:p>
          <a:p>
            <a:r>
              <a:rPr lang="en-US" sz="1200" b="1" dirty="0"/>
              <a:t> Point (FCP)</a:t>
            </a:r>
          </a:p>
        </p:txBody>
      </p:sp>
      <p:sp>
        <p:nvSpPr>
          <p:cNvPr id="12" name="TextBox 11"/>
          <p:cNvSpPr txBox="1"/>
          <p:nvPr/>
        </p:nvSpPr>
        <p:spPr>
          <a:xfrm>
            <a:off x="6162675" y="2647489"/>
            <a:ext cx="1638300" cy="276999"/>
          </a:xfrm>
          <a:prstGeom prst="rect">
            <a:avLst/>
          </a:prstGeom>
          <a:noFill/>
        </p:spPr>
        <p:txBody>
          <a:bodyPr wrap="square" rtlCol="0">
            <a:spAutoFit/>
          </a:bodyPr>
          <a:lstStyle/>
          <a:p>
            <a:r>
              <a:rPr lang="en-US" sz="1200" b="1" dirty="0"/>
              <a:t>Tool Center Point (TCP)</a:t>
            </a:r>
          </a:p>
        </p:txBody>
      </p:sp>
      <p:cxnSp>
        <p:nvCxnSpPr>
          <p:cNvPr id="5" name="Straight Arrow Connector 4"/>
          <p:cNvCxnSpPr>
            <a:stCxn id="2" idx="3"/>
          </p:cNvCxnSpPr>
          <p:nvPr/>
        </p:nvCxnSpPr>
        <p:spPr>
          <a:xfrm flipV="1">
            <a:off x="6718300" y="1348780"/>
            <a:ext cx="520700" cy="137201"/>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2" idx="0"/>
          </p:cNvCxnSpPr>
          <p:nvPr/>
        </p:nvCxnSpPr>
        <p:spPr>
          <a:xfrm flipH="1" flipV="1">
            <a:off x="6934200" y="2210096"/>
            <a:ext cx="47625" cy="437393"/>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66193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																		Speed Limit Function Cont.</a:t>
            </a:r>
          </a:p>
        </p:txBody>
      </p:sp>
      <p:sp>
        <p:nvSpPr>
          <p:cNvPr id="3" name="Content Placeholder 2"/>
          <p:cNvSpPr>
            <a:spLocks noGrp="1"/>
          </p:cNvSpPr>
          <p:nvPr>
            <p:ph idx="1"/>
          </p:nvPr>
        </p:nvSpPr>
        <p:spPr>
          <a:xfrm>
            <a:off x="1143000" y="1123950"/>
            <a:ext cx="3733800" cy="3505200"/>
          </a:xfrm>
        </p:spPr>
        <p:txBody>
          <a:bodyPr/>
          <a:lstStyle/>
          <a:p>
            <a:pPr lvl="1"/>
            <a:r>
              <a:rPr lang="en-US" sz="1800" b="1" dirty="0">
                <a:sym typeface="Wingdings" panose="05000000000000000000" pitchFamily="2" charset="2"/>
              </a:rPr>
              <a:t>Limitations</a:t>
            </a:r>
          </a:p>
          <a:p>
            <a:pPr lvl="2"/>
            <a:r>
              <a:rPr lang="en-US" sz="1600" dirty="0">
                <a:sym typeface="Wingdings" panose="05000000000000000000" pitchFamily="2" charset="2"/>
              </a:rPr>
              <a:t>Depending on implementation, once the triggering signal is cleared (For example a light curtain) full-speed operation may resume.</a:t>
            </a:r>
          </a:p>
          <a:p>
            <a:pPr lvl="1"/>
            <a:r>
              <a:rPr lang="en-US" sz="1800" b="1" dirty="0">
                <a:sym typeface="Wingdings" panose="05000000000000000000" pitchFamily="2" charset="2"/>
              </a:rPr>
              <a:t>Stopping Times</a:t>
            </a:r>
          </a:p>
          <a:p>
            <a:pPr lvl="2"/>
            <a:r>
              <a:rPr lang="en-US" sz="1600" dirty="0">
                <a:sym typeface="Wingdings" panose="05000000000000000000" pitchFamily="2" charset="2"/>
              </a:rPr>
              <a:t>When limiting speed stopping times must be measured for safety distance calculations.</a:t>
            </a:r>
            <a:endParaRPr lang="en-US" sz="1600" b="1" dirty="0">
              <a:sym typeface="Wingdings" panose="05000000000000000000" pitchFamily="2" charset="2"/>
            </a:endParaRPr>
          </a:p>
          <a:p>
            <a:endParaRPr lang="en-US" sz="2000" dirty="0"/>
          </a:p>
        </p:txBody>
      </p:sp>
      <p:sp>
        <p:nvSpPr>
          <p:cNvPr id="4" name="Slide Number Placeholder 3"/>
          <p:cNvSpPr>
            <a:spLocks noGrp="1"/>
          </p:cNvSpPr>
          <p:nvPr>
            <p:ph type="sldNum" sz="quarter" idx="12"/>
          </p:nvPr>
        </p:nvSpPr>
        <p:spPr/>
        <p:txBody>
          <a:bodyPr/>
          <a:lstStyle/>
          <a:p>
            <a:fld id="{0B632FBA-CCB7-4648-8C08-F1C235D210E5}" type="slidenum">
              <a:rPr lang="en-US" smtClean="0"/>
              <a:t>42</a:t>
            </a:fld>
            <a:endParaRPr lang="en-US" dirty="0"/>
          </a:p>
        </p:txBody>
      </p:sp>
      <p:pic>
        <p:nvPicPr>
          <p:cNvPr id="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285875"/>
            <a:ext cx="373380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4"/>
          <p:cNvSpPr>
            <a:spLocks noGrp="1"/>
          </p:cNvSpPr>
          <p:nvPr>
            <p:ph type="body" sz="quarter" idx="13"/>
          </p:nvPr>
        </p:nvSpPr>
        <p:spPr>
          <a:xfrm>
            <a:off x="4876800" y="3438525"/>
            <a:ext cx="3733800" cy="428625"/>
          </a:xfrm>
        </p:spPr>
        <p:txBody>
          <a:bodyPr/>
          <a:lstStyle/>
          <a:p>
            <a:pPr algn="ctr"/>
            <a:r>
              <a:rPr lang="en-US" dirty="0"/>
              <a:t>SPDLMT.DAT Backup file for Speed Limit Function Data</a:t>
            </a:r>
          </a:p>
        </p:txBody>
      </p:sp>
    </p:spTree>
    <p:extLst>
      <p:ext uri="{BB962C8B-B14F-4D97-AF65-F5344CB8AC3E}">
        <p14:creationId xmlns:p14="http://schemas.microsoft.com/office/powerpoint/2010/main" val="38215065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																					Example of Speed Limit Function</a:t>
            </a:r>
          </a:p>
        </p:txBody>
      </p:sp>
      <p:sp>
        <p:nvSpPr>
          <p:cNvPr id="4" name="Slide Number Placeholder 3"/>
          <p:cNvSpPr>
            <a:spLocks noGrp="1"/>
          </p:cNvSpPr>
          <p:nvPr>
            <p:ph type="sldNum" sz="quarter" idx="12"/>
          </p:nvPr>
        </p:nvSpPr>
        <p:spPr/>
        <p:txBody>
          <a:bodyPr/>
          <a:lstStyle/>
          <a:p>
            <a:fld id="{0B632FBA-CCB7-4648-8C08-F1C235D210E5}" type="slidenum">
              <a:rPr lang="en-US" smtClean="0"/>
              <a:pPr/>
              <a:t>43</a:t>
            </a:fld>
            <a:endParaRPr lang="en-US" dirty="0"/>
          </a:p>
        </p:txBody>
      </p:sp>
      <p:pic>
        <p:nvPicPr>
          <p:cNvPr id="6" name="Function_0008_速度制限機能_E">
            <a:hlinkClick r:id="" action="ppaction://media"/>
            <a:extLst>
              <a:ext uri="{FF2B5EF4-FFF2-40B4-BE49-F238E27FC236}">
                <a16:creationId xmlns:a16="http://schemas.microsoft.com/office/drawing/2014/main" id="{95B03483-B752-4193-ADF4-FAB89C1AE8DE}"/>
              </a:ext>
            </a:extLst>
          </p:cNvPr>
          <p:cNvPicPr>
            <a:picLocks noChangeAspect="1"/>
          </p:cNvPicPr>
          <p:nvPr>
            <a:videoFile r:link="rId1"/>
            <p:extLst>
              <p:ext uri="{DAA4B4D4-6D71-4841-9C94-3DE7FCFB9230}">
                <p14:media xmlns:p14="http://schemas.microsoft.com/office/powerpoint/2010/main" r:embed="rId2">
                  <p14:trim st="25047" end="64083"/>
                </p14:media>
              </p:ext>
            </p:extLst>
          </p:nvPr>
        </p:nvPicPr>
        <p:blipFill>
          <a:blip r:embed="rId4"/>
          <a:stretch>
            <a:fillRect/>
          </a:stretch>
        </p:blipFill>
        <p:spPr>
          <a:xfrm>
            <a:off x="1688326" y="971550"/>
            <a:ext cx="6591300" cy="3574419"/>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05631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																						Speed Limit Function Standard</a:t>
            </a:r>
            <a:br>
              <a:rPr lang="en-US" sz="3600" dirty="0"/>
            </a:br>
            <a:r>
              <a:rPr lang="en-US" sz="3600" dirty="0"/>
              <a:t>																				 Product Example</a:t>
            </a:r>
          </a:p>
        </p:txBody>
      </p:sp>
      <p:sp>
        <p:nvSpPr>
          <p:cNvPr id="3" name="Content Placeholder 2"/>
          <p:cNvSpPr>
            <a:spLocks noGrp="1"/>
          </p:cNvSpPr>
          <p:nvPr>
            <p:ph idx="1"/>
          </p:nvPr>
        </p:nvSpPr>
        <p:spPr>
          <a:xfrm>
            <a:off x="848777" y="1091121"/>
            <a:ext cx="6192222" cy="3505200"/>
          </a:xfrm>
        </p:spPr>
        <p:txBody>
          <a:bodyPr/>
          <a:lstStyle/>
          <a:p>
            <a:pPr lvl="1"/>
            <a:r>
              <a:rPr lang="en-US" sz="2400" b="1" dirty="0">
                <a:sym typeface="Wingdings" panose="05000000000000000000" pitchFamily="2" charset="2"/>
              </a:rPr>
              <a:t>AW6X00 Standard Product</a:t>
            </a:r>
          </a:p>
          <a:p>
            <a:pPr lvl="2"/>
            <a:r>
              <a:rPr lang="en-US" sz="1100" dirty="0">
                <a:sym typeface="Wingdings" panose="05000000000000000000" pitchFamily="2" charset="2"/>
              </a:rPr>
              <a:t>Standstill </a:t>
            </a:r>
            <a:r>
              <a:rPr lang="en-US" sz="1100" dirty="0" err="1">
                <a:sym typeface="Wingdings" panose="05000000000000000000" pitchFamily="2" charset="2"/>
              </a:rPr>
              <a:t>Trunion</a:t>
            </a:r>
            <a:r>
              <a:rPr lang="en-US" sz="1100" dirty="0">
                <a:sym typeface="Wingdings" panose="05000000000000000000" pitchFamily="2" charset="2"/>
              </a:rPr>
              <a:t> (S1) axis if positioner is at side A or B and light curtain is invaded</a:t>
            </a:r>
          </a:p>
          <a:p>
            <a:pPr lvl="2"/>
            <a:r>
              <a:rPr lang="en-US" sz="1100" dirty="0">
                <a:sym typeface="Wingdings" panose="05000000000000000000" pitchFamily="2" charset="2"/>
              </a:rPr>
              <a:t>Standstill Side A (S2) tooling Axis if light curtain is invaded and </a:t>
            </a:r>
            <a:r>
              <a:rPr lang="en-US" sz="1100" dirty="0" err="1">
                <a:sym typeface="Wingdings" panose="05000000000000000000" pitchFamily="2" charset="2"/>
              </a:rPr>
              <a:t>SideB</a:t>
            </a:r>
            <a:r>
              <a:rPr lang="en-US" sz="1100" dirty="0">
                <a:sym typeface="Wingdings" panose="05000000000000000000" pitchFamily="2" charset="2"/>
              </a:rPr>
              <a:t> is at robot</a:t>
            </a:r>
          </a:p>
          <a:p>
            <a:pPr lvl="2"/>
            <a:r>
              <a:rPr lang="en-US" sz="1100" dirty="0">
                <a:sym typeface="Wingdings" panose="05000000000000000000" pitchFamily="2" charset="2"/>
              </a:rPr>
              <a:t>Standstill Side B (S3) tooling Axis if light curtain is invaded and </a:t>
            </a:r>
            <a:r>
              <a:rPr lang="en-US" sz="1100" dirty="0" err="1">
                <a:sym typeface="Wingdings" panose="05000000000000000000" pitchFamily="2" charset="2"/>
              </a:rPr>
              <a:t>SideA</a:t>
            </a:r>
            <a:r>
              <a:rPr lang="en-US" sz="1100" dirty="0">
                <a:sym typeface="Wingdings" panose="05000000000000000000" pitchFamily="2" charset="2"/>
              </a:rPr>
              <a:t> is at robot</a:t>
            </a:r>
          </a:p>
          <a:p>
            <a:pPr lvl="2"/>
            <a:r>
              <a:rPr lang="en-US" sz="1100" dirty="0">
                <a:sym typeface="Wingdings" panose="05000000000000000000" pitchFamily="2" charset="2"/>
              </a:rPr>
              <a:t>E-Stop still stops positioner while rotating.</a:t>
            </a:r>
          </a:p>
        </p:txBody>
      </p:sp>
      <p:sp>
        <p:nvSpPr>
          <p:cNvPr id="4" name="Slide Number Placeholder 3"/>
          <p:cNvSpPr>
            <a:spLocks noGrp="1"/>
          </p:cNvSpPr>
          <p:nvPr>
            <p:ph type="sldNum" sz="quarter" idx="12"/>
          </p:nvPr>
        </p:nvSpPr>
        <p:spPr/>
        <p:txBody>
          <a:bodyPr/>
          <a:lstStyle/>
          <a:p>
            <a:fld id="{0B632FBA-CCB7-4648-8C08-F1C235D210E5}" type="slidenum">
              <a:rPr lang="en-US" smtClean="0"/>
              <a:t>44</a:t>
            </a:fld>
            <a:endParaRPr lang="en-US" dirty="0"/>
          </a:p>
        </p:txBody>
      </p:sp>
      <p:grpSp>
        <p:nvGrpSpPr>
          <p:cNvPr id="26" name="Group 25"/>
          <p:cNvGrpSpPr/>
          <p:nvPr/>
        </p:nvGrpSpPr>
        <p:grpSpPr>
          <a:xfrm>
            <a:off x="6493075" y="1208824"/>
            <a:ext cx="2615714" cy="3675094"/>
            <a:chOff x="5486400" y="912262"/>
            <a:chExt cx="2615714" cy="3675094"/>
          </a:xfrm>
        </p:grpSpPr>
        <p:pic>
          <p:nvPicPr>
            <p:cNvPr id="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912262"/>
              <a:ext cx="2615714" cy="363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400800" y="3814033"/>
              <a:ext cx="984250" cy="261610"/>
            </a:xfrm>
            <a:prstGeom prst="rect">
              <a:avLst/>
            </a:prstGeom>
            <a:noFill/>
          </p:spPr>
          <p:txBody>
            <a:bodyPr wrap="square" rtlCol="0">
              <a:spAutoFit/>
            </a:bodyPr>
            <a:lstStyle/>
            <a:p>
              <a:pPr algn="ctr"/>
              <a:r>
                <a:rPr lang="en-US" sz="1100" b="1" dirty="0"/>
                <a:t>Light Curtain</a:t>
              </a:r>
            </a:p>
          </p:txBody>
        </p:sp>
        <p:cxnSp>
          <p:nvCxnSpPr>
            <p:cNvPr id="11" name="Straight Arrow Connector 10"/>
            <p:cNvCxnSpPr>
              <a:stCxn id="8" idx="1"/>
            </p:cNvCxnSpPr>
            <p:nvPr/>
          </p:nvCxnSpPr>
          <p:spPr>
            <a:xfrm flipH="1">
              <a:off x="6172200" y="3944838"/>
              <a:ext cx="228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8" idx="3"/>
            </p:cNvCxnSpPr>
            <p:nvPr/>
          </p:nvCxnSpPr>
          <p:spPr>
            <a:xfrm>
              <a:off x="7385050" y="3944838"/>
              <a:ext cx="1587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400800" y="4325746"/>
              <a:ext cx="984250" cy="261610"/>
            </a:xfrm>
            <a:prstGeom prst="rect">
              <a:avLst/>
            </a:prstGeom>
            <a:noFill/>
          </p:spPr>
          <p:txBody>
            <a:bodyPr wrap="square" rtlCol="0">
              <a:spAutoFit/>
            </a:bodyPr>
            <a:lstStyle/>
            <a:p>
              <a:pPr algn="ctr"/>
              <a:r>
                <a:rPr lang="en-US" sz="1100" b="1" dirty="0"/>
                <a:t>Light Curtain</a:t>
              </a:r>
            </a:p>
          </p:txBody>
        </p:sp>
        <p:cxnSp>
          <p:nvCxnSpPr>
            <p:cNvPr id="19" name="Straight Arrow Connector 18"/>
            <p:cNvCxnSpPr>
              <a:stCxn id="18" idx="1"/>
            </p:cNvCxnSpPr>
            <p:nvPr/>
          </p:nvCxnSpPr>
          <p:spPr>
            <a:xfrm flipH="1">
              <a:off x="6172200" y="4456551"/>
              <a:ext cx="228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8" idx="3"/>
            </p:cNvCxnSpPr>
            <p:nvPr/>
          </p:nvCxnSpPr>
          <p:spPr>
            <a:xfrm>
              <a:off x="7385050" y="4456551"/>
              <a:ext cx="1587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2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741" y="2470880"/>
            <a:ext cx="2877694" cy="2158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
          <p:cNvPicPr>
            <a:picLocks noChangeAspect="1"/>
          </p:cNvPicPr>
          <p:nvPr/>
        </p:nvPicPr>
        <p:blipFill rotWithShape="1">
          <a:blip r:embed="rId4" cstate="print">
            <a:extLst>
              <a:ext uri="{28A0092B-C50C-407E-A947-70E740481C1C}">
                <a14:useLocalDpi xmlns:a14="http://schemas.microsoft.com/office/drawing/2010/main" val="0"/>
              </a:ext>
            </a:extLst>
          </a:blip>
          <a:srcRect r="23651"/>
          <a:stretch/>
        </p:blipFill>
        <p:spPr bwMode="auto">
          <a:xfrm>
            <a:off x="4514850" y="2781300"/>
            <a:ext cx="1861694"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Oval 22"/>
          <p:cNvSpPr/>
          <p:nvPr/>
        </p:nvSpPr>
        <p:spPr>
          <a:xfrm>
            <a:off x="5820359" y="3728308"/>
            <a:ext cx="192051" cy="171450"/>
          </a:xfrm>
          <a:prstGeom prst="ellipse">
            <a:avLst/>
          </a:prstGeom>
          <a:solidFill>
            <a:schemeClr val="accent1">
              <a:alpha val="0"/>
            </a:schemeClr>
          </a:solidFill>
          <a:ln>
            <a:solidFill>
              <a:srgbClr val="FC012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4" name="Straight Arrow Connector 23"/>
          <p:cNvCxnSpPr/>
          <p:nvPr/>
        </p:nvCxnSpPr>
        <p:spPr>
          <a:xfrm flipH="1">
            <a:off x="4234965" y="3867150"/>
            <a:ext cx="1635274" cy="228600"/>
          </a:xfrm>
          <a:prstGeom prst="straightConnector1">
            <a:avLst/>
          </a:prstGeom>
          <a:ln w="25400">
            <a:solidFill>
              <a:srgbClr val="FC0128"/>
            </a:solidFill>
            <a:headEnd type="triangle" w="lg" len="lg"/>
            <a:tailEnd type="none"/>
          </a:ln>
        </p:spPr>
        <p:style>
          <a:lnRef idx="1">
            <a:schemeClr val="accent1"/>
          </a:lnRef>
          <a:fillRef idx="0">
            <a:schemeClr val="accent1"/>
          </a:fillRef>
          <a:effectRef idx="0">
            <a:schemeClr val="accent1"/>
          </a:effectRef>
          <a:fontRef idx="minor">
            <a:schemeClr val="tx1"/>
          </a:fontRef>
        </p:style>
      </p:cxnSp>
      <p:sp>
        <p:nvSpPr>
          <p:cNvPr id="25" name="Content Placeholder 2"/>
          <p:cNvSpPr txBox="1">
            <a:spLocks/>
          </p:cNvSpPr>
          <p:nvPr/>
        </p:nvSpPr>
        <p:spPr bwMode="auto">
          <a:xfrm>
            <a:off x="3147315" y="3991525"/>
            <a:ext cx="1358406" cy="61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gn="l" rtl="0" eaLnBrk="0" fontAlgn="base" hangingPunct="0">
              <a:lnSpc>
                <a:spcPct val="90000"/>
              </a:lnSpc>
              <a:spcBef>
                <a:spcPct val="0"/>
              </a:spcBef>
              <a:spcAft>
                <a:spcPts val="1200"/>
              </a:spcAft>
              <a:buClr>
                <a:srgbClr val="3366FF"/>
              </a:buClr>
              <a:buSzPct val="85000"/>
              <a:buFont typeface="Wingdings" pitchFamily="2" charset="2"/>
              <a:buChar char="n"/>
              <a:defRPr sz="2000">
                <a:solidFill>
                  <a:schemeClr val="tx1"/>
                </a:solidFill>
                <a:latin typeface="+mn-lt"/>
                <a:ea typeface="+mn-ea"/>
                <a:cs typeface="+mn-cs"/>
              </a:defRPr>
            </a:lvl1pPr>
            <a:lvl2pPr marL="571500" indent="-228600" algn="l" rtl="0" eaLnBrk="0" fontAlgn="base" hangingPunct="0">
              <a:lnSpc>
                <a:spcPct val="90000"/>
              </a:lnSpc>
              <a:spcBef>
                <a:spcPct val="0"/>
              </a:spcBef>
              <a:spcAft>
                <a:spcPts val="1200"/>
              </a:spcAft>
              <a:buClr>
                <a:srgbClr val="3366FF"/>
              </a:buClr>
              <a:buFont typeface="Wingdings" pitchFamily="2" charset="2"/>
              <a:buChar char="Ø"/>
              <a:defRPr>
                <a:solidFill>
                  <a:schemeClr val="tx1"/>
                </a:solidFill>
                <a:latin typeface="+mn-lt"/>
              </a:defRPr>
            </a:lvl2pPr>
            <a:lvl3pPr marL="914400" indent="-228600" algn="l" rtl="0" eaLnBrk="0" fontAlgn="base" hangingPunct="0">
              <a:lnSpc>
                <a:spcPct val="90000"/>
              </a:lnSpc>
              <a:spcBef>
                <a:spcPct val="0"/>
              </a:spcBef>
              <a:spcAft>
                <a:spcPts val="1200"/>
              </a:spcAft>
              <a:buClr>
                <a:srgbClr val="3366FF"/>
              </a:buClr>
              <a:buSzPct val="90000"/>
              <a:buFont typeface="Arial" charset="0"/>
              <a:buChar char="●"/>
              <a:defRPr>
                <a:solidFill>
                  <a:schemeClr val="tx1"/>
                </a:solidFill>
                <a:latin typeface="+mn-lt"/>
              </a:defRPr>
            </a:lvl3pPr>
            <a:lvl4pPr marL="1600200" indent="-228600" algn="l" rtl="0" eaLnBrk="0" fontAlgn="base" hangingPunct="0">
              <a:lnSpc>
                <a:spcPct val="75000"/>
              </a:lnSpc>
              <a:spcBef>
                <a:spcPct val="5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eaLnBrk="0" fontAlgn="base" hangingPunct="0">
              <a:spcBef>
                <a:spcPct val="20000"/>
              </a:spcBef>
              <a:spcAft>
                <a:spcPct val="0"/>
              </a:spcAft>
              <a:buChar char="»"/>
              <a:defRPr sz="2400">
                <a:solidFill>
                  <a:schemeClr val="tx1"/>
                </a:solidFill>
                <a:latin typeface="+mn-lt"/>
              </a:defRPr>
            </a:lvl6pPr>
            <a:lvl7pPr marL="2971800" indent="-228600" algn="l" rtl="0" eaLnBrk="0" fontAlgn="base" hangingPunct="0">
              <a:spcBef>
                <a:spcPct val="20000"/>
              </a:spcBef>
              <a:spcAft>
                <a:spcPct val="0"/>
              </a:spcAft>
              <a:buChar char="»"/>
              <a:defRPr sz="2400">
                <a:solidFill>
                  <a:schemeClr val="tx1"/>
                </a:solidFill>
                <a:latin typeface="+mn-lt"/>
              </a:defRPr>
            </a:lvl7pPr>
            <a:lvl8pPr marL="3429000" indent="-228600" algn="l" rtl="0" eaLnBrk="0" fontAlgn="base" hangingPunct="0">
              <a:spcBef>
                <a:spcPct val="20000"/>
              </a:spcBef>
              <a:spcAft>
                <a:spcPct val="0"/>
              </a:spcAft>
              <a:buChar char="»"/>
              <a:defRPr sz="2400">
                <a:solidFill>
                  <a:schemeClr val="tx1"/>
                </a:solidFill>
                <a:latin typeface="+mn-lt"/>
              </a:defRPr>
            </a:lvl8pPr>
            <a:lvl9pPr marL="3886200" indent="-228600" algn="l" rtl="0" eaLnBrk="0" fontAlgn="base" hangingPunct="0">
              <a:spcBef>
                <a:spcPct val="20000"/>
              </a:spcBef>
              <a:spcAft>
                <a:spcPct val="0"/>
              </a:spcAft>
              <a:buChar char="»"/>
              <a:defRPr sz="2400">
                <a:solidFill>
                  <a:schemeClr val="tx1"/>
                </a:solidFill>
                <a:latin typeface="+mn-lt"/>
              </a:defRPr>
            </a:lvl9pPr>
          </a:lstStyle>
          <a:p>
            <a:pPr marL="0" indent="0">
              <a:buFont typeface="Wingdings" pitchFamily="2" charset="2"/>
              <a:buNone/>
              <a:defRPr/>
            </a:pPr>
            <a:r>
              <a:rPr lang="en-US" sz="1100" kern="0" dirty="0">
                <a:solidFill>
                  <a:srgbClr val="FF0000"/>
                </a:solidFill>
              </a:rPr>
              <a:t>Speed is limited when input turns off </a:t>
            </a:r>
            <a:br>
              <a:rPr lang="en-US" sz="1100" kern="0" dirty="0">
                <a:solidFill>
                  <a:srgbClr val="FF0000"/>
                </a:solidFill>
              </a:rPr>
            </a:br>
            <a:r>
              <a:rPr lang="en-US" sz="1100" kern="0" dirty="0">
                <a:solidFill>
                  <a:srgbClr val="FF0000"/>
                </a:solidFill>
              </a:rPr>
              <a:t>(Set = on), and file becomes valid</a:t>
            </a:r>
          </a:p>
        </p:txBody>
      </p:sp>
    </p:spTree>
    <p:extLst>
      <p:ext uri="{BB962C8B-B14F-4D97-AF65-F5344CB8AC3E}">
        <p14:creationId xmlns:p14="http://schemas.microsoft.com/office/powerpoint/2010/main" val="12074984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41030" y="2919736"/>
            <a:ext cx="2286000" cy="1790739"/>
            <a:chOff x="457200" y="2785734"/>
            <a:chExt cx="2286000" cy="1790739"/>
          </a:xfrm>
        </p:grpSpPr>
        <p:grpSp>
          <p:nvGrpSpPr>
            <p:cNvPr id="38" name="Group 37"/>
            <p:cNvGrpSpPr/>
            <p:nvPr/>
          </p:nvGrpSpPr>
          <p:grpSpPr>
            <a:xfrm>
              <a:off x="457200" y="2785734"/>
              <a:ext cx="2286000" cy="1790739"/>
              <a:chOff x="457200" y="2785734"/>
              <a:chExt cx="2286000" cy="1790739"/>
            </a:xfrm>
          </p:grpSpPr>
          <p:sp>
            <p:nvSpPr>
              <p:cNvPr id="37" name="Rounded Rectangle 36">
                <a:hlinkClick r:id="rId3" action="ppaction://hlinksldjump"/>
              </p:cNvPr>
              <p:cNvSpPr/>
              <p:nvPr/>
            </p:nvSpPr>
            <p:spPr>
              <a:xfrm>
                <a:off x="457200" y="2785734"/>
                <a:ext cx="2286000" cy="1689538"/>
              </a:xfrm>
              <a:prstGeom prst="roundRect">
                <a:avLst/>
              </a:prstGeom>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nvGrpSpPr>
              <p:cNvPr id="36" name="Group 35"/>
              <p:cNvGrpSpPr/>
              <p:nvPr/>
            </p:nvGrpSpPr>
            <p:grpSpPr>
              <a:xfrm>
                <a:off x="709824" y="2925889"/>
                <a:ext cx="1752600" cy="1650584"/>
                <a:chOff x="709824" y="2925889"/>
                <a:chExt cx="1752600" cy="1650584"/>
              </a:xfrm>
            </p:grpSpPr>
            <p:pic>
              <p:nvPicPr>
                <p:cNvPr id="16" name="Picture 2" descr="C:\Users\sedmami\Documents\DX200\FSU\FSU Product Bulletin JPG's\Robot Speed Limit.JPG">
                  <a:hlinkClick r:id="rId3" action="ppaction://hlinksldjump"/>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908" b="94172" l="8960" r="99711">
                              <a14:foregroundMark x1="69075" y1="63190" x2="69075" y2="63190"/>
                              <a14:foregroundMark x1="69075" y1="64110" x2="69075" y2="64110"/>
                              <a14:foregroundMark x1="68786" y1="63804" x2="72254" y2="62270"/>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09824" y="2925889"/>
                  <a:ext cx="1752600" cy="1650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676400" y="3186653"/>
                  <a:ext cx="152400" cy="76200"/>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Rectangle 19"/>
            <p:cNvSpPr/>
            <p:nvPr/>
          </p:nvSpPr>
          <p:spPr>
            <a:xfrm flipH="1">
              <a:off x="1551607" y="3147809"/>
              <a:ext cx="401986" cy="153888"/>
            </a:xfrm>
            <a:prstGeom prst="rect">
              <a:avLst/>
            </a:prstGeom>
            <a:noFill/>
          </p:spPr>
          <p:txBody>
            <a:bodyPr wrap="square" lIns="91440" tIns="45720" rIns="91440" bIns="45720">
              <a:spAutoFit/>
            </a:bodyPr>
            <a:lstStyle/>
            <a:p>
              <a:pPr algn="ctr"/>
              <a:r>
                <a:rPr lang="en-US" sz="400" b="1" cap="none" spc="0" dirty="0">
                  <a:ln w="0"/>
                  <a:solidFill>
                    <a:srgbClr val="0070E0"/>
                  </a:solidFill>
                </a:rPr>
                <a:t>YASKAWA</a:t>
              </a:r>
            </a:p>
          </p:txBody>
        </p:sp>
      </p:grpSp>
      <p:grpSp>
        <p:nvGrpSpPr>
          <p:cNvPr id="43" name="Group 42"/>
          <p:cNvGrpSpPr/>
          <p:nvPr/>
        </p:nvGrpSpPr>
        <p:grpSpPr>
          <a:xfrm>
            <a:off x="3927212" y="2923791"/>
            <a:ext cx="2286000" cy="1689538"/>
            <a:chOff x="3180594" y="2780916"/>
            <a:chExt cx="2286000" cy="1689538"/>
          </a:xfrm>
        </p:grpSpPr>
        <p:sp>
          <p:nvSpPr>
            <p:cNvPr id="33" name="Rounded Rectangle 32">
              <a:hlinkClick r:id="rId6" action="ppaction://hlinksldjump"/>
            </p:cNvPr>
            <p:cNvSpPr/>
            <p:nvPr/>
          </p:nvSpPr>
          <p:spPr>
            <a:xfrm>
              <a:off x="3180594" y="2780916"/>
              <a:ext cx="2286000" cy="1689538"/>
            </a:xfrm>
            <a:prstGeom prst="roundRect">
              <a:avLst/>
            </a:prstGeom>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21" name="Picture 2" descr="C:\Users\sedmami\Documents\DX200\FSU\FSU Product Bulletin JPG's\Tool Angle Monitor.JPG">
              <a:hlinkClick r:id="rId6" action="ppaction://hlinksldjump"/>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5871" r="1489" b="4682"/>
            <a:stretch/>
          </p:blipFill>
          <p:spPr bwMode="auto">
            <a:xfrm>
              <a:off x="3505200" y="2975717"/>
              <a:ext cx="1524000" cy="147719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Group 41"/>
          <p:cNvGrpSpPr/>
          <p:nvPr/>
        </p:nvGrpSpPr>
        <p:grpSpPr>
          <a:xfrm>
            <a:off x="6613394" y="2923791"/>
            <a:ext cx="2286000" cy="1689538"/>
            <a:chOff x="6127619" y="2780916"/>
            <a:chExt cx="2286000" cy="1689538"/>
          </a:xfrm>
        </p:grpSpPr>
        <p:sp>
          <p:nvSpPr>
            <p:cNvPr id="34" name="Rounded Rectangle 33">
              <a:hlinkClick r:id="rId8" action="ppaction://hlinksldjump"/>
            </p:cNvPr>
            <p:cNvSpPr/>
            <p:nvPr/>
          </p:nvSpPr>
          <p:spPr>
            <a:xfrm>
              <a:off x="6127619" y="2780916"/>
              <a:ext cx="2286000" cy="1689538"/>
            </a:xfrm>
            <a:prstGeom prst="roundRect">
              <a:avLst/>
            </a:prstGeom>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026" name="Picture 2" descr="Image result for Robot tool changer">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19998" y="3196343"/>
              <a:ext cx="2009602" cy="12280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41" name="Group 40"/>
          <p:cNvGrpSpPr/>
          <p:nvPr/>
        </p:nvGrpSpPr>
        <p:grpSpPr>
          <a:xfrm>
            <a:off x="6613394" y="1200394"/>
            <a:ext cx="2286000" cy="1689538"/>
            <a:chOff x="6127619" y="1057519"/>
            <a:chExt cx="2286000" cy="1689538"/>
          </a:xfrm>
        </p:grpSpPr>
        <p:grpSp>
          <p:nvGrpSpPr>
            <p:cNvPr id="35" name="Group 34"/>
            <p:cNvGrpSpPr/>
            <p:nvPr/>
          </p:nvGrpSpPr>
          <p:grpSpPr>
            <a:xfrm>
              <a:off x="6127619" y="1057519"/>
              <a:ext cx="2286000" cy="1689538"/>
              <a:chOff x="6087638" y="1047750"/>
              <a:chExt cx="2286000" cy="1689538"/>
            </a:xfrm>
          </p:grpSpPr>
          <p:sp>
            <p:nvSpPr>
              <p:cNvPr id="31" name="Rounded Rectangle 30"/>
              <p:cNvSpPr/>
              <p:nvPr/>
            </p:nvSpPr>
            <p:spPr>
              <a:xfrm>
                <a:off x="6087638" y="1047750"/>
                <a:ext cx="2286000" cy="1689538"/>
              </a:xfrm>
              <a:prstGeom prst="roundRect">
                <a:avLst/>
              </a:prstGeom>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4" name="Picture 2" descr="C:\Users\sedmami\Documents\DX200\FSU\FSU Product Bulletin JPG's\Robot Range Limit, Inside.jpg"/>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7251520" y="1716421"/>
                <a:ext cx="939486" cy="8377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39" name="Picture 2" descr="C:\Users\sedmami\Documents\DX200\FSU\FSU Product Bulletin JPG's\Robot Range Limit, Outside.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248400" y="1505970"/>
              <a:ext cx="1159544" cy="11782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oup 39"/>
          <p:cNvGrpSpPr/>
          <p:nvPr/>
        </p:nvGrpSpPr>
        <p:grpSpPr>
          <a:xfrm>
            <a:off x="3946629" y="1196573"/>
            <a:ext cx="2286000" cy="1689538"/>
            <a:chOff x="3180594" y="1057519"/>
            <a:chExt cx="2286000" cy="1689538"/>
          </a:xfrm>
        </p:grpSpPr>
        <p:sp>
          <p:nvSpPr>
            <p:cNvPr id="30" name="Rounded Rectangle 29"/>
            <p:cNvSpPr/>
            <p:nvPr/>
          </p:nvSpPr>
          <p:spPr>
            <a:xfrm>
              <a:off x="3180594" y="1057519"/>
              <a:ext cx="2286000" cy="1689538"/>
            </a:xfrm>
            <a:prstGeom prst="roundRect">
              <a:avLst/>
            </a:prstGeom>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3" name="Picture 2" descr="C:\Users\sedmami\Documents\DX200\FSU\FSU Product Bulletin JPG's\Axis Speed Monitor.jpg">
              <a:hlinkClick r:id="rId13" action="ppaction://hlinksldjump"/>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38462" y1="43137" x2="38462" y2="43137"/>
                          <a14:foregroundMark x1="34936" y1="41176" x2="34936" y2="41176"/>
                          <a14:foregroundMark x1="32372" y1="38562" x2="32372" y2="38562"/>
                          <a14:foregroundMark x1="30128" y1="35294" x2="30128" y2="35294"/>
                          <a14:foregroundMark x1="28205" y1="31699" x2="28205" y2="31699"/>
                          <a14:foregroundMark x1="27244" y1="28105" x2="27244" y2="28105"/>
                          <a14:foregroundMark x1="26923" y1="24837" x2="26923" y2="24837"/>
                          <a14:foregroundMark x1="26923" y1="20588" x2="26923" y2="20588"/>
                          <a14:foregroundMark x1="29167" y1="16340" x2="29167" y2="16340"/>
                        </a14:backgroundRemoval>
                      </a14:imgEffect>
                    </a14:imgLayer>
                  </a14:imgProps>
                </a:ext>
                <a:ext uri="{28A0092B-C50C-407E-A947-70E740481C1C}">
                  <a14:useLocalDpi xmlns:a14="http://schemas.microsoft.com/office/drawing/2010/main" val="0"/>
                </a:ext>
              </a:extLst>
            </a:blip>
            <a:srcRect/>
            <a:stretch>
              <a:fillRect/>
            </a:stretch>
          </p:blipFill>
          <p:spPr bwMode="auto">
            <a:xfrm>
              <a:off x="3572872" y="1409304"/>
              <a:ext cx="1294960" cy="12727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p:cNvGrpSpPr/>
          <p:nvPr/>
        </p:nvGrpSpPr>
        <p:grpSpPr>
          <a:xfrm>
            <a:off x="1241030" y="1191521"/>
            <a:ext cx="2286000" cy="1689538"/>
            <a:chOff x="457200" y="1047750"/>
            <a:chExt cx="2286000" cy="1689538"/>
          </a:xfrm>
        </p:grpSpPr>
        <p:sp>
          <p:nvSpPr>
            <p:cNvPr id="24" name="Rounded Rectangle 23">
              <a:hlinkClick r:id="rId16" action="ppaction://hlinksldjump"/>
            </p:cNvPr>
            <p:cNvSpPr/>
            <p:nvPr/>
          </p:nvSpPr>
          <p:spPr>
            <a:xfrm>
              <a:off x="457200" y="1047750"/>
              <a:ext cx="2286000" cy="1689538"/>
            </a:xfrm>
            <a:prstGeom prst="roundRect">
              <a:avLst/>
            </a:prstGeom>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2" name="Picture 2" descr="C:\Users\sedmami\Documents\DX200\FSU\FSU Product Bulletin JPG's\Axis Range Limit.jpg">
              <a:hlinkClick r:id="rId16" action="ppaction://hlinksldjump"/>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99327" l="0" r="100000"/>
                      </a14:imgEffect>
                    </a14:imgLayer>
                  </a14:imgProps>
                </a:ext>
                <a:ext uri="{28A0092B-C50C-407E-A947-70E740481C1C}">
                  <a14:useLocalDpi xmlns:a14="http://schemas.microsoft.com/office/drawing/2010/main" val="0"/>
                </a:ext>
              </a:extLst>
            </a:blip>
            <a:srcRect/>
            <a:stretch>
              <a:fillRect/>
            </a:stretch>
          </p:blipFill>
          <p:spPr bwMode="auto">
            <a:xfrm>
              <a:off x="1033184" y="1428750"/>
              <a:ext cx="1134032" cy="1233826"/>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p:txBody>
          <a:bodyPr/>
          <a:lstStyle/>
          <a:p>
            <a:r>
              <a:rPr lang="en-US" sz="3600" dirty="0"/>
              <a:t>																				Functional Safety Unit Features</a:t>
            </a:r>
          </a:p>
        </p:txBody>
      </p:sp>
      <p:sp>
        <p:nvSpPr>
          <p:cNvPr id="6" name="Content Placeholder 5"/>
          <p:cNvSpPr>
            <a:spLocks noGrp="1"/>
          </p:cNvSpPr>
          <p:nvPr>
            <p:ph idx="1"/>
          </p:nvPr>
        </p:nvSpPr>
        <p:spPr>
          <a:xfrm>
            <a:off x="1241030" y="1257952"/>
            <a:ext cx="2286000" cy="304800"/>
          </a:xfrm>
        </p:spPr>
        <p:txBody>
          <a:bodyPr/>
          <a:lstStyle/>
          <a:p>
            <a:pPr marL="0" indent="0" algn="ctr">
              <a:buNone/>
            </a:pPr>
            <a:r>
              <a:rPr lang="sv-SE" sz="1600" b="1" dirty="0">
                <a:solidFill>
                  <a:srgbClr val="0057B8"/>
                </a:solidFill>
                <a:effectLst>
                  <a:outerShdw blurRad="38100" dist="38100" dir="2700000" algn="tl">
                    <a:srgbClr val="000000">
                      <a:alpha val="43137"/>
                    </a:srgbClr>
                  </a:outerShdw>
                </a:effectLst>
              </a:rPr>
              <a:t>Axis Range Limiting</a:t>
            </a:r>
            <a:endParaRPr lang="sv-SE" sz="1600" b="1" dirty="0">
              <a:solidFill>
                <a:srgbClr val="0057B8"/>
              </a:solidFill>
              <a:effectLst>
                <a:outerShdw blurRad="38100" dist="38100" dir="2700000" algn="tl">
                  <a:srgbClr val="000000">
                    <a:alpha val="43137"/>
                  </a:srgbClr>
                </a:outerShdw>
              </a:effectLst>
              <a:hlinkClick r:id="rId16" action="ppaction://hlinksldjump"/>
            </a:endParaRPr>
          </a:p>
        </p:txBody>
      </p:sp>
      <p:sp>
        <p:nvSpPr>
          <p:cNvPr id="4" name="Slide Number Placeholder 3"/>
          <p:cNvSpPr>
            <a:spLocks noGrp="1"/>
          </p:cNvSpPr>
          <p:nvPr>
            <p:ph type="sldNum" sz="quarter" idx="12"/>
          </p:nvPr>
        </p:nvSpPr>
        <p:spPr/>
        <p:txBody>
          <a:bodyPr/>
          <a:lstStyle/>
          <a:p>
            <a:fld id="{0B632FBA-CCB7-4648-8C08-F1C235D210E5}" type="slidenum">
              <a:rPr lang="en-US" smtClean="0"/>
              <a:t>45</a:t>
            </a:fld>
            <a:endParaRPr lang="en-US" dirty="0"/>
          </a:p>
        </p:txBody>
      </p:sp>
      <p:sp>
        <p:nvSpPr>
          <p:cNvPr id="7" name="Text Placeholder 6"/>
          <p:cNvSpPr>
            <a:spLocks noGrp="1"/>
          </p:cNvSpPr>
          <p:nvPr>
            <p:ph type="body" sz="quarter" idx="13"/>
          </p:nvPr>
        </p:nvSpPr>
        <p:spPr>
          <a:xfrm>
            <a:off x="4009612" y="1260562"/>
            <a:ext cx="2247900" cy="304800"/>
          </a:xfrm>
        </p:spPr>
        <p:txBody>
          <a:bodyPr/>
          <a:lstStyle/>
          <a:p>
            <a:pPr marL="0" indent="0">
              <a:buNone/>
            </a:pPr>
            <a:r>
              <a:rPr lang="sv-SE" sz="1600" b="1" dirty="0">
                <a:solidFill>
                  <a:srgbClr val="0057B8"/>
                </a:solidFill>
                <a:effectLst>
                  <a:outerShdw blurRad="38100" dist="38100" dir="2700000" algn="tl">
                    <a:srgbClr val="000000">
                      <a:alpha val="43137"/>
                    </a:srgbClr>
                  </a:outerShdw>
                </a:effectLst>
              </a:rPr>
              <a:t>Axis Speed Monitor</a:t>
            </a:r>
            <a:endParaRPr lang="en-US" sz="1600" b="1" dirty="0">
              <a:solidFill>
                <a:srgbClr val="0057B8"/>
              </a:solidFill>
              <a:effectLst>
                <a:outerShdw blurRad="38100" dist="38100" dir="2700000" algn="tl">
                  <a:srgbClr val="000000">
                    <a:alpha val="43137"/>
                  </a:srgbClr>
                </a:outerShdw>
              </a:effectLst>
            </a:endParaRPr>
          </a:p>
        </p:txBody>
      </p:sp>
      <p:sp>
        <p:nvSpPr>
          <p:cNvPr id="8" name="Text Placeholder 7"/>
          <p:cNvSpPr>
            <a:spLocks noGrp="1"/>
          </p:cNvSpPr>
          <p:nvPr>
            <p:ph type="body" sz="quarter" idx="14"/>
          </p:nvPr>
        </p:nvSpPr>
        <p:spPr>
          <a:xfrm>
            <a:off x="6624105" y="1285875"/>
            <a:ext cx="2300201" cy="285354"/>
          </a:xfrm>
        </p:spPr>
        <p:txBody>
          <a:bodyPr/>
          <a:lstStyle/>
          <a:p>
            <a:pPr marL="0" indent="0" algn="ctr">
              <a:buNone/>
            </a:pPr>
            <a:r>
              <a:rPr lang="sv-SE" sz="1600" b="1" dirty="0">
                <a:solidFill>
                  <a:srgbClr val="0057B8"/>
                </a:solidFill>
                <a:effectLst>
                  <a:outerShdw blurRad="38100" dist="38100" dir="2700000" algn="tl">
                    <a:srgbClr val="000000">
                      <a:alpha val="43137"/>
                    </a:srgbClr>
                  </a:outerShdw>
                </a:effectLst>
              </a:rPr>
              <a:t>Robot Range Limiting</a:t>
            </a:r>
          </a:p>
        </p:txBody>
      </p:sp>
      <p:sp>
        <p:nvSpPr>
          <p:cNvPr id="9" name="Content Placeholder 5"/>
          <p:cNvSpPr txBox="1">
            <a:spLocks/>
          </p:cNvSpPr>
          <p:nvPr/>
        </p:nvSpPr>
        <p:spPr>
          <a:xfrm>
            <a:off x="1241030" y="2919582"/>
            <a:ext cx="2285999" cy="25650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700" kern="1200">
                <a:solidFill>
                  <a:srgbClr val="2D2926"/>
                </a:solidFill>
                <a:latin typeface="Arial" panose="020B0604020202020204" pitchFamily="34" charset="0"/>
                <a:ea typeface="+mn-ea"/>
                <a:cs typeface="Arial" panose="020B0604020202020204" pitchFamily="34" charset="0"/>
              </a:defRPr>
            </a:lvl1pPr>
            <a:lvl2pPr marL="228600" indent="-177800" algn="l" defTabSz="914400" rtl="0" eaLnBrk="1" latinLnBrk="0" hangingPunct="1">
              <a:lnSpc>
                <a:spcPct val="90000"/>
              </a:lnSpc>
              <a:spcBef>
                <a:spcPts val="0"/>
              </a:spcBef>
              <a:spcAft>
                <a:spcPts val="600"/>
              </a:spcAft>
              <a:buSzPct val="105000"/>
              <a:buFont typeface="Wingdings" panose="05000000000000000000" pitchFamily="2" charset="2"/>
              <a:buChar char=""/>
              <a:defRPr sz="1700" kern="1200">
                <a:solidFill>
                  <a:srgbClr val="2D2926"/>
                </a:solidFill>
                <a:latin typeface="Arial" panose="020B0604020202020204" pitchFamily="34" charset="0"/>
                <a:ea typeface="+mn-ea"/>
                <a:cs typeface="Arial" panose="020B0604020202020204" pitchFamily="34" charset="0"/>
              </a:defRPr>
            </a:lvl2pPr>
            <a:lvl3pPr marL="403225" indent="-174625" algn="l" defTabSz="914400" rtl="0" eaLnBrk="1" latinLnBrk="0" hangingPunct="1">
              <a:lnSpc>
                <a:spcPct val="90000"/>
              </a:lnSpc>
              <a:spcBef>
                <a:spcPts val="0"/>
              </a:spcBef>
              <a:spcAft>
                <a:spcPts val="600"/>
              </a:spcAft>
              <a:buSzPct val="90000"/>
              <a:buFont typeface="Arial" panose="020B0604020202020204" pitchFamily="34" charset="0"/>
              <a:buChar char="○"/>
              <a:defRPr sz="1500" kern="1200">
                <a:solidFill>
                  <a:srgbClr val="2D2926"/>
                </a:solidFill>
                <a:latin typeface="Arial" panose="020B0604020202020204" pitchFamily="34" charset="0"/>
                <a:ea typeface="+mn-ea"/>
                <a:cs typeface="Arial" panose="020B0604020202020204" pitchFamily="34" charset="0"/>
              </a:defRPr>
            </a:lvl3pPr>
            <a:lvl4pPr marL="576263" indent="-173038" algn="l" defTabSz="914400" rtl="0" eaLnBrk="1" latinLnBrk="0" hangingPunct="1">
              <a:lnSpc>
                <a:spcPct val="90000"/>
              </a:lnSpc>
              <a:spcBef>
                <a:spcPts val="0"/>
              </a:spcBef>
              <a:spcAft>
                <a:spcPts val="600"/>
              </a:spcAft>
              <a:buFont typeface="Arial" panose="020B0604020202020204" pitchFamily="34" charset="0"/>
              <a:buChar char="–"/>
              <a:defRPr sz="1300" kern="1200">
                <a:solidFill>
                  <a:srgbClr val="2D292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sv-SE" sz="1600" b="1" dirty="0">
                <a:solidFill>
                  <a:srgbClr val="0057B8"/>
                </a:solidFill>
                <a:effectLst>
                  <a:outerShdw blurRad="38100" dist="38100" dir="2700000" algn="tl">
                    <a:srgbClr val="000000">
                      <a:alpha val="43137"/>
                    </a:srgbClr>
                  </a:outerShdw>
                </a:effectLst>
              </a:rPr>
              <a:t>Speed Limiting</a:t>
            </a:r>
          </a:p>
        </p:txBody>
      </p:sp>
      <p:sp>
        <p:nvSpPr>
          <p:cNvPr id="10" name="Content Placeholder 5"/>
          <p:cNvSpPr txBox="1">
            <a:spLocks/>
          </p:cNvSpPr>
          <p:nvPr/>
        </p:nvSpPr>
        <p:spPr>
          <a:xfrm>
            <a:off x="3933412" y="2950100"/>
            <a:ext cx="2298332" cy="29166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700" kern="1200">
                <a:solidFill>
                  <a:srgbClr val="2D2926"/>
                </a:solidFill>
                <a:latin typeface="Arial" panose="020B0604020202020204" pitchFamily="34" charset="0"/>
                <a:ea typeface="+mn-ea"/>
                <a:cs typeface="Arial" panose="020B0604020202020204" pitchFamily="34" charset="0"/>
              </a:defRPr>
            </a:lvl1pPr>
            <a:lvl2pPr marL="228600" indent="-177800" algn="l" defTabSz="914400" rtl="0" eaLnBrk="1" latinLnBrk="0" hangingPunct="1">
              <a:lnSpc>
                <a:spcPct val="90000"/>
              </a:lnSpc>
              <a:spcBef>
                <a:spcPts val="0"/>
              </a:spcBef>
              <a:spcAft>
                <a:spcPts val="600"/>
              </a:spcAft>
              <a:buSzPct val="105000"/>
              <a:buFont typeface="Wingdings" panose="05000000000000000000" pitchFamily="2" charset="2"/>
              <a:buChar char=""/>
              <a:defRPr sz="1700" kern="1200">
                <a:solidFill>
                  <a:srgbClr val="2D2926"/>
                </a:solidFill>
                <a:latin typeface="Arial" panose="020B0604020202020204" pitchFamily="34" charset="0"/>
                <a:ea typeface="+mn-ea"/>
                <a:cs typeface="Arial" panose="020B0604020202020204" pitchFamily="34" charset="0"/>
              </a:defRPr>
            </a:lvl2pPr>
            <a:lvl3pPr marL="403225" indent="-174625" algn="l" defTabSz="914400" rtl="0" eaLnBrk="1" latinLnBrk="0" hangingPunct="1">
              <a:lnSpc>
                <a:spcPct val="90000"/>
              </a:lnSpc>
              <a:spcBef>
                <a:spcPts val="0"/>
              </a:spcBef>
              <a:spcAft>
                <a:spcPts val="600"/>
              </a:spcAft>
              <a:buSzPct val="90000"/>
              <a:buFont typeface="Arial" panose="020B0604020202020204" pitchFamily="34" charset="0"/>
              <a:buChar char="○"/>
              <a:defRPr sz="1500" kern="1200">
                <a:solidFill>
                  <a:srgbClr val="2D2926"/>
                </a:solidFill>
                <a:latin typeface="Arial" panose="020B0604020202020204" pitchFamily="34" charset="0"/>
                <a:ea typeface="+mn-ea"/>
                <a:cs typeface="Arial" panose="020B0604020202020204" pitchFamily="34" charset="0"/>
              </a:defRPr>
            </a:lvl3pPr>
            <a:lvl4pPr marL="576263" indent="-173038" algn="l" defTabSz="914400" rtl="0" eaLnBrk="1" latinLnBrk="0" hangingPunct="1">
              <a:lnSpc>
                <a:spcPct val="90000"/>
              </a:lnSpc>
              <a:spcBef>
                <a:spcPts val="0"/>
              </a:spcBef>
              <a:spcAft>
                <a:spcPts val="600"/>
              </a:spcAft>
              <a:buFont typeface="Arial" panose="020B0604020202020204" pitchFamily="34" charset="0"/>
              <a:buChar char="–"/>
              <a:defRPr sz="1300" kern="1200">
                <a:solidFill>
                  <a:srgbClr val="2D292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sv-SE" sz="1600" b="1" dirty="0">
                <a:solidFill>
                  <a:srgbClr val="0057B8"/>
                </a:solidFill>
                <a:effectLst>
                  <a:outerShdw blurRad="38100" dist="38100" dir="2700000" algn="tl">
                    <a:srgbClr val="000000">
                      <a:alpha val="43137"/>
                    </a:srgbClr>
                  </a:outerShdw>
                </a:effectLst>
              </a:rPr>
              <a:t>Tool Angle Limiting</a:t>
            </a:r>
          </a:p>
        </p:txBody>
      </p:sp>
      <p:sp>
        <p:nvSpPr>
          <p:cNvPr id="11" name="Content Placeholder 5"/>
          <p:cNvSpPr txBox="1">
            <a:spLocks/>
          </p:cNvSpPr>
          <p:nvPr/>
        </p:nvSpPr>
        <p:spPr>
          <a:xfrm>
            <a:off x="6567574" y="2923791"/>
            <a:ext cx="2286001" cy="4819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700" kern="1200">
                <a:solidFill>
                  <a:srgbClr val="2D2926"/>
                </a:solidFill>
                <a:latin typeface="Arial" panose="020B0604020202020204" pitchFamily="34" charset="0"/>
                <a:ea typeface="+mn-ea"/>
                <a:cs typeface="Arial" panose="020B0604020202020204" pitchFamily="34" charset="0"/>
              </a:defRPr>
            </a:lvl1pPr>
            <a:lvl2pPr marL="228600" indent="-177800" algn="l" defTabSz="914400" rtl="0" eaLnBrk="1" latinLnBrk="0" hangingPunct="1">
              <a:lnSpc>
                <a:spcPct val="90000"/>
              </a:lnSpc>
              <a:spcBef>
                <a:spcPts val="0"/>
              </a:spcBef>
              <a:spcAft>
                <a:spcPts val="600"/>
              </a:spcAft>
              <a:buSzPct val="105000"/>
              <a:buFont typeface="Wingdings" panose="05000000000000000000" pitchFamily="2" charset="2"/>
              <a:buChar char=""/>
              <a:defRPr sz="1700" kern="1200">
                <a:solidFill>
                  <a:srgbClr val="2D2926"/>
                </a:solidFill>
                <a:latin typeface="Arial" panose="020B0604020202020204" pitchFamily="34" charset="0"/>
                <a:ea typeface="+mn-ea"/>
                <a:cs typeface="Arial" panose="020B0604020202020204" pitchFamily="34" charset="0"/>
              </a:defRPr>
            </a:lvl2pPr>
            <a:lvl3pPr marL="403225" indent="-174625" algn="l" defTabSz="914400" rtl="0" eaLnBrk="1" latinLnBrk="0" hangingPunct="1">
              <a:lnSpc>
                <a:spcPct val="90000"/>
              </a:lnSpc>
              <a:spcBef>
                <a:spcPts val="0"/>
              </a:spcBef>
              <a:spcAft>
                <a:spcPts val="600"/>
              </a:spcAft>
              <a:buSzPct val="90000"/>
              <a:buFont typeface="Arial" panose="020B0604020202020204" pitchFamily="34" charset="0"/>
              <a:buChar char="○"/>
              <a:defRPr sz="1500" kern="1200">
                <a:solidFill>
                  <a:srgbClr val="2D2926"/>
                </a:solidFill>
                <a:latin typeface="Arial" panose="020B0604020202020204" pitchFamily="34" charset="0"/>
                <a:ea typeface="+mn-ea"/>
                <a:cs typeface="Arial" panose="020B0604020202020204" pitchFamily="34" charset="0"/>
              </a:defRPr>
            </a:lvl3pPr>
            <a:lvl4pPr marL="576263" indent="-173038" algn="l" defTabSz="914400" rtl="0" eaLnBrk="1" latinLnBrk="0" hangingPunct="1">
              <a:lnSpc>
                <a:spcPct val="90000"/>
              </a:lnSpc>
              <a:spcBef>
                <a:spcPts val="0"/>
              </a:spcBef>
              <a:spcAft>
                <a:spcPts val="600"/>
              </a:spcAft>
              <a:buFont typeface="Arial" panose="020B0604020202020204" pitchFamily="34" charset="0"/>
              <a:buChar char="–"/>
              <a:defRPr sz="1300" kern="1200">
                <a:solidFill>
                  <a:srgbClr val="2D292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sv-SE" sz="1600" b="1" dirty="0">
                <a:solidFill>
                  <a:srgbClr val="0057B8"/>
                </a:solidFill>
                <a:effectLst>
                  <a:outerShdw blurRad="38100" dist="38100" dir="2700000" algn="tl">
                    <a:srgbClr val="000000">
                      <a:alpha val="43137"/>
                    </a:srgbClr>
                  </a:outerShdw>
                </a:effectLst>
              </a:rPr>
              <a:t>Tool Change Monitor</a:t>
            </a:r>
          </a:p>
        </p:txBody>
      </p:sp>
    </p:spTree>
    <p:extLst>
      <p:ext uri="{BB962C8B-B14F-4D97-AF65-F5344CB8AC3E}">
        <p14:creationId xmlns:p14="http://schemas.microsoft.com/office/powerpoint/2010/main" val="2749097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																					Tool Angle Monitor Function</a:t>
            </a:r>
          </a:p>
        </p:txBody>
      </p:sp>
      <p:sp>
        <p:nvSpPr>
          <p:cNvPr id="7" name="Content Placeholder 6"/>
          <p:cNvSpPr>
            <a:spLocks noGrp="1"/>
          </p:cNvSpPr>
          <p:nvPr>
            <p:ph idx="1"/>
          </p:nvPr>
        </p:nvSpPr>
        <p:spPr>
          <a:xfrm>
            <a:off x="989938" y="823879"/>
            <a:ext cx="4191000" cy="3825811"/>
          </a:xfrm>
        </p:spPr>
        <p:txBody>
          <a:bodyPr/>
          <a:lstStyle/>
          <a:p>
            <a:pPr lvl="1"/>
            <a:r>
              <a:rPr lang="en-US" sz="1800" b="1" dirty="0">
                <a:solidFill>
                  <a:schemeClr val="tx1"/>
                </a:solidFill>
                <a:sym typeface="Wingdings" panose="05000000000000000000" pitchFamily="2" charset="2"/>
              </a:rPr>
              <a:t>Restrict Undesirable Angles</a:t>
            </a:r>
          </a:p>
          <a:p>
            <a:pPr lvl="2"/>
            <a:r>
              <a:rPr lang="en-US" sz="1600" dirty="0">
                <a:solidFill>
                  <a:schemeClr val="tx1"/>
                </a:solidFill>
                <a:sym typeface="Wingdings" panose="05000000000000000000" pitchFamily="2" charset="2"/>
              </a:rPr>
              <a:t>Provides the ability to set tool angle limits and monitors the tool to maintain position </a:t>
            </a:r>
            <a:r>
              <a:rPr lang="en-US" sz="1600" b="1" dirty="0">
                <a:solidFill>
                  <a:schemeClr val="tx1"/>
                </a:solidFill>
                <a:sym typeface="Wingdings" panose="05000000000000000000" pitchFamily="2" charset="2"/>
              </a:rPr>
              <a:t>within the set limits</a:t>
            </a:r>
            <a:r>
              <a:rPr lang="en-US" sz="1600" dirty="0">
                <a:solidFill>
                  <a:schemeClr val="tx1"/>
                </a:solidFill>
                <a:sym typeface="Wingdings" panose="05000000000000000000" pitchFamily="2" charset="2"/>
              </a:rPr>
              <a:t>. </a:t>
            </a:r>
          </a:p>
          <a:p>
            <a:pPr lvl="2"/>
            <a:r>
              <a:rPr lang="en-US" sz="1600" dirty="0">
                <a:solidFill>
                  <a:schemeClr val="tx1"/>
                </a:solidFill>
                <a:sym typeface="Wingdings" panose="05000000000000000000" pitchFamily="2" charset="2"/>
              </a:rPr>
              <a:t>Function can maintain multiple tools of different shapes and sizes when using the robot range limit function.</a:t>
            </a:r>
          </a:p>
          <a:p>
            <a:pPr lvl="1"/>
            <a:r>
              <a:rPr lang="en-US" sz="1800" b="1" dirty="0">
                <a:solidFill>
                  <a:schemeClr val="tx1"/>
                </a:solidFill>
                <a:sym typeface="Wingdings" panose="05000000000000000000" pitchFamily="2" charset="2"/>
              </a:rPr>
              <a:t>Application Uses</a:t>
            </a:r>
          </a:p>
          <a:p>
            <a:pPr lvl="2"/>
            <a:r>
              <a:rPr lang="en-US" sz="1600" dirty="0">
                <a:solidFill>
                  <a:schemeClr val="tx1"/>
                </a:solidFill>
                <a:sym typeface="Wingdings" panose="05000000000000000000" pitchFamily="2" charset="2"/>
              </a:rPr>
              <a:t>Tools with </a:t>
            </a:r>
            <a:r>
              <a:rPr lang="en-US" sz="1600" b="1" dirty="0">
                <a:solidFill>
                  <a:schemeClr val="tx1"/>
                </a:solidFill>
                <a:sym typeface="Wingdings" panose="05000000000000000000" pitchFamily="2" charset="2"/>
              </a:rPr>
              <a:t>dangerous end effectors </a:t>
            </a:r>
            <a:r>
              <a:rPr lang="en-US" sz="1600" dirty="0">
                <a:solidFill>
                  <a:schemeClr val="tx1"/>
                </a:solidFill>
                <a:sym typeface="Wingdings" panose="05000000000000000000" pitchFamily="2" charset="2"/>
              </a:rPr>
              <a:t>(lasers, nail guns, etc.)</a:t>
            </a:r>
          </a:p>
          <a:p>
            <a:pPr lvl="2"/>
            <a:r>
              <a:rPr lang="en-US" sz="1600" dirty="0">
                <a:solidFill>
                  <a:schemeClr val="tx1"/>
                </a:solidFill>
                <a:sym typeface="Wingdings" panose="05000000000000000000" pitchFamily="2" charset="2"/>
              </a:rPr>
              <a:t>Tools which must maintain a specific angle (paint, glue application, etc.)</a:t>
            </a:r>
          </a:p>
          <a:p>
            <a:pPr lvl="1"/>
            <a:r>
              <a:rPr lang="en-US" sz="1800" b="1" dirty="0">
                <a:solidFill>
                  <a:schemeClr val="tx1"/>
                </a:solidFill>
                <a:sym typeface="Wingdings" panose="05000000000000000000" pitchFamily="2" charset="2"/>
              </a:rPr>
              <a:t>Backup file</a:t>
            </a:r>
          </a:p>
          <a:p>
            <a:pPr lvl="2"/>
            <a:r>
              <a:rPr lang="en-US" sz="1600" dirty="0">
                <a:solidFill>
                  <a:schemeClr val="tx1"/>
                </a:solidFill>
                <a:sym typeface="Wingdings" panose="05000000000000000000" pitchFamily="2" charset="2"/>
              </a:rPr>
              <a:t>TLANGMON.DAT</a:t>
            </a:r>
          </a:p>
        </p:txBody>
      </p:sp>
      <p:sp>
        <p:nvSpPr>
          <p:cNvPr id="3" name="Slide Number Placeholder 2"/>
          <p:cNvSpPr>
            <a:spLocks noGrp="1"/>
          </p:cNvSpPr>
          <p:nvPr>
            <p:ph type="sldNum" sz="quarter" idx="12"/>
          </p:nvPr>
        </p:nvSpPr>
        <p:spPr/>
        <p:txBody>
          <a:bodyPr/>
          <a:lstStyle/>
          <a:p>
            <a:fld id="{0B632FBA-CCB7-4648-8C08-F1C235D210E5}" type="slidenum">
              <a:rPr lang="en-US" smtClean="0"/>
              <a:t>46</a:t>
            </a:fld>
            <a:endParaRPr lang="en-US" dirty="0"/>
          </a:p>
        </p:txBody>
      </p:sp>
      <p:pic>
        <p:nvPicPr>
          <p:cNvPr id="13" name="Picture 2" descr="C:\Users\sedmami\Documents\DX200\FSU\FSU Product Bulletin JPG's\Tool Angle Monit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7078" y="2404300"/>
            <a:ext cx="3586922" cy="2475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p:cNvPicPr>
            <a:picLocks noChangeAspect="1"/>
          </p:cNvPicPr>
          <p:nvPr/>
        </p:nvPicPr>
        <p:blipFill rotWithShape="1">
          <a:blip r:embed="rId3">
            <a:extLst>
              <a:ext uri="{28A0092B-C50C-407E-A947-70E740481C1C}">
                <a14:useLocalDpi xmlns:a14="http://schemas.microsoft.com/office/drawing/2010/main" val="0"/>
              </a:ext>
            </a:extLst>
          </a:blip>
          <a:srcRect l="17305" t="8016" r="42131" b="38686"/>
          <a:stretch/>
        </p:blipFill>
        <p:spPr bwMode="auto">
          <a:xfrm>
            <a:off x="6538401" y="740965"/>
            <a:ext cx="1624275" cy="16006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38672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																		Tool Angle Limit Function</a:t>
            </a:r>
          </a:p>
        </p:txBody>
      </p:sp>
      <p:sp>
        <p:nvSpPr>
          <p:cNvPr id="4" name="Slide Number Placeholder 3"/>
          <p:cNvSpPr>
            <a:spLocks noGrp="1"/>
          </p:cNvSpPr>
          <p:nvPr>
            <p:ph type="sldNum" sz="quarter" idx="12"/>
          </p:nvPr>
        </p:nvSpPr>
        <p:spPr/>
        <p:txBody>
          <a:bodyPr/>
          <a:lstStyle/>
          <a:p>
            <a:fld id="{0B632FBA-CCB7-4648-8C08-F1C235D210E5}" type="slidenum">
              <a:rPr lang="en-US" smtClean="0"/>
              <a:pPr/>
              <a:t>47</a:t>
            </a:fld>
            <a:endParaRPr lang="en-US" dirty="0"/>
          </a:p>
        </p:txBody>
      </p:sp>
      <p:pic>
        <p:nvPicPr>
          <p:cNvPr id="6" name="Function_0010_ツール角度監視機能_E">
            <a:hlinkClick r:id="" action="ppaction://media"/>
            <a:extLst>
              <a:ext uri="{FF2B5EF4-FFF2-40B4-BE49-F238E27FC236}">
                <a16:creationId xmlns:a16="http://schemas.microsoft.com/office/drawing/2014/main" id="{6D1E58E6-24E4-458D-8115-DE3FE5D7BEBF}"/>
              </a:ext>
            </a:extLst>
          </p:cNvPr>
          <p:cNvPicPr>
            <a:picLocks noChangeAspect="1"/>
          </p:cNvPicPr>
          <p:nvPr>
            <a:videoFile r:link="rId1"/>
            <p:extLst>
              <p:ext uri="{DAA4B4D4-6D71-4841-9C94-3DE7FCFB9230}">
                <p14:media xmlns:p14="http://schemas.microsoft.com/office/powerpoint/2010/main" r:embed="rId2">
                  <p14:trim st="17039" end="65074"/>
                </p14:media>
              </p:ext>
            </p:extLst>
          </p:nvPr>
        </p:nvPicPr>
        <p:blipFill>
          <a:blip r:embed="rId4"/>
          <a:stretch>
            <a:fillRect/>
          </a:stretch>
        </p:blipFill>
        <p:spPr>
          <a:xfrm>
            <a:off x="1612847" y="1051214"/>
            <a:ext cx="6936071" cy="342403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6756779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41030" y="2919736"/>
            <a:ext cx="2286000" cy="1790739"/>
            <a:chOff x="457200" y="2785734"/>
            <a:chExt cx="2286000" cy="1790739"/>
          </a:xfrm>
        </p:grpSpPr>
        <p:grpSp>
          <p:nvGrpSpPr>
            <p:cNvPr id="38" name="Group 37"/>
            <p:cNvGrpSpPr/>
            <p:nvPr/>
          </p:nvGrpSpPr>
          <p:grpSpPr>
            <a:xfrm>
              <a:off x="457200" y="2785734"/>
              <a:ext cx="2286000" cy="1790739"/>
              <a:chOff x="457200" y="2785734"/>
              <a:chExt cx="2286000" cy="1790739"/>
            </a:xfrm>
          </p:grpSpPr>
          <p:sp>
            <p:nvSpPr>
              <p:cNvPr id="37" name="Rounded Rectangle 36">
                <a:hlinkClick r:id="rId3" action="ppaction://hlinksldjump"/>
              </p:cNvPr>
              <p:cNvSpPr/>
              <p:nvPr/>
            </p:nvSpPr>
            <p:spPr>
              <a:xfrm>
                <a:off x="457200" y="2785734"/>
                <a:ext cx="2286000" cy="1689538"/>
              </a:xfrm>
              <a:prstGeom prst="roundRect">
                <a:avLst/>
              </a:prstGeom>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nvGrpSpPr>
              <p:cNvPr id="36" name="Group 35"/>
              <p:cNvGrpSpPr/>
              <p:nvPr/>
            </p:nvGrpSpPr>
            <p:grpSpPr>
              <a:xfrm>
                <a:off x="709824" y="2925889"/>
                <a:ext cx="1752600" cy="1650584"/>
                <a:chOff x="709824" y="2925889"/>
                <a:chExt cx="1752600" cy="1650584"/>
              </a:xfrm>
            </p:grpSpPr>
            <p:pic>
              <p:nvPicPr>
                <p:cNvPr id="16" name="Picture 2" descr="C:\Users\sedmami\Documents\DX200\FSU\FSU Product Bulletin JPG's\Robot Speed Limit.JPG">
                  <a:hlinkClick r:id="rId3" action="ppaction://hlinksldjump"/>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908" b="94172" l="8960" r="99711">
                              <a14:foregroundMark x1="69075" y1="63190" x2="69075" y2="63190"/>
                              <a14:foregroundMark x1="69075" y1="64110" x2="69075" y2="64110"/>
                              <a14:foregroundMark x1="68786" y1="63804" x2="72254" y2="62270"/>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09824" y="2925889"/>
                  <a:ext cx="1752600" cy="1650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676400" y="3186653"/>
                  <a:ext cx="152400" cy="76200"/>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Rectangle 19"/>
            <p:cNvSpPr/>
            <p:nvPr/>
          </p:nvSpPr>
          <p:spPr>
            <a:xfrm flipH="1">
              <a:off x="1551607" y="3147809"/>
              <a:ext cx="401986" cy="153888"/>
            </a:xfrm>
            <a:prstGeom prst="rect">
              <a:avLst/>
            </a:prstGeom>
            <a:noFill/>
          </p:spPr>
          <p:txBody>
            <a:bodyPr wrap="square" lIns="91440" tIns="45720" rIns="91440" bIns="45720">
              <a:spAutoFit/>
            </a:bodyPr>
            <a:lstStyle/>
            <a:p>
              <a:pPr algn="ctr"/>
              <a:r>
                <a:rPr lang="en-US" sz="400" b="1" cap="none" spc="0" dirty="0">
                  <a:ln w="0"/>
                  <a:solidFill>
                    <a:srgbClr val="0070E0"/>
                  </a:solidFill>
                </a:rPr>
                <a:t>YASKAWA</a:t>
              </a:r>
            </a:p>
          </p:txBody>
        </p:sp>
      </p:grpSp>
      <p:grpSp>
        <p:nvGrpSpPr>
          <p:cNvPr id="43" name="Group 42"/>
          <p:cNvGrpSpPr/>
          <p:nvPr/>
        </p:nvGrpSpPr>
        <p:grpSpPr>
          <a:xfrm>
            <a:off x="3927212" y="2923791"/>
            <a:ext cx="2286000" cy="1689538"/>
            <a:chOff x="3180594" y="2780916"/>
            <a:chExt cx="2286000" cy="1689538"/>
          </a:xfrm>
        </p:grpSpPr>
        <p:sp>
          <p:nvSpPr>
            <p:cNvPr id="33" name="Rounded Rectangle 32">
              <a:hlinkClick r:id="rId6" action="ppaction://hlinksldjump"/>
            </p:cNvPr>
            <p:cNvSpPr/>
            <p:nvPr/>
          </p:nvSpPr>
          <p:spPr>
            <a:xfrm>
              <a:off x="3180594" y="2780916"/>
              <a:ext cx="2286000" cy="1689538"/>
            </a:xfrm>
            <a:prstGeom prst="roundRect">
              <a:avLst/>
            </a:prstGeom>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21" name="Picture 2" descr="C:\Users\sedmami\Documents\DX200\FSU\FSU Product Bulletin JPG's\Tool Angle Monitor.JPG">
              <a:hlinkClick r:id="rId6" action="ppaction://hlinksldjump"/>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5871" r="1489" b="4682"/>
            <a:stretch/>
          </p:blipFill>
          <p:spPr bwMode="auto">
            <a:xfrm>
              <a:off x="3505200" y="2975717"/>
              <a:ext cx="1524000" cy="147719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Group 41"/>
          <p:cNvGrpSpPr/>
          <p:nvPr/>
        </p:nvGrpSpPr>
        <p:grpSpPr>
          <a:xfrm>
            <a:off x="6613394" y="2923791"/>
            <a:ext cx="2286000" cy="1689538"/>
            <a:chOff x="6127619" y="2780916"/>
            <a:chExt cx="2286000" cy="1689538"/>
          </a:xfrm>
        </p:grpSpPr>
        <p:sp>
          <p:nvSpPr>
            <p:cNvPr id="34" name="Rounded Rectangle 33">
              <a:hlinkClick r:id="rId8" action="ppaction://hlinksldjump"/>
            </p:cNvPr>
            <p:cNvSpPr/>
            <p:nvPr/>
          </p:nvSpPr>
          <p:spPr>
            <a:xfrm>
              <a:off x="6127619" y="2780916"/>
              <a:ext cx="2286000" cy="1689538"/>
            </a:xfrm>
            <a:prstGeom prst="roundRect">
              <a:avLst/>
            </a:prstGeom>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026" name="Picture 2" descr="Image result for Robot tool changer">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19998" y="3196343"/>
              <a:ext cx="2009602" cy="12280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41" name="Group 40"/>
          <p:cNvGrpSpPr/>
          <p:nvPr/>
        </p:nvGrpSpPr>
        <p:grpSpPr>
          <a:xfrm>
            <a:off x="6613394" y="1200394"/>
            <a:ext cx="2286000" cy="1689538"/>
            <a:chOff x="6127619" y="1057519"/>
            <a:chExt cx="2286000" cy="1689538"/>
          </a:xfrm>
        </p:grpSpPr>
        <p:grpSp>
          <p:nvGrpSpPr>
            <p:cNvPr id="35" name="Group 34"/>
            <p:cNvGrpSpPr/>
            <p:nvPr/>
          </p:nvGrpSpPr>
          <p:grpSpPr>
            <a:xfrm>
              <a:off x="6127619" y="1057519"/>
              <a:ext cx="2286000" cy="1689538"/>
              <a:chOff x="6087638" y="1047750"/>
              <a:chExt cx="2286000" cy="1689538"/>
            </a:xfrm>
          </p:grpSpPr>
          <p:sp>
            <p:nvSpPr>
              <p:cNvPr id="31" name="Rounded Rectangle 30"/>
              <p:cNvSpPr/>
              <p:nvPr/>
            </p:nvSpPr>
            <p:spPr>
              <a:xfrm>
                <a:off x="6087638" y="1047750"/>
                <a:ext cx="2286000" cy="1689538"/>
              </a:xfrm>
              <a:prstGeom prst="roundRect">
                <a:avLst/>
              </a:prstGeom>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4" name="Picture 2" descr="C:\Users\sedmami\Documents\DX200\FSU\FSU Product Bulletin JPG's\Robot Range Limit, Inside.jpg"/>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7251520" y="1716421"/>
                <a:ext cx="939486" cy="8377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39" name="Picture 2" descr="C:\Users\sedmami\Documents\DX200\FSU\FSU Product Bulletin JPG's\Robot Range Limit, Outside.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248400" y="1505970"/>
              <a:ext cx="1159544" cy="11782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oup 39"/>
          <p:cNvGrpSpPr/>
          <p:nvPr/>
        </p:nvGrpSpPr>
        <p:grpSpPr>
          <a:xfrm>
            <a:off x="3946629" y="1196573"/>
            <a:ext cx="2286000" cy="1689538"/>
            <a:chOff x="3180594" y="1057519"/>
            <a:chExt cx="2286000" cy="1689538"/>
          </a:xfrm>
        </p:grpSpPr>
        <p:sp>
          <p:nvSpPr>
            <p:cNvPr id="30" name="Rounded Rectangle 29"/>
            <p:cNvSpPr/>
            <p:nvPr/>
          </p:nvSpPr>
          <p:spPr>
            <a:xfrm>
              <a:off x="3180594" y="1057519"/>
              <a:ext cx="2286000" cy="1689538"/>
            </a:xfrm>
            <a:prstGeom prst="roundRect">
              <a:avLst/>
            </a:prstGeom>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3" name="Picture 2" descr="C:\Users\sedmami\Documents\DX200\FSU\FSU Product Bulletin JPG's\Axis Speed Monitor.jpg">
              <a:hlinkClick r:id="rId13" action="ppaction://hlinksldjump"/>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38462" y1="43137" x2="38462" y2="43137"/>
                          <a14:foregroundMark x1="34936" y1="41176" x2="34936" y2="41176"/>
                          <a14:foregroundMark x1="32372" y1="38562" x2="32372" y2="38562"/>
                          <a14:foregroundMark x1="30128" y1="35294" x2="30128" y2="35294"/>
                          <a14:foregroundMark x1="28205" y1="31699" x2="28205" y2="31699"/>
                          <a14:foregroundMark x1="27244" y1="28105" x2="27244" y2="28105"/>
                          <a14:foregroundMark x1="26923" y1="24837" x2="26923" y2="24837"/>
                          <a14:foregroundMark x1="26923" y1="20588" x2="26923" y2="20588"/>
                          <a14:foregroundMark x1="29167" y1="16340" x2="29167" y2="16340"/>
                        </a14:backgroundRemoval>
                      </a14:imgEffect>
                    </a14:imgLayer>
                  </a14:imgProps>
                </a:ext>
                <a:ext uri="{28A0092B-C50C-407E-A947-70E740481C1C}">
                  <a14:useLocalDpi xmlns:a14="http://schemas.microsoft.com/office/drawing/2010/main" val="0"/>
                </a:ext>
              </a:extLst>
            </a:blip>
            <a:srcRect/>
            <a:stretch>
              <a:fillRect/>
            </a:stretch>
          </p:blipFill>
          <p:spPr bwMode="auto">
            <a:xfrm>
              <a:off x="3572872" y="1409304"/>
              <a:ext cx="1294960" cy="12727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p:cNvGrpSpPr/>
          <p:nvPr/>
        </p:nvGrpSpPr>
        <p:grpSpPr>
          <a:xfrm>
            <a:off x="1241030" y="1191521"/>
            <a:ext cx="2286000" cy="1689538"/>
            <a:chOff x="457200" y="1047750"/>
            <a:chExt cx="2286000" cy="1689538"/>
          </a:xfrm>
        </p:grpSpPr>
        <p:sp>
          <p:nvSpPr>
            <p:cNvPr id="24" name="Rounded Rectangle 23">
              <a:hlinkClick r:id="rId16" action="ppaction://hlinksldjump"/>
            </p:cNvPr>
            <p:cNvSpPr/>
            <p:nvPr/>
          </p:nvSpPr>
          <p:spPr>
            <a:xfrm>
              <a:off x="457200" y="1047750"/>
              <a:ext cx="2286000" cy="1689538"/>
            </a:xfrm>
            <a:prstGeom prst="roundRect">
              <a:avLst/>
            </a:prstGeom>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2" name="Picture 2" descr="C:\Users\sedmami\Documents\DX200\FSU\FSU Product Bulletin JPG's\Axis Range Limit.jpg">
              <a:hlinkClick r:id="rId16" action="ppaction://hlinksldjump"/>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99327" l="0" r="100000"/>
                      </a14:imgEffect>
                    </a14:imgLayer>
                  </a14:imgProps>
                </a:ext>
                <a:ext uri="{28A0092B-C50C-407E-A947-70E740481C1C}">
                  <a14:useLocalDpi xmlns:a14="http://schemas.microsoft.com/office/drawing/2010/main" val="0"/>
                </a:ext>
              </a:extLst>
            </a:blip>
            <a:srcRect/>
            <a:stretch>
              <a:fillRect/>
            </a:stretch>
          </p:blipFill>
          <p:spPr bwMode="auto">
            <a:xfrm>
              <a:off x="1033184" y="1428750"/>
              <a:ext cx="1134032" cy="1233826"/>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p:txBody>
          <a:bodyPr/>
          <a:lstStyle/>
          <a:p>
            <a:r>
              <a:rPr lang="en-US" sz="3600" dirty="0"/>
              <a:t>																				Functional Safety Unit Features</a:t>
            </a:r>
          </a:p>
        </p:txBody>
      </p:sp>
      <p:sp>
        <p:nvSpPr>
          <p:cNvPr id="6" name="Content Placeholder 5"/>
          <p:cNvSpPr>
            <a:spLocks noGrp="1"/>
          </p:cNvSpPr>
          <p:nvPr>
            <p:ph idx="1"/>
          </p:nvPr>
        </p:nvSpPr>
        <p:spPr>
          <a:xfrm>
            <a:off x="1241030" y="1257952"/>
            <a:ext cx="2286000" cy="304800"/>
          </a:xfrm>
        </p:spPr>
        <p:txBody>
          <a:bodyPr/>
          <a:lstStyle/>
          <a:p>
            <a:pPr marL="0" indent="0" algn="ctr">
              <a:buNone/>
            </a:pPr>
            <a:r>
              <a:rPr lang="sv-SE" sz="1600" b="1" dirty="0">
                <a:solidFill>
                  <a:srgbClr val="0057B8"/>
                </a:solidFill>
                <a:effectLst>
                  <a:outerShdw blurRad="38100" dist="38100" dir="2700000" algn="tl">
                    <a:srgbClr val="000000">
                      <a:alpha val="43137"/>
                    </a:srgbClr>
                  </a:outerShdw>
                </a:effectLst>
              </a:rPr>
              <a:t>Axis Range Limiting</a:t>
            </a:r>
            <a:endParaRPr lang="sv-SE" sz="1600" b="1" dirty="0">
              <a:solidFill>
                <a:srgbClr val="0057B8"/>
              </a:solidFill>
              <a:effectLst>
                <a:outerShdw blurRad="38100" dist="38100" dir="2700000" algn="tl">
                  <a:srgbClr val="000000">
                    <a:alpha val="43137"/>
                  </a:srgbClr>
                </a:outerShdw>
              </a:effectLst>
              <a:hlinkClick r:id="rId16" action="ppaction://hlinksldjump"/>
            </a:endParaRPr>
          </a:p>
        </p:txBody>
      </p:sp>
      <p:sp>
        <p:nvSpPr>
          <p:cNvPr id="4" name="Slide Number Placeholder 3"/>
          <p:cNvSpPr>
            <a:spLocks noGrp="1"/>
          </p:cNvSpPr>
          <p:nvPr>
            <p:ph type="sldNum" sz="quarter" idx="12"/>
          </p:nvPr>
        </p:nvSpPr>
        <p:spPr/>
        <p:txBody>
          <a:bodyPr/>
          <a:lstStyle/>
          <a:p>
            <a:fld id="{0B632FBA-CCB7-4648-8C08-F1C235D210E5}" type="slidenum">
              <a:rPr lang="en-US" smtClean="0"/>
              <a:t>48</a:t>
            </a:fld>
            <a:endParaRPr lang="en-US" dirty="0"/>
          </a:p>
        </p:txBody>
      </p:sp>
      <p:sp>
        <p:nvSpPr>
          <p:cNvPr id="7" name="Text Placeholder 6"/>
          <p:cNvSpPr>
            <a:spLocks noGrp="1"/>
          </p:cNvSpPr>
          <p:nvPr>
            <p:ph type="body" sz="quarter" idx="13"/>
          </p:nvPr>
        </p:nvSpPr>
        <p:spPr>
          <a:xfrm>
            <a:off x="4009612" y="1260562"/>
            <a:ext cx="2247900" cy="304800"/>
          </a:xfrm>
        </p:spPr>
        <p:txBody>
          <a:bodyPr/>
          <a:lstStyle/>
          <a:p>
            <a:pPr marL="0" indent="0">
              <a:buNone/>
            </a:pPr>
            <a:r>
              <a:rPr lang="sv-SE" sz="1600" b="1" dirty="0">
                <a:solidFill>
                  <a:srgbClr val="0057B8"/>
                </a:solidFill>
                <a:effectLst>
                  <a:outerShdw blurRad="38100" dist="38100" dir="2700000" algn="tl">
                    <a:srgbClr val="000000">
                      <a:alpha val="43137"/>
                    </a:srgbClr>
                  </a:outerShdw>
                </a:effectLst>
              </a:rPr>
              <a:t>Axis Speed Monitor</a:t>
            </a:r>
            <a:endParaRPr lang="en-US" sz="1600" b="1" dirty="0">
              <a:solidFill>
                <a:srgbClr val="0057B8"/>
              </a:solidFill>
              <a:effectLst>
                <a:outerShdw blurRad="38100" dist="38100" dir="2700000" algn="tl">
                  <a:srgbClr val="000000">
                    <a:alpha val="43137"/>
                  </a:srgbClr>
                </a:outerShdw>
              </a:effectLst>
            </a:endParaRPr>
          </a:p>
        </p:txBody>
      </p:sp>
      <p:sp>
        <p:nvSpPr>
          <p:cNvPr id="8" name="Text Placeholder 7"/>
          <p:cNvSpPr>
            <a:spLocks noGrp="1"/>
          </p:cNvSpPr>
          <p:nvPr>
            <p:ph type="body" sz="quarter" idx="14"/>
          </p:nvPr>
        </p:nvSpPr>
        <p:spPr>
          <a:xfrm>
            <a:off x="6624105" y="1285875"/>
            <a:ext cx="2300201" cy="285354"/>
          </a:xfrm>
        </p:spPr>
        <p:txBody>
          <a:bodyPr/>
          <a:lstStyle/>
          <a:p>
            <a:pPr marL="0" indent="0" algn="ctr">
              <a:buNone/>
            </a:pPr>
            <a:r>
              <a:rPr lang="sv-SE" sz="1600" b="1" dirty="0">
                <a:solidFill>
                  <a:srgbClr val="0057B8"/>
                </a:solidFill>
                <a:effectLst>
                  <a:outerShdw blurRad="38100" dist="38100" dir="2700000" algn="tl">
                    <a:srgbClr val="000000">
                      <a:alpha val="43137"/>
                    </a:srgbClr>
                  </a:outerShdw>
                </a:effectLst>
              </a:rPr>
              <a:t>Robot Range Limiting</a:t>
            </a:r>
          </a:p>
        </p:txBody>
      </p:sp>
      <p:sp>
        <p:nvSpPr>
          <p:cNvPr id="9" name="Content Placeholder 5"/>
          <p:cNvSpPr txBox="1">
            <a:spLocks/>
          </p:cNvSpPr>
          <p:nvPr/>
        </p:nvSpPr>
        <p:spPr>
          <a:xfrm>
            <a:off x="1241030" y="2919582"/>
            <a:ext cx="2285999" cy="25650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700" kern="1200">
                <a:solidFill>
                  <a:srgbClr val="2D2926"/>
                </a:solidFill>
                <a:latin typeface="Arial" panose="020B0604020202020204" pitchFamily="34" charset="0"/>
                <a:ea typeface="+mn-ea"/>
                <a:cs typeface="Arial" panose="020B0604020202020204" pitchFamily="34" charset="0"/>
              </a:defRPr>
            </a:lvl1pPr>
            <a:lvl2pPr marL="228600" indent="-177800" algn="l" defTabSz="914400" rtl="0" eaLnBrk="1" latinLnBrk="0" hangingPunct="1">
              <a:lnSpc>
                <a:spcPct val="90000"/>
              </a:lnSpc>
              <a:spcBef>
                <a:spcPts val="0"/>
              </a:spcBef>
              <a:spcAft>
                <a:spcPts val="600"/>
              </a:spcAft>
              <a:buSzPct val="105000"/>
              <a:buFont typeface="Wingdings" panose="05000000000000000000" pitchFamily="2" charset="2"/>
              <a:buChar char=""/>
              <a:defRPr sz="1700" kern="1200">
                <a:solidFill>
                  <a:srgbClr val="2D2926"/>
                </a:solidFill>
                <a:latin typeface="Arial" panose="020B0604020202020204" pitchFamily="34" charset="0"/>
                <a:ea typeface="+mn-ea"/>
                <a:cs typeface="Arial" panose="020B0604020202020204" pitchFamily="34" charset="0"/>
              </a:defRPr>
            </a:lvl2pPr>
            <a:lvl3pPr marL="403225" indent="-174625" algn="l" defTabSz="914400" rtl="0" eaLnBrk="1" latinLnBrk="0" hangingPunct="1">
              <a:lnSpc>
                <a:spcPct val="90000"/>
              </a:lnSpc>
              <a:spcBef>
                <a:spcPts val="0"/>
              </a:spcBef>
              <a:spcAft>
                <a:spcPts val="600"/>
              </a:spcAft>
              <a:buSzPct val="90000"/>
              <a:buFont typeface="Arial" panose="020B0604020202020204" pitchFamily="34" charset="0"/>
              <a:buChar char="○"/>
              <a:defRPr sz="1500" kern="1200">
                <a:solidFill>
                  <a:srgbClr val="2D2926"/>
                </a:solidFill>
                <a:latin typeface="Arial" panose="020B0604020202020204" pitchFamily="34" charset="0"/>
                <a:ea typeface="+mn-ea"/>
                <a:cs typeface="Arial" panose="020B0604020202020204" pitchFamily="34" charset="0"/>
              </a:defRPr>
            </a:lvl3pPr>
            <a:lvl4pPr marL="576263" indent="-173038" algn="l" defTabSz="914400" rtl="0" eaLnBrk="1" latinLnBrk="0" hangingPunct="1">
              <a:lnSpc>
                <a:spcPct val="90000"/>
              </a:lnSpc>
              <a:spcBef>
                <a:spcPts val="0"/>
              </a:spcBef>
              <a:spcAft>
                <a:spcPts val="600"/>
              </a:spcAft>
              <a:buFont typeface="Arial" panose="020B0604020202020204" pitchFamily="34" charset="0"/>
              <a:buChar char="–"/>
              <a:defRPr sz="1300" kern="1200">
                <a:solidFill>
                  <a:srgbClr val="2D292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sv-SE" sz="1600" b="1" dirty="0">
                <a:solidFill>
                  <a:srgbClr val="0057B8"/>
                </a:solidFill>
                <a:effectLst>
                  <a:outerShdw blurRad="38100" dist="38100" dir="2700000" algn="tl">
                    <a:srgbClr val="000000">
                      <a:alpha val="43137"/>
                    </a:srgbClr>
                  </a:outerShdw>
                </a:effectLst>
              </a:rPr>
              <a:t>Speed Limiting</a:t>
            </a:r>
          </a:p>
        </p:txBody>
      </p:sp>
      <p:sp>
        <p:nvSpPr>
          <p:cNvPr id="10" name="Content Placeholder 5"/>
          <p:cNvSpPr txBox="1">
            <a:spLocks/>
          </p:cNvSpPr>
          <p:nvPr/>
        </p:nvSpPr>
        <p:spPr>
          <a:xfrm>
            <a:off x="3933412" y="2950100"/>
            <a:ext cx="2298332" cy="29166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700" kern="1200">
                <a:solidFill>
                  <a:srgbClr val="2D2926"/>
                </a:solidFill>
                <a:latin typeface="Arial" panose="020B0604020202020204" pitchFamily="34" charset="0"/>
                <a:ea typeface="+mn-ea"/>
                <a:cs typeface="Arial" panose="020B0604020202020204" pitchFamily="34" charset="0"/>
              </a:defRPr>
            </a:lvl1pPr>
            <a:lvl2pPr marL="228600" indent="-177800" algn="l" defTabSz="914400" rtl="0" eaLnBrk="1" latinLnBrk="0" hangingPunct="1">
              <a:lnSpc>
                <a:spcPct val="90000"/>
              </a:lnSpc>
              <a:spcBef>
                <a:spcPts val="0"/>
              </a:spcBef>
              <a:spcAft>
                <a:spcPts val="600"/>
              </a:spcAft>
              <a:buSzPct val="105000"/>
              <a:buFont typeface="Wingdings" panose="05000000000000000000" pitchFamily="2" charset="2"/>
              <a:buChar char=""/>
              <a:defRPr sz="1700" kern="1200">
                <a:solidFill>
                  <a:srgbClr val="2D2926"/>
                </a:solidFill>
                <a:latin typeface="Arial" panose="020B0604020202020204" pitchFamily="34" charset="0"/>
                <a:ea typeface="+mn-ea"/>
                <a:cs typeface="Arial" panose="020B0604020202020204" pitchFamily="34" charset="0"/>
              </a:defRPr>
            </a:lvl2pPr>
            <a:lvl3pPr marL="403225" indent="-174625" algn="l" defTabSz="914400" rtl="0" eaLnBrk="1" latinLnBrk="0" hangingPunct="1">
              <a:lnSpc>
                <a:spcPct val="90000"/>
              </a:lnSpc>
              <a:spcBef>
                <a:spcPts val="0"/>
              </a:spcBef>
              <a:spcAft>
                <a:spcPts val="600"/>
              </a:spcAft>
              <a:buSzPct val="90000"/>
              <a:buFont typeface="Arial" panose="020B0604020202020204" pitchFamily="34" charset="0"/>
              <a:buChar char="○"/>
              <a:defRPr sz="1500" kern="1200">
                <a:solidFill>
                  <a:srgbClr val="2D2926"/>
                </a:solidFill>
                <a:latin typeface="Arial" panose="020B0604020202020204" pitchFamily="34" charset="0"/>
                <a:ea typeface="+mn-ea"/>
                <a:cs typeface="Arial" panose="020B0604020202020204" pitchFamily="34" charset="0"/>
              </a:defRPr>
            </a:lvl3pPr>
            <a:lvl4pPr marL="576263" indent="-173038" algn="l" defTabSz="914400" rtl="0" eaLnBrk="1" latinLnBrk="0" hangingPunct="1">
              <a:lnSpc>
                <a:spcPct val="90000"/>
              </a:lnSpc>
              <a:spcBef>
                <a:spcPts val="0"/>
              </a:spcBef>
              <a:spcAft>
                <a:spcPts val="600"/>
              </a:spcAft>
              <a:buFont typeface="Arial" panose="020B0604020202020204" pitchFamily="34" charset="0"/>
              <a:buChar char="–"/>
              <a:defRPr sz="1300" kern="1200">
                <a:solidFill>
                  <a:srgbClr val="2D292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sv-SE" sz="1600" b="1" dirty="0">
                <a:solidFill>
                  <a:srgbClr val="0057B8"/>
                </a:solidFill>
                <a:effectLst>
                  <a:outerShdw blurRad="38100" dist="38100" dir="2700000" algn="tl">
                    <a:srgbClr val="000000">
                      <a:alpha val="43137"/>
                    </a:srgbClr>
                  </a:outerShdw>
                </a:effectLst>
              </a:rPr>
              <a:t>Tool Angle Limiting</a:t>
            </a:r>
          </a:p>
        </p:txBody>
      </p:sp>
      <p:sp>
        <p:nvSpPr>
          <p:cNvPr id="11" name="Content Placeholder 5"/>
          <p:cNvSpPr txBox="1">
            <a:spLocks/>
          </p:cNvSpPr>
          <p:nvPr/>
        </p:nvSpPr>
        <p:spPr>
          <a:xfrm>
            <a:off x="6567574" y="2923791"/>
            <a:ext cx="2286001" cy="4819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700" kern="1200">
                <a:solidFill>
                  <a:srgbClr val="2D2926"/>
                </a:solidFill>
                <a:latin typeface="Arial" panose="020B0604020202020204" pitchFamily="34" charset="0"/>
                <a:ea typeface="+mn-ea"/>
                <a:cs typeface="Arial" panose="020B0604020202020204" pitchFamily="34" charset="0"/>
              </a:defRPr>
            </a:lvl1pPr>
            <a:lvl2pPr marL="228600" indent="-177800" algn="l" defTabSz="914400" rtl="0" eaLnBrk="1" latinLnBrk="0" hangingPunct="1">
              <a:lnSpc>
                <a:spcPct val="90000"/>
              </a:lnSpc>
              <a:spcBef>
                <a:spcPts val="0"/>
              </a:spcBef>
              <a:spcAft>
                <a:spcPts val="600"/>
              </a:spcAft>
              <a:buSzPct val="105000"/>
              <a:buFont typeface="Wingdings" panose="05000000000000000000" pitchFamily="2" charset="2"/>
              <a:buChar char=""/>
              <a:defRPr sz="1700" kern="1200">
                <a:solidFill>
                  <a:srgbClr val="2D2926"/>
                </a:solidFill>
                <a:latin typeface="Arial" panose="020B0604020202020204" pitchFamily="34" charset="0"/>
                <a:ea typeface="+mn-ea"/>
                <a:cs typeface="Arial" panose="020B0604020202020204" pitchFamily="34" charset="0"/>
              </a:defRPr>
            </a:lvl2pPr>
            <a:lvl3pPr marL="403225" indent="-174625" algn="l" defTabSz="914400" rtl="0" eaLnBrk="1" latinLnBrk="0" hangingPunct="1">
              <a:lnSpc>
                <a:spcPct val="90000"/>
              </a:lnSpc>
              <a:spcBef>
                <a:spcPts val="0"/>
              </a:spcBef>
              <a:spcAft>
                <a:spcPts val="600"/>
              </a:spcAft>
              <a:buSzPct val="90000"/>
              <a:buFont typeface="Arial" panose="020B0604020202020204" pitchFamily="34" charset="0"/>
              <a:buChar char="○"/>
              <a:defRPr sz="1500" kern="1200">
                <a:solidFill>
                  <a:srgbClr val="2D2926"/>
                </a:solidFill>
                <a:latin typeface="Arial" panose="020B0604020202020204" pitchFamily="34" charset="0"/>
                <a:ea typeface="+mn-ea"/>
                <a:cs typeface="Arial" panose="020B0604020202020204" pitchFamily="34" charset="0"/>
              </a:defRPr>
            </a:lvl3pPr>
            <a:lvl4pPr marL="576263" indent="-173038" algn="l" defTabSz="914400" rtl="0" eaLnBrk="1" latinLnBrk="0" hangingPunct="1">
              <a:lnSpc>
                <a:spcPct val="90000"/>
              </a:lnSpc>
              <a:spcBef>
                <a:spcPts val="0"/>
              </a:spcBef>
              <a:spcAft>
                <a:spcPts val="600"/>
              </a:spcAft>
              <a:buFont typeface="Arial" panose="020B0604020202020204" pitchFamily="34" charset="0"/>
              <a:buChar char="–"/>
              <a:defRPr sz="1300" kern="1200">
                <a:solidFill>
                  <a:srgbClr val="2D292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sv-SE" sz="1600" b="1" dirty="0">
                <a:solidFill>
                  <a:srgbClr val="0057B8"/>
                </a:solidFill>
                <a:effectLst>
                  <a:outerShdw blurRad="38100" dist="38100" dir="2700000" algn="tl">
                    <a:srgbClr val="000000">
                      <a:alpha val="43137"/>
                    </a:srgbClr>
                  </a:outerShdw>
                </a:effectLst>
              </a:rPr>
              <a:t>Tool Change Monitor</a:t>
            </a:r>
          </a:p>
        </p:txBody>
      </p:sp>
      <p:sp>
        <p:nvSpPr>
          <p:cNvPr id="17" name="Rectangle 16"/>
          <p:cNvSpPr/>
          <p:nvPr/>
        </p:nvSpPr>
        <p:spPr>
          <a:xfrm rot="19109428">
            <a:off x="4618045" y="2036041"/>
            <a:ext cx="415372" cy="153888"/>
          </a:xfrm>
          <a:prstGeom prst="rect">
            <a:avLst/>
          </a:prstGeom>
          <a:noFill/>
        </p:spPr>
        <p:txBody>
          <a:bodyPr wrap="square" lIns="91440" tIns="45720" rIns="91440" bIns="45720">
            <a:spAutoFit/>
          </a:bodyPr>
          <a:lstStyle/>
          <a:p>
            <a:pPr algn="ctr"/>
            <a:r>
              <a:rPr lang="en-US" sz="400" b="1" cap="none" spc="0" dirty="0">
                <a:ln w="0"/>
                <a:solidFill>
                  <a:srgbClr val="0070E0"/>
                </a:solidFill>
              </a:rPr>
              <a:t>YASKAWA</a:t>
            </a:r>
          </a:p>
        </p:txBody>
      </p:sp>
      <p:sp>
        <p:nvSpPr>
          <p:cNvPr id="18" name="Rectangle 17"/>
          <p:cNvSpPr/>
          <p:nvPr/>
        </p:nvSpPr>
        <p:spPr>
          <a:xfrm rot="695070">
            <a:off x="4605658" y="1543927"/>
            <a:ext cx="415372" cy="153888"/>
          </a:xfrm>
          <a:prstGeom prst="rect">
            <a:avLst/>
          </a:prstGeom>
          <a:noFill/>
        </p:spPr>
        <p:txBody>
          <a:bodyPr wrap="square" lIns="91440" tIns="45720" rIns="91440" bIns="45720">
            <a:spAutoFit/>
          </a:bodyPr>
          <a:lstStyle/>
          <a:p>
            <a:pPr algn="ctr"/>
            <a:r>
              <a:rPr lang="en-US" sz="400" b="1" cap="none" spc="0" dirty="0">
                <a:ln w="0"/>
                <a:solidFill>
                  <a:srgbClr val="0070E0"/>
                </a:solidFill>
              </a:rPr>
              <a:t>YASKAWA</a:t>
            </a:r>
          </a:p>
        </p:txBody>
      </p:sp>
      <p:sp>
        <p:nvSpPr>
          <p:cNvPr id="19" name="Rectangle 18"/>
          <p:cNvSpPr/>
          <p:nvPr/>
        </p:nvSpPr>
        <p:spPr>
          <a:xfrm rot="21009296" flipH="1">
            <a:off x="2372166" y="1553010"/>
            <a:ext cx="464167" cy="153888"/>
          </a:xfrm>
          <a:prstGeom prst="rect">
            <a:avLst/>
          </a:prstGeom>
          <a:noFill/>
        </p:spPr>
        <p:txBody>
          <a:bodyPr wrap="square" lIns="91440" tIns="45720" rIns="91440" bIns="45720">
            <a:spAutoFit/>
          </a:bodyPr>
          <a:lstStyle/>
          <a:p>
            <a:pPr algn="ctr"/>
            <a:r>
              <a:rPr lang="en-US" sz="400" b="1" cap="none" spc="0" dirty="0">
                <a:ln w="0"/>
                <a:solidFill>
                  <a:srgbClr val="0070E0"/>
                </a:solidFill>
              </a:rPr>
              <a:t>YASKAWA</a:t>
            </a:r>
          </a:p>
        </p:txBody>
      </p:sp>
    </p:spTree>
    <p:extLst>
      <p:ext uri="{BB962C8B-B14F-4D97-AF65-F5344CB8AC3E}">
        <p14:creationId xmlns:p14="http://schemas.microsoft.com/office/powerpoint/2010/main" val="10509934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solidFill>
                  <a:schemeClr val="tx1"/>
                </a:solidFill>
              </a:rPr>
              <a:t>														</a:t>
            </a:r>
            <a:r>
              <a:rPr lang="en-US" sz="3600" dirty="0">
                <a:solidFill>
                  <a:schemeClr val="tx1"/>
                </a:solidFill>
              </a:rPr>
              <a:t>						Tool Change Monitor Function</a:t>
            </a:r>
            <a:endParaRPr lang="en-US" dirty="0">
              <a:solidFill>
                <a:schemeClr val="tx1"/>
              </a:solidFill>
            </a:endParaRPr>
          </a:p>
        </p:txBody>
      </p:sp>
      <p:sp>
        <p:nvSpPr>
          <p:cNvPr id="7" name="Content Placeholder 6"/>
          <p:cNvSpPr>
            <a:spLocks noGrp="1"/>
          </p:cNvSpPr>
          <p:nvPr>
            <p:ph idx="1"/>
          </p:nvPr>
        </p:nvSpPr>
        <p:spPr>
          <a:xfrm>
            <a:off x="1013791" y="742569"/>
            <a:ext cx="5257800" cy="3521012"/>
          </a:xfrm>
        </p:spPr>
        <p:txBody>
          <a:bodyPr/>
          <a:lstStyle/>
          <a:p>
            <a:pPr marL="50800" lvl="1" indent="0">
              <a:buNone/>
            </a:pPr>
            <a:r>
              <a:rPr lang="en-US" sz="1100" dirty="0">
                <a:solidFill>
                  <a:schemeClr val="tx1"/>
                </a:solidFill>
                <a:sym typeface="Wingdings" panose="05000000000000000000" pitchFamily="2" charset="2"/>
              </a:rPr>
              <a:t>Monitors the tool file used in the functional safety function to be consistent with the user specified tool file. </a:t>
            </a:r>
          </a:p>
          <a:p>
            <a:pPr lvl="1"/>
            <a:r>
              <a:rPr lang="en-US" sz="1800" b="1" dirty="0">
                <a:solidFill>
                  <a:schemeClr val="tx1"/>
                </a:solidFill>
                <a:sym typeface="Wingdings" panose="05000000000000000000" pitchFamily="2" charset="2"/>
              </a:rPr>
              <a:t>Prevent Undesirable Tool Use</a:t>
            </a:r>
          </a:p>
          <a:p>
            <a:pPr lvl="2"/>
            <a:r>
              <a:rPr lang="en-US" sz="1600" dirty="0">
                <a:solidFill>
                  <a:schemeClr val="tx1"/>
                </a:solidFill>
                <a:sym typeface="Wingdings" panose="05000000000000000000" pitchFamily="2" charset="2"/>
              </a:rPr>
              <a:t>Ability to switch between multiple tools of different shapes and sizes when using the robot range limit function. </a:t>
            </a:r>
          </a:p>
          <a:p>
            <a:pPr lvl="2"/>
            <a:r>
              <a:rPr lang="en-US" sz="1600" dirty="0">
                <a:solidFill>
                  <a:schemeClr val="tx1"/>
                </a:solidFill>
                <a:sym typeface="Wingdings" panose="05000000000000000000" pitchFamily="2" charset="2"/>
              </a:rPr>
              <a:t>16 individual rule “file” settings available.</a:t>
            </a:r>
          </a:p>
          <a:p>
            <a:pPr lvl="1"/>
            <a:r>
              <a:rPr lang="en-US" sz="1800" b="1" dirty="0">
                <a:solidFill>
                  <a:schemeClr val="tx1"/>
                </a:solidFill>
                <a:sym typeface="Wingdings" panose="05000000000000000000" pitchFamily="2" charset="2"/>
              </a:rPr>
              <a:t>Steps to use function</a:t>
            </a:r>
          </a:p>
          <a:p>
            <a:pPr lvl="2"/>
            <a:r>
              <a:rPr lang="en-US" sz="1600" dirty="0">
                <a:solidFill>
                  <a:schemeClr val="tx1"/>
                </a:solidFill>
                <a:sym typeface="Wingdings" panose="05000000000000000000" pitchFamily="2" charset="2"/>
              </a:rPr>
              <a:t>Set the tool file </a:t>
            </a:r>
          </a:p>
          <a:p>
            <a:pPr lvl="2"/>
            <a:r>
              <a:rPr lang="en-US" sz="1600" dirty="0">
                <a:solidFill>
                  <a:schemeClr val="tx1"/>
                </a:solidFill>
                <a:sym typeface="Wingdings" panose="05000000000000000000" pitchFamily="2" charset="2"/>
              </a:rPr>
              <a:t>Set the tool interference file</a:t>
            </a:r>
          </a:p>
          <a:p>
            <a:pPr lvl="2"/>
            <a:r>
              <a:rPr lang="en-US" sz="1600" dirty="0">
                <a:solidFill>
                  <a:schemeClr val="tx1"/>
                </a:solidFill>
                <a:sym typeface="Wingdings" panose="05000000000000000000" pitchFamily="2" charset="2"/>
              </a:rPr>
              <a:t>Set the tool change monitor function</a:t>
            </a:r>
          </a:p>
          <a:p>
            <a:pPr lvl="2"/>
            <a:r>
              <a:rPr lang="en-US" sz="1600" dirty="0">
                <a:solidFill>
                  <a:schemeClr val="tx1"/>
                </a:solidFill>
                <a:sym typeface="Wingdings" panose="05000000000000000000" pitchFamily="2" charset="2"/>
              </a:rPr>
              <a:t>Confirm the tool change</a:t>
            </a:r>
          </a:p>
          <a:p>
            <a:pPr lvl="2"/>
            <a:r>
              <a:rPr lang="en-US" sz="1600" dirty="0">
                <a:solidFill>
                  <a:schemeClr val="tx1"/>
                </a:solidFill>
                <a:sym typeface="Wingdings" panose="05000000000000000000" pitchFamily="2" charset="2"/>
              </a:rPr>
              <a:t>Start the tool change monitor function</a:t>
            </a:r>
          </a:p>
          <a:p>
            <a:pPr marL="228600" lvl="2" indent="0">
              <a:buNone/>
            </a:pPr>
            <a:endParaRPr lang="en-US" sz="1600" dirty="0">
              <a:solidFill>
                <a:schemeClr val="tx1"/>
              </a:solidFill>
              <a:sym typeface="Wingdings" panose="05000000000000000000" pitchFamily="2" charset="2"/>
            </a:endParaRPr>
          </a:p>
        </p:txBody>
      </p:sp>
      <p:sp>
        <p:nvSpPr>
          <p:cNvPr id="3" name="Slide Number Placeholder 2"/>
          <p:cNvSpPr>
            <a:spLocks noGrp="1"/>
          </p:cNvSpPr>
          <p:nvPr>
            <p:ph type="sldNum" sz="quarter" idx="12"/>
          </p:nvPr>
        </p:nvSpPr>
        <p:spPr/>
        <p:txBody>
          <a:bodyPr/>
          <a:lstStyle/>
          <a:p>
            <a:fld id="{0B632FBA-CCB7-4648-8C08-F1C235D210E5}" type="slidenum">
              <a:rPr lang="en-US" smtClean="0"/>
              <a:t>49</a:t>
            </a:fld>
            <a:endParaRPr lang="en-US" dirty="0"/>
          </a:p>
        </p:txBody>
      </p:sp>
      <p:pic>
        <p:nvPicPr>
          <p:cNvPr id="8" name="Picture 2" descr="Image result for Robot tool chang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05790" y="2138902"/>
            <a:ext cx="3647378" cy="22289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49734" y="4615249"/>
            <a:ext cx="7010400" cy="276999"/>
          </a:xfrm>
          <a:prstGeom prst="rect">
            <a:avLst/>
          </a:prstGeom>
          <a:noFill/>
        </p:spPr>
        <p:txBody>
          <a:bodyPr wrap="square" rtlCol="0">
            <a:spAutoFit/>
          </a:bodyPr>
          <a:lstStyle/>
          <a:p>
            <a:r>
              <a:rPr lang="en-US" sz="1200" i="1" dirty="0"/>
              <a:t>NOTE: Must enable Tool Change Monitor function in Maintenance Mode to use</a:t>
            </a:r>
          </a:p>
        </p:txBody>
      </p:sp>
    </p:spTree>
    <p:extLst>
      <p:ext uri="{BB962C8B-B14F-4D97-AF65-F5344CB8AC3E}">
        <p14:creationId xmlns:p14="http://schemas.microsoft.com/office/powerpoint/2010/main" val="3706315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														Machine Safety</a:t>
            </a:r>
          </a:p>
        </p:txBody>
      </p:sp>
      <p:sp>
        <p:nvSpPr>
          <p:cNvPr id="3" name="Content Placeholder 2"/>
          <p:cNvSpPr>
            <a:spLocks noGrp="1"/>
          </p:cNvSpPr>
          <p:nvPr>
            <p:ph idx="1"/>
          </p:nvPr>
        </p:nvSpPr>
        <p:spPr>
          <a:xfrm>
            <a:off x="1130916" y="988739"/>
            <a:ext cx="3352800" cy="3470673"/>
          </a:xfrm>
        </p:spPr>
        <p:txBody>
          <a:bodyPr/>
          <a:lstStyle/>
          <a:p>
            <a:pPr marL="285750" indent="-285750">
              <a:buFont typeface="Arial" panose="020B0604020202020204" pitchFamily="34" charset="0"/>
              <a:buChar char="•"/>
            </a:pPr>
            <a:r>
              <a:rPr lang="en-US" sz="1600" dirty="0">
                <a:solidFill>
                  <a:schemeClr val="tx1"/>
                </a:solidFill>
              </a:rPr>
              <a:t>Standard and included in all robots</a:t>
            </a:r>
          </a:p>
          <a:p>
            <a:pPr marL="285750" indent="-285750">
              <a:buFont typeface="Arial" panose="020B0604020202020204" pitchFamily="34" charset="0"/>
              <a:buChar char="•"/>
            </a:pPr>
            <a:r>
              <a:rPr lang="en-US" sz="1600" dirty="0">
                <a:solidFill>
                  <a:schemeClr val="tx1"/>
                </a:solidFill>
              </a:rPr>
              <a:t>Think protect machines not people</a:t>
            </a:r>
          </a:p>
          <a:p>
            <a:pPr marL="285750" indent="-285750">
              <a:buFont typeface="Arial" panose="020B0604020202020204" pitchFamily="34" charset="0"/>
              <a:buChar char="•"/>
            </a:pPr>
            <a:r>
              <a:rPr lang="en-US" sz="1600" dirty="0">
                <a:solidFill>
                  <a:schemeClr val="tx1"/>
                </a:solidFill>
              </a:rPr>
              <a:t>x2 safety rated inputs</a:t>
            </a:r>
          </a:p>
          <a:p>
            <a:pPr marL="285750" indent="-285750">
              <a:buFont typeface="Arial" panose="020B0604020202020204" pitchFamily="34" charset="0"/>
              <a:buChar char="•"/>
            </a:pPr>
            <a:r>
              <a:rPr lang="en-US" sz="1600" dirty="0">
                <a:solidFill>
                  <a:schemeClr val="tx1"/>
                </a:solidFill>
              </a:rPr>
              <a:t>x2 programmable outputs</a:t>
            </a:r>
          </a:p>
          <a:p>
            <a:pPr marL="285750" indent="-285750">
              <a:buFont typeface="Arial" panose="020B0604020202020204" pitchFamily="34" charset="0"/>
              <a:buChar char="•"/>
            </a:pPr>
            <a:r>
              <a:rPr lang="en-US" sz="1600" dirty="0">
                <a:solidFill>
                  <a:schemeClr val="tx1"/>
                </a:solidFill>
              </a:rPr>
              <a:t>Programmable outputs have Electronic Device Monitoring (EDM) inputs which can enabled/disabled.</a:t>
            </a:r>
          </a:p>
        </p:txBody>
      </p:sp>
      <p:sp>
        <p:nvSpPr>
          <p:cNvPr id="4" name="Slide Number Placeholder 3"/>
          <p:cNvSpPr>
            <a:spLocks noGrp="1"/>
          </p:cNvSpPr>
          <p:nvPr>
            <p:ph type="sldNum" sz="quarter" idx="12"/>
          </p:nvPr>
        </p:nvSpPr>
        <p:spPr/>
        <p:txBody>
          <a:bodyPr/>
          <a:lstStyle/>
          <a:p>
            <a:fld id="{0B632FBA-CCB7-4648-8C08-F1C235D210E5}" type="slidenum">
              <a:rPr lang="en-US" smtClean="0"/>
              <a:t>5</a:t>
            </a:fld>
            <a:endParaRPr lang="en-US" dirty="0"/>
          </a:p>
        </p:txBody>
      </p:sp>
      <p:pic>
        <p:nvPicPr>
          <p:cNvPr id="7" name="Picture 6">
            <a:extLst>
              <a:ext uri="{FF2B5EF4-FFF2-40B4-BE49-F238E27FC236}">
                <a16:creationId xmlns:a16="http://schemas.microsoft.com/office/drawing/2014/main" id="{6C0D7392-2386-4577-915B-C07349D7D12D}"/>
              </a:ext>
            </a:extLst>
          </p:cNvPr>
          <p:cNvPicPr>
            <a:picLocks noChangeAspect="1"/>
          </p:cNvPicPr>
          <p:nvPr/>
        </p:nvPicPr>
        <p:blipFill>
          <a:blip r:embed="rId2"/>
          <a:stretch>
            <a:fillRect/>
          </a:stretch>
        </p:blipFill>
        <p:spPr>
          <a:xfrm>
            <a:off x="4783540" y="1222328"/>
            <a:ext cx="4119349" cy="3089512"/>
          </a:xfrm>
          <a:prstGeom prst="rect">
            <a:avLst/>
          </a:prstGeom>
        </p:spPr>
      </p:pic>
    </p:spTree>
    <p:extLst>
      <p:ext uri="{BB962C8B-B14F-4D97-AF65-F5344CB8AC3E}">
        <p14:creationId xmlns:p14="http://schemas.microsoft.com/office/powerpoint/2010/main" val="9077248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41030" y="2919736"/>
            <a:ext cx="2286000" cy="1790739"/>
            <a:chOff x="457200" y="2785734"/>
            <a:chExt cx="2286000" cy="1790739"/>
          </a:xfrm>
        </p:grpSpPr>
        <p:grpSp>
          <p:nvGrpSpPr>
            <p:cNvPr id="38" name="Group 37"/>
            <p:cNvGrpSpPr/>
            <p:nvPr/>
          </p:nvGrpSpPr>
          <p:grpSpPr>
            <a:xfrm>
              <a:off x="457200" y="2785734"/>
              <a:ext cx="2286000" cy="1790739"/>
              <a:chOff x="457200" y="2785734"/>
              <a:chExt cx="2286000" cy="1790739"/>
            </a:xfrm>
          </p:grpSpPr>
          <p:sp>
            <p:nvSpPr>
              <p:cNvPr id="37" name="Rounded Rectangle 36">
                <a:hlinkClick r:id="rId3" action="ppaction://hlinksldjump"/>
              </p:cNvPr>
              <p:cNvSpPr/>
              <p:nvPr/>
            </p:nvSpPr>
            <p:spPr>
              <a:xfrm>
                <a:off x="457200" y="2785734"/>
                <a:ext cx="2286000" cy="1689538"/>
              </a:xfrm>
              <a:prstGeom prst="roundRect">
                <a:avLst/>
              </a:prstGeom>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nvGrpSpPr>
              <p:cNvPr id="36" name="Group 35"/>
              <p:cNvGrpSpPr/>
              <p:nvPr/>
            </p:nvGrpSpPr>
            <p:grpSpPr>
              <a:xfrm>
                <a:off x="709824" y="2925889"/>
                <a:ext cx="1752600" cy="1650584"/>
                <a:chOff x="709824" y="2925889"/>
                <a:chExt cx="1752600" cy="1650584"/>
              </a:xfrm>
            </p:grpSpPr>
            <p:pic>
              <p:nvPicPr>
                <p:cNvPr id="16" name="Picture 2" descr="C:\Users\sedmami\Documents\DX200\FSU\FSU Product Bulletin JPG's\Robot Speed Limit.JPG">
                  <a:hlinkClick r:id="rId3" action="ppaction://hlinksldjump"/>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908" b="94172" l="8960" r="99711">
                              <a14:foregroundMark x1="69075" y1="63190" x2="69075" y2="63190"/>
                              <a14:foregroundMark x1="69075" y1="64110" x2="69075" y2="64110"/>
                              <a14:foregroundMark x1="68786" y1="63804" x2="72254" y2="62270"/>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09824" y="2925889"/>
                  <a:ext cx="1752600" cy="1650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676400" y="3186653"/>
                  <a:ext cx="152400" cy="76200"/>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Rectangle 19"/>
            <p:cNvSpPr/>
            <p:nvPr/>
          </p:nvSpPr>
          <p:spPr>
            <a:xfrm flipH="1">
              <a:off x="1551607" y="3147809"/>
              <a:ext cx="401986" cy="153888"/>
            </a:xfrm>
            <a:prstGeom prst="rect">
              <a:avLst/>
            </a:prstGeom>
            <a:noFill/>
          </p:spPr>
          <p:txBody>
            <a:bodyPr wrap="square" lIns="91440" tIns="45720" rIns="91440" bIns="45720">
              <a:spAutoFit/>
            </a:bodyPr>
            <a:lstStyle/>
            <a:p>
              <a:pPr algn="ctr"/>
              <a:r>
                <a:rPr lang="en-US" sz="400" b="1" cap="none" spc="0" dirty="0">
                  <a:ln w="0"/>
                  <a:solidFill>
                    <a:srgbClr val="0070E0"/>
                  </a:solidFill>
                </a:rPr>
                <a:t>YASKAWA</a:t>
              </a:r>
            </a:p>
          </p:txBody>
        </p:sp>
      </p:grpSp>
      <p:grpSp>
        <p:nvGrpSpPr>
          <p:cNvPr id="43" name="Group 42"/>
          <p:cNvGrpSpPr/>
          <p:nvPr/>
        </p:nvGrpSpPr>
        <p:grpSpPr>
          <a:xfrm>
            <a:off x="3927212" y="2923791"/>
            <a:ext cx="2286000" cy="1689538"/>
            <a:chOff x="3180594" y="2780916"/>
            <a:chExt cx="2286000" cy="1689538"/>
          </a:xfrm>
        </p:grpSpPr>
        <p:sp>
          <p:nvSpPr>
            <p:cNvPr id="33" name="Rounded Rectangle 32">
              <a:hlinkClick r:id="rId6" action="ppaction://hlinksldjump"/>
            </p:cNvPr>
            <p:cNvSpPr/>
            <p:nvPr/>
          </p:nvSpPr>
          <p:spPr>
            <a:xfrm>
              <a:off x="3180594" y="2780916"/>
              <a:ext cx="2286000" cy="1689538"/>
            </a:xfrm>
            <a:prstGeom prst="roundRect">
              <a:avLst/>
            </a:prstGeom>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21" name="Picture 2" descr="C:\Users\sedmami\Documents\DX200\FSU\FSU Product Bulletin JPG's\Tool Angle Monitor.JPG">
              <a:hlinkClick r:id="rId6" action="ppaction://hlinksldjump"/>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5871" r="1489" b="4682"/>
            <a:stretch/>
          </p:blipFill>
          <p:spPr bwMode="auto">
            <a:xfrm>
              <a:off x="3505200" y="2975717"/>
              <a:ext cx="1524000" cy="147719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Group 41"/>
          <p:cNvGrpSpPr/>
          <p:nvPr/>
        </p:nvGrpSpPr>
        <p:grpSpPr>
          <a:xfrm>
            <a:off x="6613394" y="2923791"/>
            <a:ext cx="2286000" cy="1689538"/>
            <a:chOff x="6127619" y="2780916"/>
            <a:chExt cx="2286000" cy="1689538"/>
          </a:xfrm>
        </p:grpSpPr>
        <p:sp>
          <p:nvSpPr>
            <p:cNvPr id="34" name="Rounded Rectangle 33">
              <a:hlinkClick r:id="rId8" action="ppaction://hlinksldjump"/>
            </p:cNvPr>
            <p:cNvSpPr/>
            <p:nvPr/>
          </p:nvSpPr>
          <p:spPr>
            <a:xfrm>
              <a:off x="6127619" y="2780916"/>
              <a:ext cx="2286000" cy="1689538"/>
            </a:xfrm>
            <a:prstGeom prst="roundRect">
              <a:avLst/>
            </a:prstGeom>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026" name="Picture 2" descr="Image result for Robot tool changer">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19998" y="3196343"/>
              <a:ext cx="2009602" cy="12280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41" name="Group 40"/>
          <p:cNvGrpSpPr/>
          <p:nvPr/>
        </p:nvGrpSpPr>
        <p:grpSpPr>
          <a:xfrm>
            <a:off x="6613394" y="1200394"/>
            <a:ext cx="2286000" cy="1689538"/>
            <a:chOff x="6127619" y="1057519"/>
            <a:chExt cx="2286000" cy="1689538"/>
          </a:xfrm>
        </p:grpSpPr>
        <p:grpSp>
          <p:nvGrpSpPr>
            <p:cNvPr id="35" name="Group 34"/>
            <p:cNvGrpSpPr/>
            <p:nvPr/>
          </p:nvGrpSpPr>
          <p:grpSpPr>
            <a:xfrm>
              <a:off x="6127619" y="1057519"/>
              <a:ext cx="2286000" cy="1689538"/>
              <a:chOff x="6087638" y="1047750"/>
              <a:chExt cx="2286000" cy="1689538"/>
            </a:xfrm>
          </p:grpSpPr>
          <p:sp>
            <p:nvSpPr>
              <p:cNvPr id="31" name="Rounded Rectangle 30"/>
              <p:cNvSpPr/>
              <p:nvPr/>
            </p:nvSpPr>
            <p:spPr>
              <a:xfrm>
                <a:off x="6087638" y="1047750"/>
                <a:ext cx="2286000" cy="1689538"/>
              </a:xfrm>
              <a:prstGeom prst="roundRect">
                <a:avLst/>
              </a:prstGeom>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4" name="Picture 2" descr="C:\Users\sedmami\Documents\DX200\FSU\FSU Product Bulletin JPG's\Robot Range Limit, Inside.jpg"/>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7251520" y="1716421"/>
                <a:ext cx="939486" cy="8377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39" name="Picture 2" descr="C:\Users\sedmami\Documents\DX200\FSU\FSU Product Bulletin JPG's\Robot Range Limit, Outside.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248400" y="1505970"/>
              <a:ext cx="1159544" cy="11782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oup 39"/>
          <p:cNvGrpSpPr/>
          <p:nvPr/>
        </p:nvGrpSpPr>
        <p:grpSpPr>
          <a:xfrm>
            <a:off x="3946629" y="1196573"/>
            <a:ext cx="2286000" cy="1689538"/>
            <a:chOff x="3180594" y="1057519"/>
            <a:chExt cx="2286000" cy="1689538"/>
          </a:xfrm>
        </p:grpSpPr>
        <p:sp>
          <p:nvSpPr>
            <p:cNvPr id="30" name="Rounded Rectangle 29"/>
            <p:cNvSpPr/>
            <p:nvPr/>
          </p:nvSpPr>
          <p:spPr>
            <a:xfrm>
              <a:off x="3180594" y="1057519"/>
              <a:ext cx="2286000" cy="1689538"/>
            </a:xfrm>
            <a:prstGeom prst="roundRect">
              <a:avLst/>
            </a:prstGeom>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3" name="Picture 2" descr="C:\Users\sedmami\Documents\DX200\FSU\FSU Product Bulletin JPG's\Axis Speed Monitor.jpg">
              <a:hlinkClick r:id="rId13" action="ppaction://hlinksldjump"/>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38462" y1="43137" x2="38462" y2="43137"/>
                          <a14:foregroundMark x1="34936" y1="41176" x2="34936" y2="41176"/>
                          <a14:foregroundMark x1="32372" y1="38562" x2="32372" y2="38562"/>
                          <a14:foregroundMark x1="30128" y1="35294" x2="30128" y2="35294"/>
                          <a14:foregroundMark x1="28205" y1="31699" x2="28205" y2="31699"/>
                          <a14:foregroundMark x1="27244" y1="28105" x2="27244" y2="28105"/>
                          <a14:foregroundMark x1="26923" y1="24837" x2="26923" y2="24837"/>
                          <a14:foregroundMark x1="26923" y1="20588" x2="26923" y2="20588"/>
                          <a14:foregroundMark x1="29167" y1="16340" x2="29167" y2="16340"/>
                        </a14:backgroundRemoval>
                      </a14:imgEffect>
                    </a14:imgLayer>
                  </a14:imgProps>
                </a:ext>
                <a:ext uri="{28A0092B-C50C-407E-A947-70E740481C1C}">
                  <a14:useLocalDpi xmlns:a14="http://schemas.microsoft.com/office/drawing/2010/main" val="0"/>
                </a:ext>
              </a:extLst>
            </a:blip>
            <a:srcRect/>
            <a:stretch>
              <a:fillRect/>
            </a:stretch>
          </p:blipFill>
          <p:spPr bwMode="auto">
            <a:xfrm>
              <a:off x="3572872" y="1409304"/>
              <a:ext cx="1294960" cy="12727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p:cNvGrpSpPr/>
          <p:nvPr/>
        </p:nvGrpSpPr>
        <p:grpSpPr>
          <a:xfrm>
            <a:off x="1241030" y="1191521"/>
            <a:ext cx="2286000" cy="1689538"/>
            <a:chOff x="457200" y="1047750"/>
            <a:chExt cx="2286000" cy="1689538"/>
          </a:xfrm>
        </p:grpSpPr>
        <p:sp>
          <p:nvSpPr>
            <p:cNvPr id="24" name="Rounded Rectangle 23">
              <a:hlinkClick r:id="rId16" action="ppaction://hlinksldjump"/>
            </p:cNvPr>
            <p:cNvSpPr/>
            <p:nvPr/>
          </p:nvSpPr>
          <p:spPr>
            <a:xfrm>
              <a:off x="457200" y="1047750"/>
              <a:ext cx="2286000" cy="1689538"/>
            </a:xfrm>
            <a:prstGeom prst="roundRect">
              <a:avLst/>
            </a:prstGeom>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2" name="Picture 2" descr="C:\Users\sedmami\Documents\DX200\FSU\FSU Product Bulletin JPG's\Axis Range Limit.jpg">
              <a:hlinkClick r:id="rId16" action="ppaction://hlinksldjump"/>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99327" l="0" r="100000"/>
                      </a14:imgEffect>
                    </a14:imgLayer>
                  </a14:imgProps>
                </a:ext>
                <a:ext uri="{28A0092B-C50C-407E-A947-70E740481C1C}">
                  <a14:useLocalDpi xmlns:a14="http://schemas.microsoft.com/office/drawing/2010/main" val="0"/>
                </a:ext>
              </a:extLst>
            </a:blip>
            <a:srcRect/>
            <a:stretch>
              <a:fillRect/>
            </a:stretch>
          </p:blipFill>
          <p:spPr bwMode="auto">
            <a:xfrm>
              <a:off x="1033184" y="1428750"/>
              <a:ext cx="1134032" cy="1233826"/>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p:txBody>
          <a:bodyPr/>
          <a:lstStyle/>
          <a:p>
            <a:r>
              <a:rPr lang="en-US" sz="3600" dirty="0"/>
              <a:t>																				Functional Safety Unit Features</a:t>
            </a:r>
          </a:p>
        </p:txBody>
      </p:sp>
      <p:sp>
        <p:nvSpPr>
          <p:cNvPr id="6" name="Content Placeholder 5"/>
          <p:cNvSpPr>
            <a:spLocks noGrp="1"/>
          </p:cNvSpPr>
          <p:nvPr>
            <p:ph idx="1"/>
          </p:nvPr>
        </p:nvSpPr>
        <p:spPr>
          <a:xfrm>
            <a:off x="1241030" y="1257952"/>
            <a:ext cx="2286000" cy="304800"/>
          </a:xfrm>
        </p:spPr>
        <p:txBody>
          <a:bodyPr/>
          <a:lstStyle/>
          <a:p>
            <a:pPr marL="0" indent="0" algn="ctr">
              <a:buNone/>
            </a:pPr>
            <a:r>
              <a:rPr lang="sv-SE" sz="1600" b="1" dirty="0">
                <a:solidFill>
                  <a:srgbClr val="0057B8"/>
                </a:solidFill>
                <a:effectLst>
                  <a:outerShdw blurRad="38100" dist="38100" dir="2700000" algn="tl">
                    <a:srgbClr val="000000">
                      <a:alpha val="43137"/>
                    </a:srgbClr>
                  </a:outerShdw>
                </a:effectLst>
              </a:rPr>
              <a:t>Axis Range Limiting</a:t>
            </a:r>
            <a:endParaRPr lang="sv-SE" sz="1600" b="1" dirty="0">
              <a:solidFill>
                <a:srgbClr val="0057B8"/>
              </a:solidFill>
              <a:effectLst>
                <a:outerShdw blurRad="38100" dist="38100" dir="2700000" algn="tl">
                  <a:srgbClr val="000000">
                    <a:alpha val="43137"/>
                  </a:srgbClr>
                </a:outerShdw>
              </a:effectLst>
              <a:hlinkClick r:id="rId16" action="ppaction://hlinksldjump"/>
            </a:endParaRPr>
          </a:p>
        </p:txBody>
      </p:sp>
      <p:sp>
        <p:nvSpPr>
          <p:cNvPr id="4" name="Slide Number Placeholder 3"/>
          <p:cNvSpPr>
            <a:spLocks noGrp="1"/>
          </p:cNvSpPr>
          <p:nvPr>
            <p:ph type="sldNum" sz="quarter" idx="12"/>
          </p:nvPr>
        </p:nvSpPr>
        <p:spPr/>
        <p:txBody>
          <a:bodyPr/>
          <a:lstStyle/>
          <a:p>
            <a:fld id="{0B632FBA-CCB7-4648-8C08-F1C235D210E5}" type="slidenum">
              <a:rPr lang="en-US" smtClean="0"/>
              <a:t>50</a:t>
            </a:fld>
            <a:endParaRPr lang="en-US" dirty="0"/>
          </a:p>
        </p:txBody>
      </p:sp>
      <p:sp>
        <p:nvSpPr>
          <p:cNvPr id="7" name="Text Placeholder 6"/>
          <p:cNvSpPr>
            <a:spLocks noGrp="1"/>
          </p:cNvSpPr>
          <p:nvPr>
            <p:ph type="body" sz="quarter" idx="13"/>
          </p:nvPr>
        </p:nvSpPr>
        <p:spPr>
          <a:xfrm>
            <a:off x="4009612" y="1260562"/>
            <a:ext cx="2247900" cy="304800"/>
          </a:xfrm>
        </p:spPr>
        <p:txBody>
          <a:bodyPr/>
          <a:lstStyle/>
          <a:p>
            <a:pPr marL="0" indent="0">
              <a:buNone/>
            </a:pPr>
            <a:r>
              <a:rPr lang="sv-SE" sz="1600" b="1" dirty="0">
                <a:solidFill>
                  <a:srgbClr val="0057B8"/>
                </a:solidFill>
                <a:effectLst>
                  <a:outerShdw blurRad="38100" dist="38100" dir="2700000" algn="tl">
                    <a:srgbClr val="000000">
                      <a:alpha val="43137"/>
                    </a:srgbClr>
                  </a:outerShdw>
                </a:effectLst>
              </a:rPr>
              <a:t>Axis Speed Monitor</a:t>
            </a:r>
            <a:endParaRPr lang="en-US" sz="1600" b="1" dirty="0">
              <a:solidFill>
                <a:srgbClr val="0057B8"/>
              </a:solidFill>
              <a:effectLst>
                <a:outerShdw blurRad="38100" dist="38100" dir="2700000" algn="tl">
                  <a:srgbClr val="000000">
                    <a:alpha val="43137"/>
                  </a:srgbClr>
                </a:outerShdw>
              </a:effectLst>
            </a:endParaRPr>
          </a:p>
        </p:txBody>
      </p:sp>
      <p:sp>
        <p:nvSpPr>
          <p:cNvPr id="8" name="Text Placeholder 7"/>
          <p:cNvSpPr>
            <a:spLocks noGrp="1"/>
          </p:cNvSpPr>
          <p:nvPr>
            <p:ph type="body" sz="quarter" idx="14"/>
          </p:nvPr>
        </p:nvSpPr>
        <p:spPr>
          <a:xfrm>
            <a:off x="6624105" y="1285875"/>
            <a:ext cx="2300201" cy="285354"/>
          </a:xfrm>
        </p:spPr>
        <p:txBody>
          <a:bodyPr/>
          <a:lstStyle/>
          <a:p>
            <a:pPr marL="0" indent="0" algn="ctr">
              <a:buNone/>
            </a:pPr>
            <a:r>
              <a:rPr lang="sv-SE" sz="1600" b="1" dirty="0">
                <a:solidFill>
                  <a:srgbClr val="0057B8"/>
                </a:solidFill>
                <a:effectLst>
                  <a:outerShdw blurRad="38100" dist="38100" dir="2700000" algn="tl">
                    <a:srgbClr val="000000">
                      <a:alpha val="43137"/>
                    </a:srgbClr>
                  </a:outerShdw>
                </a:effectLst>
              </a:rPr>
              <a:t>Robot Range Limiting</a:t>
            </a:r>
          </a:p>
        </p:txBody>
      </p:sp>
      <p:sp>
        <p:nvSpPr>
          <p:cNvPr id="9" name="Content Placeholder 5"/>
          <p:cNvSpPr txBox="1">
            <a:spLocks/>
          </p:cNvSpPr>
          <p:nvPr/>
        </p:nvSpPr>
        <p:spPr>
          <a:xfrm>
            <a:off x="1241030" y="2919582"/>
            <a:ext cx="2285999" cy="25650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700" kern="1200">
                <a:solidFill>
                  <a:srgbClr val="2D2926"/>
                </a:solidFill>
                <a:latin typeface="Arial" panose="020B0604020202020204" pitchFamily="34" charset="0"/>
                <a:ea typeface="+mn-ea"/>
                <a:cs typeface="Arial" panose="020B0604020202020204" pitchFamily="34" charset="0"/>
              </a:defRPr>
            </a:lvl1pPr>
            <a:lvl2pPr marL="228600" indent="-177800" algn="l" defTabSz="914400" rtl="0" eaLnBrk="1" latinLnBrk="0" hangingPunct="1">
              <a:lnSpc>
                <a:spcPct val="90000"/>
              </a:lnSpc>
              <a:spcBef>
                <a:spcPts val="0"/>
              </a:spcBef>
              <a:spcAft>
                <a:spcPts val="600"/>
              </a:spcAft>
              <a:buSzPct val="105000"/>
              <a:buFont typeface="Wingdings" panose="05000000000000000000" pitchFamily="2" charset="2"/>
              <a:buChar char=""/>
              <a:defRPr sz="1700" kern="1200">
                <a:solidFill>
                  <a:srgbClr val="2D2926"/>
                </a:solidFill>
                <a:latin typeface="Arial" panose="020B0604020202020204" pitchFamily="34" charset="0"/>
                <a:ea typeface="+mn-ea"/>
                <a:cs typeface="Arial" panose="020B0604020202020204" pitchFamily="34" charset="0"/>
              </a:defRPr>
            </a:lvl2pPr>
            <a:lvl3pPr marL="403225" indent="-174625" algn="l" defTabSz="914400" rtl="0" eaLnBrk="1" latinLnBrk="0" hangingPunct="1">
              <a:lnSpc>
                <a:spcPct val="90000"/>
              </a:lnSpc>
              <a:spcBef>
                <a:spcPts val="0"/>
              </a:spcBef>
              <a:spcAft>
                <a:spcPts val="600"/>
              </a:spcAft>
              <a:buSzPct val="90000"/>
              <a:buFont typeface="Arial" panose="020B0604020202020204" pitchFamily="34" charset="0"/>
              <a:buChar char="○"/>
              <a:defRPr sz="1500" kern="1200">
                <a:solidFill>
                  <a:srgbClr val="2D2926"/>
                </a:solidFill>
                <a:latin typeface="Arial" panose="020B0604020202020204" pitchFamily="34" charset="0"/>
                <a:ea typeface="+mn-ea"/>
                <a:cs typeface="Arial" panose="020B0604020202020204" pitchFamily="34" charset="0"/>
              </a:defRPr>
            </a:lvl3pPr>
            <a:lvl4pPr marL="576263" indent="-173038" algn="l" defTabSz="914400" rtl="0" eaLnBrk="1" latinLnBrk="0" hangingPunct="1">
              <a:lnSpc>
                <a:spcPct val="90000"/>
              </a:lnSpc>
              <a:spcBef>
                <a:spcPts val="0"/>
              </a:spcBef>
              <a:spcAft>
                <a:spcPts val="600"/>
              </a:spcAft>
              <a:buFont typeface="Arial" panose="020B0604020202020204" pitchFamily="34" charset="0"/>
              <a:buChar char="–"/>
              <a:defRPr sz="1300" kern="1200">
                <a:solidFill>
                  <a:srgbClr val="2D292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sv-SE" sz="1600" b="1" dirty="0">
                <a:solidFill>
                  <a:srgbClr val="0057B8"/>
                </a:solidFill>
                <a:effectLst>
                  <a:outerShdw blurRad="38100" dist="38100" dir="2700000" algn="tl">
                    <a:srgbClr val="000000">
                      <a:alpha val="43137"/>
                    </a:srgbClr>
                  </a:outerShdw>
                </a:effectLst>
              </a:rPr>
              <a:t>Speed Limiting</a:t>
            </a:r>
          </a:p>
        </p:txBody>
      </p:sp>
      <p:sp>
        <p:nvSpPr>
          <p:cNvPr id="10" name="Content Placeholder 5"/>
          <p:cNvSpPr txBox="1">
            <a:spLocks/>
          </p:cNvSpPr>
          <p:nvPr/>
        </p:nvSpPr>
        <p:spPr>
          <a:xfrm>
            <a:off x="3933412" y="2950100"/>
            <a:ext cx="2298332" cy="29166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700" kern="1200">
                <a:solidFill>
                  <a:srgbClr val="2D2926"/>
                </a:solidFill>
                <a:latin typeface="Arial" panose="020B0604020202020204" pitchFamily="34" charset="0"/>
                <a:ea typeface="+mn-ea"/>
                <a:cs typeface="Arial" panose="020B0604020202020204" pitchFamily="34" charset="0"/>
              </a:defRPr>
            </a:lvl1pPr>
            <a:lvl2pPr marL="228600" indent="-177800" algn="l" defTabSz="914400" rtl="0" eaLnBrk="1" latinLnBrk="0" hangingPunct="1">
              <a:lnSpc>
                <a:spcPct val="90000"/>
              </a:lnSpc>
              <a:spcBef>
                <a:spcPts val="0"/>
              </a:spcBef>
              <a:spcAft>
                <a:spcPts val="600"/>
              </a:spcAft>
              <a:buSzPct val="105000"/>
              <a:buFont typeface="Wingdings" panose="05000000000000000000" pitchFamily="2" charset="2"/>
              <a:buChar char=""/>
              <a:defRPr sz="1700" kern="1200">
                <a:solidFill>
                  <a:srgbClr val="2D2926"/>
                </a:solidFill>
                <a:latin typeface="Arial" panose="020B0604020202020204" pitchFamily="34" charset="0"/>
                <a:ea typeface="+mn-ea"/>
                <a:cs typeface="Arial" panose="020B0604020202020204" pitchFamily="34" charset="0"/>
              </a:defRPr>
            </a:lvl2pPr>
            <a:lvl3pPr marL="403225" indent="-174625" algn="l" defTabSz="914400" rtl="0" eaLnBrk="1" latinLnBrk="0" hangingPunct="1">
              <a:lnSpc>
                <a:spcPct val="90000"/>
              </a:lnSpc>
              <a:spcBef>
                <a:spcPts val="0"/>
              </a:spcBef>
              <a:spcAft>
                <a:spcPts val="600"/>
              </a:spcAft>
              <a:buSzPct val="90000"/>
              <a:buFont typeface="Arial" panose="020B0604020202020204" pitchFamily="34" charset="0"/>
              <a:buChar char="○"/>
              <a:defRPr sz="1500" kern="1200">
                <a:solidFill>
                  <a:srgbClr val="2D2926"/>
                </a:solidFill>
                <a:latin typeface="Arial" panose="020B0604020202020204" pitchFamily="34" charset="0"/>
                <a:ea typeface="+mn-ea"/>
                <a:cs typeface="Arial" panose="020B0604020202020204" pitchFamily="34" charset="0"/>
              </a:defRPr>
            </a:lvl3pPr>
            <a:lvl4pPr marL="576263" indent="-173038" algn="l" defTabSz="914400" rtl="0" eaLnBrk="1" latinLnBrk="0" hangingPunct="1">
              <a:lnSpc>
                <a:spcPct val="90000"/>
              </a:lnSpc>
              <a:spcBef>
                <a:spcPts val="0"/>
              </a:spcBef>
              <a:spcAft>
                <a:spcPts val="600"/>
              </a:spcAft>
              <a:buFont typeface="Arial" panose="020B0604020202020204" pitchFamily="34" charset="0"/>
              <a:buChar char="–"/>
              <a:defRPr sz="1300" kern="1200">
                <a:solidFill>
                  <a:srgbClr val="2D292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sv-SE" sz="1600" b="1" dirty="0">
                <a:solidFill>
                  <a:srgbClr val="0057B8"/>
                </a:solidFill>
                <a:effectLst>
                  <a:outerShdw blurRad="38100" dist="38100" dir="2700000" algn="tl">
                    <a:srgbClr val="000000">
                      <a:alpha val="43137"/>
                    </a:srgbClr>
                  </a:outerShdw>
                </a:effectLst>
              </a:rPr>
              <a:t>Tool Angle Limiting</a:t>
            </a:r>
          </a:p>
        </p:txBody>
      </p:sp>
      <p:sp>
        <p:nvSpPr>
          <p:cNvPr id="11" name="Content Placeholder 5"/>
          <p:cNvSpPr txBox="1">
            <a:spLocks/>
          </p:cNvSpPr>
          <p:nvPr/>
        </p:nvSpPr>
        <p:spPr>
          <a:xfrm>
            <a:off x="6567574" y="2923791"/>
            <a:ext cx="2286001" cy="4819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700" kern="1200">
                <a:solidFill>
                  <a:srgbClr val="2D2926"/>
                </a:solidFill>
                <a:latin typeface="Arial" panose="020B0604020202020204" pitchFamily="34" charset="0"/>
                <a:ea typeface="+mn-ea"/>
                <a:cs typeface="Arial" panose="020B0604020202020204" pitchFamily="34" charset="0"/>
              </a:defRPr>
            </a:lvl1pPr>
            <a:lvl2pPr marL="228600" indent="-177800" algn="l" defTabSz="914400" rtl="0" eaLnBrk="1" latinLnBrk="0" hangingPunct="1">
              <a:lnSpc>
                <a:spcPct val="90000"/>
              </a:lnSpc>
              <a:spcBef>
                <a:spcPts val="0"/>
              </a:spcBef>
              <a:spcAft>
                <a:spcPts val="600"/>
              </a:spcAft>
              <a:buSzPct val="105000"/>
              <a:buFont typeface="Wingdings" panose="05000000000000000000" pitchFamily="2" charset="2"/>
              <a:buChar char=""/>
              <a:defRPr sz="1700" kern="1200">
                <a:solidFill>
                  <a:srgbClr val="2D2926"/>
                </a:solidFill>
                <a:latin typeface="Arial" panose="020B0604020202020204" pitchFamily="34" charset="0"/>
                <a:ea typeface="+mn-ea"/>
                <a:cs typeface="Arial" panose="020B0604020202020204" pitchFamily="34" charset="0"/>
              </a:defRPr>
            </a:lvl2pPr>
            <a:lvl3pPr marL="403225" indent="-174625" algn="l" defTabSz="914400" rtl="0" eaLnBrk="1" latinLnBrk="0" hangingPunct="1">
              <a:lnSpc>
                <a:spcPct val="90000"/>
              </a:lnSpc>
              <a:spcBef>
                <a:spcPts val="0"/>
              </a:spcBef>
              <a:spcAft>
                <a:spcPts val="600"/>
              </a:spcAft>
              <a:buSzPct val="90000"/>
              <a:buFont typeface="Arial" panose="020B0604020202020204" pitchFamily="34" charset="0"/>
              <a:buChar char="○"/>
              <a:defRPr sz="1500" kern="1200">
                <a:solidFill>
                  <a:srgbClr val="2D2926"/>
                </a:solidFill>
                <a:latin typeface="Arial" panose="020B0604020202020204" pitchFamily="34" charset="0"/>
                <a:ea typeface="+mn-ea"/>
                <a:cs typeface="Arial" panose="020B0604020202020204" pitchFamily="34" charset="0"/>
              </a:defRPr>
            </a:lvl3pPr>
            <a:lvl4pPr marL="576263" indent="-173038" algn="l" defTabSz="914400" rtl="0" eaLnBrk="1" latinLnBrk="0" hangingPunct="1">
              <a:lnSpc>
                <a:spcPct val="90000"/>
              </a:lnSpc>
              <a:spcBef>
                <a:spcPts val="0"/>
              </a:spcBef>
              <a:spcAft>
                <a:spcPts val="600"/>
              </a:spcAft>
              <a:buFont typeface="Arial" panose="020B0604020202020204" pitchFamily="34" charset="0"/>
              <a:buChar char="–"/>
              <a:defRPr sz="1300" kern="1200">
                <a:solidFill>
                  <a:srgbClr val="2D292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sv-SE" sz="1600" b="1" dirty="0">
                <a:solidFill>
                  <a:srgbClr val="0057B8"/>
                </a:solidFill>
                <a:effectLst>
                  <a:outerShdw blurRad="38100" dist="38100" dir="2700000" algn="tl">
                    <a:srgbClr val="000000">
                      <a:alpha val="43137"/>
                    </a:srgbClr>
                  </a:outerShdw>
                </a:effectLst>
              </a:rPr>
              <a:t>Tool Change Monitor</a:t>
            </a:r>
          </a:p>
        </p:txBody>
      </p:sp>
    </p:spTree>
    <p:extLst>
      <p:ext uri="{BB962C8B-B14F-4D97-AF65-F5344CB8AC3E}">
        <p14:creationId xmlns:p14="http://schemas.microsoft.com/office/powerpoint/2010/main" val="12728677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																							Signals &amp; Wiring – Safety Logic Circuit</a:t>
            </a:r>
          </a:p>
        </p:txBody>
      </p:sp>
      <p:sp>
        <p:nvSpPr>
          <p:cNvPr id="4" name="Slide Number Placeholder 3"/>
          <p:cNvSpPr>
            <a:spLocks noGrp="1"/>
          </p:cNvSpPr>
          <p:nvPr>
            <p:ph type="sldNum" sz="quarter" idx="12"/>
          </p:nvPr>
        </p:nvSpPr>
        <p:spPr/>
        <p:txBody>
          <a:bodyPr/>
          <a:lstStyle/>
          <a:p>
            <a:fld id="{0B632FBA-CCB7-4648-8C08-F1C235D210E5}" type="slidenum">
              <a:rPr lang="en-US" smtClean="0"/>
              <a:t>51</a:t>
            </a:fld>
            <a:endParaRPr lang="en-US" dirty="0"/>
          </a:p>
        </p:txBody>
      </p:sp>
      <p:sp>
        <p:nvSpPr>
          <p:cNvPr id="7" name="Content Placeholder 6"/>
          <p:cNvSpPr>
            <a:spLocks noGrp="1"/>
          </p:cNvSpPr>
          <p:nvPr>
            <p:ph idx="1"/>
          </p:nvPr>
        </p:nvSpPr>
        <p:spPr>
          <a:xfrm>
            <a:off x="921730" y="882025"/>
            <a:ext cx="3910013" cy="3733800"/>
          </a:xfrm>
        </p:spPr>
        <p:txBody>
          <a:bodyPr/>
          <a:lstStyle/>
          <a:p>
            <a:pPr marL="50800" lvl="1" indent="0">
              <a:buNone/>
            </a:pPr>
            <a:r>
              <a:rPr lang="en-US" sz="1200" dirty="0">
                <a:solidFill>
                  <a:schemeClr val="tx1"/>
                </a:solidFill>
                <a:sym typeface="Wingdings" panose="05000000000000000000" pitchFamily="2" charset="2"/>
              </a:rPr>
              <a:t>The safety logic circuit is an intuitive to create on the programming pendant.   </a:t>
            </a:r>
          </a:p>
          <a:p>
            <a:pPr marL="50800" lvl="1" indent="0">
              <a:buNone/>
            </a:pPr>
            <a:r>
              <a:rPr lang="en-US" sz="1200" dirty="0">
                <a:solidFill>
                  <a:schemeClr val="tx1"/>
                </a:solidFill>
                <a:sym typeface="Wingdings" panose="05000000000000000000" pitchFamily="2" charset="2"/>
              </a:rPr>
              <a:t>It enables to set up the logical operations, such as stopping the manipulator or outputting a signal if the servos are on.</a:t>
            </a:r>
            <a:endParaRPr lang="en-US" sz="1200" b="1" dirty="0">
              <a:solidFill>
                <a:schemeClr val="tx1"/>
              </a:solidFill>
              <a:sym typeface="Wingdings" panose="05000000000000000000" pitchFamily="2" charset="2"/>
            </a:endParaRPr>
          </a:p>
          <a:p>
            <a:pPr lvl="1"/>
            <a:r>
              <a:rPr lang="en-US" sz="2000" b="1" dirty="0">
                <a:solidFill>
                  <a:schemeClr val="tx1"/>
                </a:solidFill>
                <a:sym typeface="Wingdings" panose="05000000000000000000" pitchFamily="2" charset="2"/>
              </a:rPr>
              <a:t>Function I/O Logic</a:t>
            </a:r>
          </a:p>
          <a:p>
            <a:pPr lvl="2"/>
            <a:r>
              <a:rPr lang="en-US" sz="1800" dirty="0">
                <a:solidFill>
                  <a:schemeClr val="tx1"/>
                </a:solidFill>
                <a:sym typeface="Wingdings" panose="05000000000000000000" pitchFamily="2" charset="2"/>
              </a:rPr>
              <a:t>Files can be set to become valid based on FSU signals.</a:t>
            </a:r>
          </a:p>
          <a:p>
            <a:pPr lvl="2"/>
            <a:r>
              <a:rPr lang="en-US" sz="1800" dirty="0">
                <a:solidFill>
                  <a:schemeClr val="tx1"/>
                </a:solidFill>
                <a:sym typeface="Wingdings" panose="05000000000000000000" pitchFamily="2" charset="2"/>
              </a:rPr>
              <a:t>Up to 5 input signals can be used in series (AND)</a:t>
            </a:r>
          </a:p>
          <a:p>
            <a:pPr lvl="2"/>
            <a:r>
              <a:rPr lang="en-US" sz="1800" dirty="0">
                <a:solidFill>
                  <a:schemeClr val="tx1"/>
                </a:solidFill>
                <a:sym typeface="Wingdings" panose="05000000000000000000" pitchFamily="2" charset="2"/>
              </a:rPr>
              <a:t>To implement “OR” conditions use multiple files</a:t>
            </a:r>
          </a:p>
          <a:p>
            <a:pPr marL="228600" lvl="2" indent="0">
              <a:buNone/>
            </a:pPr>
            <a:endParaRPr lang="en-US" sz="1800" dirty="0">
              <a:solidFill>
                <a:schemeClr val="tx1"/>
              </a:solidFill>
              <a:sym typeface="Wingdings" panose="05000000000000000000" pitchFamily="2" charset="2"/>
            </a:endParaRPr>
          </a:p>
        </p:txBody>
      </p:sp>
      <p:pic>
        <p:nvPicPr>
          <p:cNvPr id="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39483" y="3462268"/>
            <a:ext cx="2059868" cy="9685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600" y="3771146"/>
            <a:ext cx="2438400" cy="13193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6E95C984-8CB0-4D6E-8145-B960C53A39B3}"/>
              </a:ext>
            </a:extLst>
          </p:cNvPr>
          <p:cNvPicPr>
            <a:picLocks noChangeAspect="1"/>
          </p:cNvPicPr>
          <p:nvPr/>
        </p:nvPicPr>
        <p:blipFill>
          <a:blip r:embed="rId4"/>
          <a:stretch>
            <a:fillRect/>
          </a:stretch>
        </p:blipFill>
        <p:spPr>
          <a:xfrm>
            <a:off x="4751026" y="701183"/>
            <a:ext cx="4282297" cy="2185320"/>
          </a:xfrm>
          <a:prstGeom prst="rect">
            <a:avLst/>
          </a:prstGeom>
        </p:spPr>
      </p:pic>
    </p:spTree>
    <p:extLst>
      <p:ext uri="{BB962C8B-B14F-4D97-AF65-F5344CB8AC3E}">
        <p14:creationId xmlns:p14="http://schemas.microsoft.com/office/powerpoint/2010/main" val="40734481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																							Functional Safety Board (FSB) Inputs</a:t>
            </a:r>
          </a:p>
        </p:txBody>
      </p:sp>
      <p:sp>
        <p:nvSpPr>
          <p:cNvPr id="3" name="Content Placeholder 2"/>
          <p:cNvSpPr>
            <a:spLocks noGrp="1"/>
          </p:cNvSpPr>
          <p:nvPr>
            <p:ph idx="1"/>
          </p:nvPr>
        </p:nvSpPr>
        <p:spPr>
          <a:xfrm>
            <a:off x="1077401" y="1173944"/>
            <a:ext cx="3692491" cy="3505200"/>
          </a:xfrm>
        </p:spPr>
        <p:txBody>
          <a:bodyPr/>
          <a:lstStyle/>
          <a:p>
            <a:pPr marL="285750" indent="-285750">
              <a:buFont typeface="Arial" panose="020B0604020202020204" pitchFamily="34" charset="0"/>
              <a:buChar char="•"/>
            </a:pPr>
            <a:r>
              <a:rPr lang="en-US" sz="1600" dirty="0"/>
              <a:t>Standard with every YRC1000 controller is the Safety Board which provides 2 safety inputs and outputs (GSIN1-2 and GSOUT1-2).</a:t>
            </a:r>
          </a:p>
          <a:p>
            <a:pPr marL="285750" indent="-285750"/>
            <a:r>
              <a:rPr lang="en-US" sz="1600" dirty="0"/>
              <a:t>An optional safety I/O expansion board (ASF02) can be purchased. This gives access to FSBIN1-8 and FSBOUT1-8.</a:t>
            </a:r>
          </a:p>
          <a:p>
            <a:endParaRPr lang="en-US" sz="1600" dirty="0"/>
          </a:p>
        </p:txBody>
      </p:sp>
      <p:sp>
        <p:nvSpPr>
          <p:cNvPr id="4" name="Slide Number Placeholder 3"/>
          <p:cNvSpPr>
            <a:spLocks noGrp="1"/>
          </p:cNvSpPr>
          <p:nvPr>
            <p:ph type="sldNum" sz="quarter" idx="12"/>
          </p:nvPr>
        </p:nvSpPr>
        <p:spPr/>
        <p:txBody>
          <a:bodyPr/>
          <a:lstStyle/>
          <a:p>
            <a:fld id="{0B632FBA-CCB7-4648-8C08-F1C235D210E5}" type="slidenum">
              <a:rPr lang="en-US" smtClean="0"/>
              <a:t>52</a:t>
            </a:fld>
            <a:endParaRPr lang="en-US" dirty="0"/>
          </a:p>
        </p:txBody>
      </p:sp>
      <p:pic>
        <p:nvPicPr>
          <p:cNvPr id="6" name="Picture 5">
            <a:extLst>
              <a:ext uri="{FF2B5EF4-FFF2-40B4-BE49-F238E27FC236}">
                <a16:creationId xmlns:a16="http://schemas.microsoft.com/office/drawing/2014/main" id="{04408AB8-FEF6-4950-B8EF-2F3EC70A75B0}"/>
              </a:ext>
            </a:extLst>
          </p:cNvPr>
          <p:cNvPicPr>
            <a:picLocks noChangeAspect="1"/>
          </p:cNvPicPr>
          <p:nvPr/>
        </p:nvPicPr>
        <p:blipFill>
          <a:blip r:embed="rId2"/>
          <a:stretch>
            <a:fillRect/>
          </a:stretch>
        </p:blipFill>
        <p:spPr>
          <a:xfrm>
            <a:off x="4933665" y="1119115"/>
            <a:ext cx="3962399" cy="2971799"/>
          </a:xfrm>
          <a:prstGeom prst="rect">
            <a:avLst/>
          </a:prstGeom>
        </p:spPr>
      </p:pic>
    </p:spTree>
    <p:extLst>
      <p:ext uri="{BB962C8B-B14F-4D97-AF65-F5344CB8AC3E}">
        <p14:creationId xmlns:p14="http://schemas.microsoft.com/office/powerpoint/2010/main" val="20688551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600" dirty="0">
                <a:solidFill>
                  <a:schemeClr val="tx1"/>
                </a:solidFill>
              </a:rPr>
              <a:t>																							Signals &amp; Wiring – Safety Logic Circuit</a:t>
            </a:r>
          </a:p>
        </p:txBody>
      </p:sp>
      <p:sp>
        <p:nvSpPr>
          <p:cNvPr id="7" name="Content Placeholder 6"/>
          <p:cNvSpPr>
            <a:spLocks noGrp="1"/>
          </p:cNvSpPr>
          <p:nvPr>
            <p:ph idx="1"/>
          </p:nvPr>
        </p:nvSpPr>
        <p:spPr>
          <a:xfrm>
            <a:off x="1160228" y="1463676"/>
            <a:ext cx="5638799" cy="2682812"/>
          </a:xfrm>
        </p:spPr>
        <p:txBody>
          <a:bodyPr/>
          <a:lstStyle/>
          <a:p>
            <a:pPr lvl="1"/>
            <a:r>
              <a:rPr lang="en-US" sz="1600" b="1" dirty="0">
                <a:solidFill>
                  <a:schemeClr val="tx1"/>
                </a:solidFill>
                <a:sym typeface="Wingdings" panose="05000000000000000000" pitchFamily="2" charset="2"/>
              </a:rPr>
              <a:t>Available Inputs</a:t>
            </a:r>
          </a:p>
          <a:p>
            <a:pPr lvl="2"/>
            <a:r>
              <a:rPr lang="en-US" sz="1400" dirty="0">
                <a:solidFill>
                  <a:schemeClr val="tx1"/>
                </a:solidFill>
                <a:sym typeface="Wingdings" panose="05000000000000000000" pitchFamily="2" charset="2"/>
              </a:rPr>
              <a:t>PLAY, TEACH, PPESP, PPDSW, PBESP, EXESP, EXDSW, SAFF, GSIN1, GSIN2, SVON, &amp; AUX RELAY (R[xxx])</a:t>
            </a:r>
          </a:p>
          <a:p>
            <a:pPr lvl="1"/>
            <a:r>
              <a:rPr lang="en-US" sz="1600" b="1" dirty="0">
                <a:solidFill>
                  <a:schemeClr val="tx1"/>
                </a:solidFill>
                <a:sym typeface="Wingdings" panose="05000000000000000000" pitchFamily="2" charset="2"/>
              </a:rPr>
              <a:t>Available Outputs</a:t>
            </a:r>
          </a:p>
          <a:p>
            <a:pPr lvl="2"/>
            <a:r>
              <a:rPr lang="en-US" sz="1400" dirty="0">
                <a:solidFill>
                  <a:schemeClr val="tx1"/>
                </a:solidFill>
                <a:sym typeface="Wingdings" panose="05000000000000000000" pitchFamily="2" charset="2"/>
              </a:rPr>
              <a:t>GSOUT1, GSOUT2, SVOFF CAT0, </a:t>
            </a:r>
          </a:p>
          <a:p>
            <a:pPr marL="228600" lvl="2" indent="0">
              <a:buNone/>
            </a:pPr>
            <a:r>
              <a:rPr lang="en-US" sz="1400" dirty="0">
                <a:solidFill>
                  <a:schemeClr val="tx1"/>
                </a:solidFill>
                <a:sym typeface="Wingdings" panose="05000000000000000000" pitchFamily="2" charset="2"/>
              </a:rPr>
              <a:t>   SVOFF CAT1, AUXILIARY RELAY(R[xxx])</a:t>
            </a:r>
          </a:p>
          <a:p>
            <a:pPr lvl="1"/>
            <a:r>
              <a:rPr lang="en-US" sz="1600" b="1" dirty="0">
                <a:solidFill>
                  <a:schemeClr val="tx1"/>
                </a:solidFill>
                <a:sym typeface="Wingdings" panose="05000000000000000000" pitchFamily="2" charset="2"/>
              </a:rPr>
              <a:t>Features</a:t>
            </a:r>
          </a:p>
          <a:p>
            <a:pPr lvl="2"/>
            <a:r>
              <a:rPr lang="en-US" sz="1400" dirty="0">
                <a:solidFill>
                  <a:schemeClr val="tx1"/>
                </a:solidFill>
                <a:sym typeface="Wingdings" panose="05000000000000000000" pitchFamily="2" charset="2"/>
              </a:rPr>
              <a:t>128 Lines of Logic</a:t>
            </a:r>
          </a:p>
          <a:p>
            <a:pPr lvl="2"/>
            <a:r>
              <a:rPr lang="en-US" sz="1400" dirty="0">
                <a:solidFill>
                  <a:schemeClr val="tx1"/>
                </a:solidFill>
                <a:sym typeface="Wingdings" panose="05000000000000000000" pitchFamily="2" charset="2"/>
              </a:rPr>
              <a:t>2 ms scan time</a:t>
            </a:r>
          </a:p>
          <a:p>
            <a:pPr lvl="2"/>
            <a:r>
              <a:rPr lang="en-US" sz="1400" dirty="0">
                <a:solidFill>
                  <a:schemeClr val="tx1"/>
                </a:solidFill>
                <a:sym typeface="Wingdings" panose="05000000000000000000" pitchFamily="2" charset="2"/>
              </a:rPr>
              <a:t>2 input signals 1 output signal per line.</a:t>
            </a:r>
          </a:p>
          <a:p>
            <a:pPr lvl="2"/>
            <a:r>
              <a:rPr lang="en-US" sz="1400" dirty="0">
                <a:solidFill>
                  <a:schemeClr val="tx1"/>
                </a:solidFill>
                <a:sym typeface="Wingdings" panose="05000000000000000000" pitchFamily="2" charset="2"/>
              </a:rPr>
              <a:t>Backup File YSFLOGIC.DAT</a:t>
            </a:r>
          </a:p>
          <a:p>
            <a:pPr lvl="1"/>
            <a:endParaRPr lang="en-US" sz="1600" dirty="0">
              <a:solidFill>
                <a:schemeClr val="tx1"/>
              </a:solidFill>
              <a:sym typeface="Wingdings" panose="05000000000000000000" pitchFamily="2" charset="2"/>
            </a:endParaRPr>
          </a:p>
          <a:p>
            <a:pPr marL="228600" lvl="2" indent="0">
              <a:buNone/>
            </a:pPr>
            <a:endParaRPr lang="en-US" sz="1400" dirty="0">
              <a:solidFill>
                <a:schemeClr val="tx1"/>
              </a:solidFill>
              <a:sym typeface="Wingdings" panose="05000000000000000000" pitchFamily="2" charset="2"/>
            </a:endParaRPr>
          </a:p>
        </p:txBody>
      </p:sp>
      <p:sp>
        <p:nvSpPr>
          <p:cNvPr id="3" name="Slide Number Placeholder 2"/>
          <p:cNvSpPr>
            <a:spLocks noGrp="1"/>
          </p:cNvSpPr>
          <p:nvPr>
            <p:ph type="sldNum" sz="quarter" idx="12"/>
          </p:nvPr>
        </p:nvSpPr>
        <p:spPr/>
        <p:txBody>
          <a:bodyPr/>
          <a:lstStyle/>
          <a:p>
            <a:fld id="{0B632FBA-CCB7-4648-8C08-F1C235D210E5}" type="slidenum">
              <a:rPr lang="en-US" smtClean="0"/>
              <a:t>53</a:t>
            </a:fld>
            <a:endParaRPr lang="en-US" dirty="0"/>
          </a:p>
        </p:txBody>
      </p:sp>
      <p:pic>
        <p:nvPicPr>
          <p:cNvPr id="13"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3188" y="2424615"/>
            <a:ext cx="3479364" cy="2439827"/>
          </a:xfrm>
          <a:prstGeom prst="rect">
            <a:avLst/>
          </a:prstGeom>
        </p:spPr>
      </p:pic>
      <p:sp>
        <p:nvSpPr>
          <p:cNvPr id="4" name="TextBox 3"/>
          <p:cNvSpPr txBox="1"/>
          <p:nvPr/>
        </p:nvSpPr>
        <p:spPr>
          <a:xfrm>
            <a:off x="1160228" y="646802"/>
            <a:ext cx="7713428" cy="830997"/>
          </a:xfrm>
          <a:prstGeom prst="rect">
            <a:avLst/>
          </a:prstGeom>
          <a:noFill/>
        </p:spPr>
        <p:txBody>
          <a:bodyPr wrap="square" rtlCol="0">
            <a:spAutoFit/>
          </a:bodyPr>
          <a:lstStyle/>
          <a:p>
            <a:r>
              <a:rPr lang="en-US" sz="1600" dirty="0"/>
              <a:t>You can use logic on safety inputs and/or a set of signals to either trigger an output, or an emergency stop.</a:t>
            </a:r>
            <a:endParaRPr lang="en-US" sz="1600" b="1" dirty="0">
              <a:sym typeface="Wingdings" panose="05000000000000000000" pitchFamily="2" charset="2"/>
            </a:endParaRPr>
          </a:p>
          <a:p>
            <a:endParaRPr lang="en-US" sz="1600" dirty="0"/>
          </a:p>
        </p:txBody>
      </p:sp>
    </p:spTree>
    <p:extLst>
      <p:ext uri="{BB962C8B-B14F-4D97-AF65-F5344CB8AC3E}">
        <p14:creationId xmlns:p14="http://schemas.microsoft.com/office/powerpoint/2010/main" val="17439737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																							Signals &amp; Wiring – Safety Logic Circuit</a:t>
            </a:r>
          </a:p>
        </p:txBody>
      </p:sp>
      <p:sp>
        <p:nvSpPr>
          <p:cNvPr id="3" name="Content Placeholder 2"/>
          <p:cNvSpPr>
            <a:spLocks noGrp="1"/>
          </p:cNvSpPr>
          <p:nvPr>
            <p:ph idx="1"/>
          </p:nvPr>
        </p:nvSpPr>
        <p:spPr>
          <a:xfrm>
            <a:off x="1259671" y="742799"/>
            <a:ext cx="3124200" cy="533400"/>
          </a:xfrm>
        </p:spPr>
        <p:txBody>
          <a:bodyPr/>
          <a:lstStyle/>
          <a:p>
            <a:pPr marL="0" indent="0">
              <a:buNone/>
            </a:pPr>
            <a:r>
              <a:rPr lang="en-US" sz="2000" dirty="0"/>
              <a:t>Input Signals</a:t>
            </a:r>
          </a:p>
        </p:txBody>
      </p:sp>
      <p:sp>
        <p:nvSpPr>
          <p:cNvPr id="4" name="Slide Number Placeholder 3"/>
          <p:cNvSpPr>
            <a:spLocks noGrp="1"/>
          </p:cNvSpPr>
          <p:nvPr>
            <p:ph type="sldNum" sz="quarter" idx="12"/>
          </p:nvPr>
        </p:nvSpPr>
        <p:spPr/>
        <p:txBody>
          <a:bodyPr/>
          <a:lstStyle/>
          <a:p>
            <a:fld id="{0B632FBA-CCB7-4648-8C08-F1C235D210E5}" type="slidenum">
              <a:rPr lang="en-US" smtClean="0"/>
              <a:t>54</a:t>
            </a:fld>
            <a:endParaRPr lang="en-US" dirty="0"/>
          </a:p>
        </p:txBody>
      </p:sp>
      <p:pic>
        <p:nvPicPr>
          <p:cNvPr id="7"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71" y="1179858"/>
            <a:ext cx="4129932" cy="1693690"/>
          </a:xfrm>
          <a:prstGeom prst="rect">
            <a:avLst/>
          </a:prstGeom>
        </p:spPr>
      </p:pic>
      <p:pic>
        <p:nvPicPr>
          <p:cNvPr id="8"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6572" y="1099117"/>
            <a:ext cx="3190132" cy="3548862"/>
          </a:xfrm>
          <a:prstGeom prst="rect">
            <a:avLst/>
          </a:prstGeom>
        </p:spPr>
      </p:pic>
      <p:sp>
        <p:nvSpPr>
          <p:cNvPr id="9" name="Content Placeholder 2"/>
          <p:cNvSpPr txBox="1">
            <a:spLocks/>
          </p:cNvSpPr>
          <p:nvPr/>
        </p:nvSpPr>
        <p:spPr>
          <a:xfrm>
            <a:off x="5785834" y="742799"/>
            <a:ext cx="2014396" cy="27996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700" kern="1200">
                <a:solidFill>
                  <a:srgbClr val="2D2926"/>
                </a:solidFill>
                <a:latin typeface="Arial" panose="020B0604020202020204" pitchFamily="34" charset="0"/>
                <a:ea typeface="+mn-ea"/>
                <a:cs typeface="Arial" panose="020B0604020202020204" pitchFamily="34" charset="0"/>
              </a:defRPr>
            </a:lvl1pPr>
            <a:lvl2pPr marL="228600" indent="-177800" algn="l" defTabSz="914400" rtl="0" eaLnBrk="1" latinLnBrk="0" hangingPunct="1">
              <a:lnSpc>
                <a:spcPct val="90000"/>
              </a:lnSpc>
              <a:spcBef>
                <a:spcPts val="0"/>
              </a:spcBef>
              <a:spcAft>
                <a:spcPts val="600"/>
              </a:spcAft>
              <a:buSzPct val="105000"/>
              <a:buFont typeface="Wingdings" panose="05000000000000000000" pitchFamily="2" charset="2"/>
              <a:buChar char=""/>
              <a:defRPr sz="1700" kern="1200">
                <a:solidFill>
                  <a:srgbClr val="2D2926"/>
                </a:solidFill>
                <a:latin typeface="Arial" panose="020B0604020202020204" pitchFamily="34" charset="0"/>
                <a:ea typeface="+mn-ea"/>
                <a:cs typeface="Arial" panose="020B0604020202020204" pitchFamily="34" charset="0"/>
              </a:defRPr>
            </a:lvl2pPr>
            <a:lvl3pPr marL="403225" indent="-174625" algn="l" defTabSz="914400" rtl="0" eaLnBrk="1" latinLnBrk="0" hangingPunct="1">
              <a:lnSpc>
                <a:spcPct val="90000"/>
              </a:lnSpc>
              <a:spcBef>
                <a:spcPts val="0"/>
              </a:spcBef>
              <a:spcAft>
                <a:spcPts val="600"/>
              </a:spcAft>
              <a:buSzPct val="90000"/>
              <a:buFont typeface="Arial" panose="020B0604020202020204" pitchFamily="34" charset="0"/>
              <a:buChar char="○"/>
              <a:defRPr sz="1500" kern="1200">
                <a:solidFill>
                  <a:srgbClr val="2D2926"/>
                </a:solidFill>
                <a:latin typeface="Arial" panose="020B0604020202020204" pitchFamily="34" charset="0"/>
                <a:ea typeface="+mn-ea"/>
                <a:cs typeface="Arial" panose="020B0604020202020204" pitchFamily="34" charset="0"/>
              </a:defRPr>
            </a:lvl3pPr>
            <a:lvl4pPr marL="576263" indent="-173038" algn="l" defTabSz="914400" rtl="0" eaLnBrk="1" latinLnBrk="0" hangingPunct="1">
              <a:lnSpc>
                <a:spcPct val="90000"/>
              </a:lnSpc>
              <a:spcBef>
                <a:spcPts val="0"/>
              </a:spcBef>
              <a:spcAft>
                <a:spcPts val="600"/>
              </a:spcAft>
              <a:buFont typeface="Arial" panose="020B0604020202020204" pitchFamily="34" charset="0"/>
              <a:buChar char="–"/>
              <a:defRPr sz="1300" kern="1200">
                <a:solidFill>
                  <a:srgbClr val="2D292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a:t>Logic Signals</a:t>
            </a:r>
          </a:p>
        </p:txBody>
      </p:sp>
      <p:sp>
        <p:nvSpPr>
          <p:cNvPr id="12" name="Content Placeholder 2"/>
          <p:cNvSpPr txBox="1">
            <a:spLocks/>
          </p:cNvSpPr>
          <p:nvPr/>
        </p:nvSpPr>
        <p:spPr>
          <a:xfrm>
            <a:off x="1224149" y="3246861"/>
            <a:ext cx="2133600" cy="27996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700" kern="1200">
                <a:solidFill>
                  <a:srgbClr val="2D2926"/>
                </a:solidFill>
                <a:latin typeface="Arial" panose="020B0604020202020204" pitchFamily="34" charset="0"/>
                <a:ea typeface="+mn-ea"/>
                <a:cs typeface="Arial" panose="020B0604020202020204" pitchFamily="34" charset="0"/>
              </a:defRPr>
            </a:lvl1pPr>
            <a:lvl2pPr marL="228600" indent="-177800" algn="l" defTabSz="914400" rtl="0" eaLnBrk="1" latinLnBrk="0" hangingPunct="1">
              <a:lnSpc>
                <a:spcPct val="90000"/>
              </a:lnSpc>
              <a:spcBef>
                <a:spcPts val="0"/>
              </a:spcBef>
              <a:spcAft>
                <a:spcPts val="600"/>
              </a:spcAft>
              <a:buSzPct val="105000"/>
              <a:buFont typeface="Wingdings" panose="05000000000000000000" pitchFamily="2" charset="2"/>
              <a:buChar char=""/>
              <a:defRPr sz="1700" kern="1200">
                <a:solidFill>
                  <a:srgbClr val="2D2926"/>
                </a:solidFill>
                <a:latin typeface="Arial" panose="020B0604020202020204" pitchFamily="34" charset="0"/>
                <a:ea typeface="+mn-ea"/>
                <a:cs typeface="Arial" panose="020B0604020202020204" pitchFamily="34" charset="0"/>
              </a:defRPr>
            </a:lvl2pPr>
            <a:lvl3pPr marL="403225" indent="-174625" algn="l" defTabSz="914400" rtl="0" eaLnBrk="1" latinLnBrk="0" hangingPunct="1">
              <a:lnSpc>
                <a:spcPct val="90000"/>
              </a:lnSpc>
              <a:spcBef>
                <a:spcPts val="0"/>
              </a:spcBef>
              <a:spcAft>
                <a:spcPts val="600"/>
              </a:spcAft>
              <a:buSzPct val="90000"/>
              <a:buFont typeface="Arial" panose="020B0604020202020204" pitchFamily="34" charset="0"/>
              <a:buChar char="○"/>
              <a:defRPr sz="1500" kern="1200">
                <a:solidFill>
                  <a:srgbClr val="2D2926"/>
                </a:solidFill>
                <a:latin typeface="Arial" panose="020B0604020202020204" pitchFamily="34" charset="0"/>
                <a:ea typeface="+mn-ea"/>
                <a:cs typeface="Arial" panose="020B0604020202020204" pitchFamily="34" charset="0"/>
              </a:defRPr>
            </a:lvl3pPr>
            <a:lvl4pPr marL="576263" indent="-173038" algn="l" defTabSz="914400" rtl="0" eaLnBrk="1" latinLnBrk="0" hangingPunct="1">
              <a:lnSpc>
                <a:spcPct val="90000"/>
              </a:lnSpc>
              <a:spcBef>
                <a:spcPts val="0"/>
              </a:spcBef>
              <a:spcAft>
                <a:spcPts val="600"/>
              </a:spcAft>
              <a:buFont typeface="Arial" panose="020B0604020202020204" pitchFamily="34" charset="0"/>
              <a:buChar char="–"/>
              <a:defRPr sz="1300" kern="1200">
                <a:solidFill>
                  <a:srgbClr val="2D292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a:t>Logic Operators</a:t>
            </a:r>
          </a:p>
        </p:txBody>
      </p:sp>
      <p:pic>
        <p:nvPicPr>
          <p:cNvPr id="13"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4149" y="3620176"/>
            <a:ext cx="4200975" cy="1295400"/>
          </a:xfrm>
          <a:prstGeom prst="rect">
            <a:avLst/>
          </a:prstGeom>
        </p:spPr>
      </p:pic>
    </p:spTree>
    <p:extLst>
      <p:ext uri="{BB962C8B-B14F-4D97-AF65-F5344CB8AC3E}">
        <p14:creationId xmlns:p14="http://schemas.microsoft.com/office/powerpoint/2010/main" val="4072778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600" dirty="0"/>
              <a:t>																		Offline Logic Programming</a:t>
            </a:r>
          </a:p>
        </p:txBody>
      </p:sp>
      <p:sp>
        <p:nvSpPr>
          <p:cNvPr id="4" name="Slide Number Placeholder 3"/>
          <p:cNvSpPr>
            <a:spLocks noGrp="1"/>
          </p:cNvSpPr>
          <p:nvPr>
            <p:ph type="sldNum" sz="quarter" idx="12"/>
          </p:nvPr>
        </p:nvSpPr>
        <p:spPr/>
        <p:txBody>
          <a:bodyPr/>
          <a:lstStyle/>
          <a:p>
            <a:fld id="{0B632FBA-CCB7-4648-8C08-F1C235D210E5}" type="slidenum">
              <a:rPr lang="en-US" smtClean="0"/>
              <a:t>55</a:t>
            </a:fld>
            <a:endParaRPr lang="en-US" dirty="0"/>
          </a:p>
        </p:txBody>
      </p:sp>
      <p:pic>
        <p:nvPicPr>
          <p:cNvPr id="13" name="Picture 12"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35610" y="851619"/>
            <a:ext cx="4383738" cy="3200400"/>
          </a:xfrm>
          <a:prstGeom prst="rect">
            <a:avLst/>
          </a:prstGeom>
          <a:ln>
            <a:noFill/>
          </a:ln>
          <a:effectLst>
            <a:softEdge rad="112500"/>
          </a:effectLst>
        </p:spPr>
      </p:pic>
      <p:sp>
        <p:nvSpPr>
          <p:cNvPr id="8" name="Content Placeholder 7"/>
          <p:cNvSpPr>
            <a:spLocks noGrp="1"/>
          </p:cNvSpPr>
          <p:nvPr>
            <p:ph idx="1"/>
          </p:nvPr>
        </p:nvSpPr>
        <p:spPr>
          <a:xfrm>
            <a:off x="934278" y="1118815"/>
            <a:ext cx="3701332" cy="3505200"/>
          </a:xfrm>
        </p:spPr>
        <p:txBody>
          <a:bodyPr/>
          <a:lstStyle/>
          <a:p>
            <a:pPr marL="285750" indent="-285750">
              <a:buFont typeface="Arial" panose="020B0604020202020204" pitchFamily="34" charset="0"/>
              <a:buChar char="•"/>
            </a:pPr>
            <a:r>
              <a:rPr lang="en-US" sz="2000" dirty="0"/>
              <a:t>Offline programming available in </a:t>
            </a:r>
            <a:r>
              <a:rPr lang="en-US" sz="2000" dirty="0" err="1"/>
              <a:t>MotoSim</a:t>
            </a:r>
            <a:endParaRPr lang="en-US" sz="2000" dirty="0"/>
          </a:p>
          <a:p>
            <a:pPr marL="285750" indent="-285750">
              <a:buFont typeface="Arial" panose="020B0604020202020204" pitchFamily="34" charset="0"/>
              <a:buChar char="•"/>
            </a:pPr>
            <a:r>
              <a:rPr lang="en-US" sz="2000" dirty="0"/>
              <a:t>Supports inform software version 1.8+</a:t>
            </a:r>
          </a:p>
          <a:p>
            <a:pPr marL="285750" indent="-285750">
              <a:buFont typeface="Arial" panose="020B0604020202020204" pitchFamily="34" charset="0"/>
              <a:buChar char="•"/>
            </a:pPr>
            <a:r>
              <a:rPr lang="en-US" sz="2000" dirty="0"/>
              <a:t>Software key required to run </a:t>
            </a:r>
            <a:r>
              <a:rPr lang="en-US" sz="2000" dirty="0" err="1"/>
              <a:t>MotoSim</a:t>
            </a:r>
            <a:endParaRPr lang="en-US" sz="2000" dirty="0"/>
          </a:p>
          <a:p>
            <a:pPr marL="285750" indent="-285750">
              <a:buFont typeface="Arial" panose="020B0604020202020204" pitchFamily="34" charset="0"/>
              <a:buChar char="•"/>
            </a:pPr>
            <a:r>
              <a:rPr lang="en-US" sz="2000" dirty="0"/>
              <a:t>Create YSFLogic.dat file to load into controllers</a:t>
            </a:r>
          </a:p>
          <a:p>
            <a:pPr marL="285750" indent="-285750">
              <a:buFont typeface="Arial" panose="020B0604020202020204" pitchFamily="34" charset="0"/>
              <a:buChar char="•"/>
            </a:pPr>
            <a:r>
              <a:rPr lang="en-US" sz="2000" dirty="0"/>
              <a:t>Decrease startup time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26964966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																							Safety Fieldbus Signals: SFBIN/SFBOUT</a:t>
            </a:r>
          </a:p>
        </p:txBody>
      </p:sp>
      <p:sp>
        <p:nvSpPr>
          <p:cNvPr id="3" name="Content Placeholder 2"/>
          <p:cNvSpPr>
            <a:spLocks noGrp="1"/>
          </p:cNvSpPr>
          <p:nvPr>
            <p:ph idx="1"/>
          </p:nvPr>
        </p:nvSpPr>
        <p:spPr>
          <a:xfrm>
            <a:off x="981987" y="941070"/>
            <a:ext cx="3996640" cy="3505200"/>
          </a:xfrm>
        </p:spPr>
        <p:txBody>
          <a:bodyPr/>
          <a:lstStyle/>
          <a:p>
            <a:pPr marL="285750" indent="-285750">
              <a:buFont typeface="Arial" panose="020B0604020202020204" pitchFamily="34" charset="0"/>
              <a:buChar char="•"/>
            </a:pPr>
            <a:r>
              <a:rPr lang="en-US" sz="1800" dirty="0"/>
              <a:t>Optional function</a:t>
            </a:r>
          </a:p>
          <a:p>
            <a:pPr marL="285750" indent="-285750">
              <a:buFont typeface="Arial" panose="020B0604020202020204" pitchFamily="34" charset="0"/>
              <a:buChar char="•"/>
            </a:pPr>
            <a:r>
              <a:rPr lang="en-US" sz="1800" dirty="0"/>
              <a:t>64 signals (1-64)</a:t>
            </a:r>
          </a:p>
          <a:p>
            <a:pPr marL="285750" indent="-285750">
              <a:buFont typeface="Arial" panose="020B0604020202020204" pitchFamily="34" charset="0"/>
              <a:buChar char="•"/>
            </a:pPr>
            <a:r>
              <a:rPr lang="en-US" sz="1800" dirty="0"/>
              <a:t>Signals can be used by Machine Safety Board or Functional Safety Board</a:t>
            </a:r>
          </a:p>
        </p:txBody>
      </p:sp>
      <p:sp>
        <p:nvSpPr>
          <p:cNvPr id="4" name="Slide Number Placeholder 3"/>
          <p:cNvSpPr>
            <a:spLocks noGrp="1"/>
          </p:cNvSpPr>
          <p:nvPr>
            <p:ph type="sldNum" sz="quarter" idx="12"/>
          </p:nvPr>
        </p:nvSpPr>
        <p:spPr/>
        <p:txBody>
          <a:bodyPr/>
          <a:lstStyle/>
          <a:p>
            <a:fld id="{0B632FBA-CCB7-4648-8C08-F1C235D210E5}" type="slidenum">
              <a:rPr lang="en-US" smtClean="0"/>
              <a:t>56</a:t>
            </a:fld>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2082984228"/>
              </p:ext>
            </p:extLst>
          </p:nvPr>
        </p:nvGraphicFramePr>
        <p:xfrm>
          <a:off x="715910" y="2950099"/>
          <a:ext cx="4191000" cy="167640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2667000">
                  <a:extLst>
                    <a:ext uri="{9D8B030D-6E8A-4147-A177-3AD203B41FA5}">
                      <a16:colId xmlns:a16="http://schemas.microsoft.com/office/drawing/2014/main" val="20001"/>
                    </a:ext>
                  </a:extLst>
                </a:gridCol>
              </a:tblGrid>
              <a:tr h="357991">
                <a:tc>
                  <a:txBody>
                    <a:bodyPr/>
                    <a:lstStyle/>
                    <a:p>
                      <a:pPr algn="ctr"/>
                      <a:r>
                        <a:rPr lang="en-US" sz="1500" dirty="0"/>
                        <a:t>Setting</a:t>
                      </a:r>
                    </a:p>
                  </a:txBody>
                  <a:tcPr marL="77340" marR="77340" marT="38670" marB="38670"/>
                </a:tc>
                <a:tc>
                  <a:txBody>
                    <a:bodyPr/>
                    <a:lstStyle/>
                    <a:p>
                      <a:pPr algn="ctr"/>
                      <a:r>
                        <a:rPr lang="en-US" sz="1500" dirty="0"/>
                        <a:t>Meaning</a:t>
                      </a:r>
                    </a:p>
                  </a:txBody>
                  <a:tcPr marL="77340" marR="77340" marT="38670" marB="38670"/>
                </a:tc>
                <a:extLst>
                  <a:ext uri="{0D108BD9-81ED-4DB2-BD59-A6C34878D82A}">
                    <a16:rowId xmlns:a16="http://schemas.microsoft.com/office/drawing/2014/main" val="10000"/>
                  </a:ext>
                </a:extLst>
              </a:tr>
              <a:tr h="336903">
                <a:tc>
                  <a:txBody>
                    <a:bodyPr/>
                    <a:lstStyle/>
                    <a:p>
                      <a:pPr algn="ctr"/>
                      <a:r>
                        <a:rPr lang="en-US" sz="1200" dirty="0"/>
                        <a:t>NOT USE</a:t>
                      </a:r>
                    </a:p>
                  </a:txBody>
                  <a:tcPr marL="77340" marR="77340" marT="38670" marB="38670"/>
                </a:tc>
                <a:tc>
                  <a:txBody>
                    <a:bodyPr/>
                    <a:lstStyle/>
                    <a:p>
                      <a:r>
                        <a:rPr lang="en-US" sz="1200" dirty="0"/>
                        <a:t>Neither</a:t>
                      </a:r>
                    </a:p>
                  </a:txBody>
                  <a:tcPr marL="77340" marR="77340" marT="38670" marB="38670"/>
                </a:tc>
                <a:extLst>
                  <a:ext uri="{0D108BD9-81ED-4DB2-BD59-A6C34878D82A}">
                    <a16:rowId xmlns:a16="http://schemas.microsoft.com/office/drawing/2014/main" val="10001"/>
                  </a:ext>
                </a:extLst>
              </a:tr>
              <a:tr h="518487">
                <a:tc>
                  <a:txBody>
                    <a:bodyPr/>
                    <a:lstStyle/>
                    <a:p>
                      <a:pPr algn="ctr"/>
                      <a:r>
                        <a:rPr lang="en-US" sz="1200" dirty="0"/>
                        <a:t>M-SAFE (YRC1000)</a:t>
                      </a:r>
                    </a:p>
                  </a:txBody>
                  <a:tcPr marL="77340" marR="77340" marT="38670" marB="38670"/>
                </a:tc>
                <a:tc>
                  <a:txBody>
                    <a:bodyPr/>
                    <a:lstStyle/>
                    <a:p>
                      <a:r>
                        <a:rPr lang="en-US" sz="1200" dirty="0"/>
                        <a:t>Machine Safety Board (can be used in Safety Logic Circuit)</a:t>
                      </a:r>
                    </a:p>
                  </a:txBody>
                  <a:tcPr marL="77340" marR="77340" marT="38670" marB="38670"/>
                </a:tc>
                <a:extLst>
                  <a:ext uri="{0D108BD9-81ED-4DB2-BD59-A6C34878D82A}">
                    <a16:rowId xmlns:a16="http://schemas.microsoft.com/office/drawing/2014/main" val="10002"/>
                  </a:ext>
                </a:extLst>
              </a:tr>
              <a:tr h="463019">
                <a:tc>
                  <a:txBody>
                    <a:bodyPr/>
                    <a:lstStyle/>
                    <a:p>
                      <a:pPr algn="ctr"/>
                      <a:r>
                        <a:rPr lang="en-US" sz="1200" dirty="0"/>
                        <a:t>F-SAFE #1 (YRC1000)</a:t>
                      </a:r>
                    </a:p>
                  </a:txBody>
                  <a:tcPr marL="77340" marR="77340" marT="38670" marB="38670"/>
                </a:tc>
                <a:tc>
                  <a:txBody>
                    <a:bodyPr/>
                    <a:lstStyle/>
                    <a:p>
                      <a:r>
                        <a:rPr lang="en-US" sz="1200" dirty="0"/>
                        <a:t>Lone Functional Safety Board</a:t>
                      </a:r>
                    </a:p>
                  </a:txBody>
                  <a:tcPr marL="77340" marR="77340" marT="38670" marB="38670"/>
                </a:tc>
                <a:extLst>
                  <a:ext uri="{0D108BD9-81ED-4DB2-BD59-A6C34878D82A}">
                    <a16:rowId xmlns:a16="http://schemas.microsoft.com/office/drawing/2014/main" val="10003"/>
                  </a:ext>
                </a:extLst>
              </a:tr>
            </a:tbl>
          </a:graphicData>
        </a:graphic>
      </p:graphicFrame>
      <p:pic>
        <p:nvPicPr>
          <p:cNvPr id="7" name="Picture 6">
            <a:extLst>
              <a:ext uri="{FF2B5EF4-FFF2-40B4-BE49-F238E27FC236}">
                <a16:creationId xmlns:a16="http://schemas.microsoft.com/office/drawing/2014/main" id="{19B3B644-1743-42C3-B72D-503F23B3647D}"/>
              </a:ext>
            </a:extLst>
          </p:cNvPr>
          <p:cNvPicPr>
            <a:picLocks noChangeAspect="1"/>
          </p:cNvPicPr>
          <p:nvPr/>
        </p:nvPicPr>
        <p:blipFill>
          <a:blip r:embed="rId2"/>
          <a:stretch>
            <a:fillRect/>
          </a:stretch>
        </p:blipFill>
        <p:spPr>
          <a:xfrm>
            <a:off x="4978627" y="618504"/>
            <a:ext cx="3960005" cy="2970004"/>
          </a:xfrm>
          <a:prstGeom prst="rect">
            <a:avLst/>
          </a:prstGeom>
        </p:spPr>
      </p:pic>
    </p:spTree>
    <p:extLst>
      <p:ext uri="{BB962C8B-B14F-4D97-AF65-F5344CB8AC3E}">
        <p14:creationId xmlns:p14="http://schemas.microsoft.com/office/powerpoint/2010/main" val="18201439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4000" dirty="0">
                <a:solidFill>
                  <a:schemeClr val="tx1"/>
                </a:solidFill>
              </a:rPr>
              <a:t>																	Stopping Categories</a:t>
            </a:r>
          </a:p>
        </p:txBody>
      </p:sp>
      <p:sp>
        <p:nvSpPr>
          <p:cNvPr id="7" name="Content Placeholder 6"/>
          <p:cNvSpPr>
            <a:spLocks noGrp="1"/>
          </p:cNvSpPr>
          <p:nvPr>
            <p:ph idx="1"/>
          </p:nvPr>
        </p:nvSpPr>
        <p:spPr>
          <a:xfrm>
            <a:off x="917051" y="1324644"/>
            <a:ext cx="5360919" cy="3415801"/>
          </a:xfrm>
        </p:spPr>
        <p:txBody>
          <a:bodyPr/>
          <a:lstStyle/>
          <a:p>
            <a:pPr lvl="1"/>
            <a:r>
              <a:rPr lang="en-US" sz="2400" b="1" dirty="0">
                <a:solidFill>
                  <a:srgbClr val="FF0000"/>
                </a:solidFill>
                <a:sym typeface="Wingdings" panose="05000000000000000000" pitchFamily="2" charset="2"/>
              </a:rPr>
              <a:t>Stop Category 0</a:t>
            </a:r>
          </a:p>
          <a:p>
            <a:pPr lvl="2"/>
            <a:r>
              <a:rPr lang="en-US" sz="1100" dirty="0">
                <a:solidFill>
                  <a:schemeClr val="tx1"/>
                </a:solidFill>
                <a:sym typeface="Wingdings" panose="05000000000000000000" pitchFamily="2" charset="2"/>
              </a:rPr>
              <a:t>The immediate insulation of the motor power source to servo motor causes the stop.</a:t>
            </a:r>
          </a:p>
          <a:p>
            <a:pPr lvl="2"/>
            <a:r>
              <a:rPr lang="en-US" sz="1100" dirty="0">
                <a:solidFill>
                  <a:schemeClr val="tx1"/>
                </a:solidFill>
                <a:sym typeface="Wingdings" panose="05000000000000000000" pitchFamily="2" charset="2"/>
              </a:rPr>
              <a:t>After the motor power is insulated, the manipulator and the external axis decelerate by the brake and stop</a:t>
            </a:r>
          </a:p>
          <a:p>
            <a:pPr lvl="2"/>
            <a:r>
              <a:rPr lang="en-US" sz="1100" dirty="0">
                <a:solidFill>
                  <a:schemeClr val="tx1"/>
                </a:solidFill>
                <a:sym typeface="Wingdings" panose="05000000000000000000" pitchFamily="2" charset="2"/>
              </a:rPr>
              <a:t>The manipulator and the external axis may run off the operating path.</a:t>
            </a:r>
          </a:p>
          <a:p>
            <a:pPr lvl="1"/>
            <a:r>
              <a:rPr lang="en-US" sz="2400" b="1" dirty="0">
                <a:solidFill>
                  <a:srgbClr val="F69F48"/>
                </a:solidFill>
                <a:sym typeface="Wingdings" panose="05000000000000000000" pitchFamily="2" charset="2"/>
              </a:rPr>
              <a:t>Stop Category 1</a:t>
            </a:r>
          </a:p>
          <a:p>
            <a:pPr lvl="2"/>
            <a:r>
              <a:rPr lang="en-US" sz="1100" dirty="0">
                <a:solidFill>
                  <a:schemeClr val="tx1"/>
                </a:solidFill>
                <a:sym typeface="Wingdings" panose="05000000000000000000" pitchFamily="2" charset="2"/>
              </a:rPr>
              <a:t>The manipulator and the external axis are controlled on the operation path, decelerate and then stop.</a:t>
            </a:r>
          </a:p>
          <a:p>
            <a:pPr lvl="2"/>
            <a:r>
              <a:rPr lang="en-US" sz="1100" dirty="0">
                <a:solidFill>
                  <a:schemeClr val="tx1"/>
                </a:solidFill>
                <a:sym typeface="Wingdings" panose="05000000000000000000" pitchFamily="2" charset="2"/>
              </a:rPr>
              <a:t>After the stop, the manipulator and the external axis are locked by the brake and the motor power is insulated.</a:t>
            </a:r>
          </a:p>
          <a:p>
            <a:pPr lvl="1"/>
            <a:r>
              <a:rPr lang="en-US" sz="2400" b="1" dirty="0">
                <a:solidFill>
                  <a:srgbClr val="FFFF00"/>
                </a:solidFill>
                <a:sym typeface="Wingdings" panose="05000000000000000000" pitchFamily="2" charset="2"/>
              </a:rPr>
              <a:t>Stop Category 2</a:t>
            </a:r>
          </a:p>
          <a:p>
            <a:pPr lvl="2"/>
            <a:r>
              <a:rPr lang="en-US" sz="1100" dirty="0">
                <a:solidFill>
                  <a:schemeClr val="tx1"/>
                </a:solidFill>
                <a:sym typeface="Wingdings" panose="05000000000000000000" pitchFamily="2" charset="2"/>
              </a:rPr>
              <a:t>The manipulator and the external axis are controlled on the operation path, decelerate and then stop.</a:t>
            </a:r>
          </a:p>
          <a:p>
            <a:pPr lvl="2"/>
            <a:r>
              <a:rPr lang="en-US" sz="1100" dirty="0">
                <a:solidFill>
                  <a:schemeClr val="tx1"/>
                </a:solidFill>
                <a:sym typeface="Wingdings" panose="05000000000000000000" pitchFamily="2" charset="2"/>
              </a:rPr>
              <a:t>After the stop, the position is retained in a state that the motor power is being supplied.</a:t>
            </a:r>
          </a:p>
          <a:p>
            <a:pPr lvl="1"/>
            <a:endParaRPr lang="en-US" sz="2400" dirty="0">
              <a:solidFill>
                <a:schemeClr val="tx1"/>
              </a:solidFill>
              <a:sym typeface="Wingdings" panose="05000000000000000000" pitchFamily="2" charset="2"/>
            </a:endParaRPr>
          </a:p>
          <a:p>
            <a:pPr marL="228600" lvl="2" indent="0">
              <a:buNone/>
            </a:pPr>
            <a:endParaRPr lang="en-US" sz="2000" dirty="0">
              <a:solidFill>
                <a:schemeClr val="tx1"/>
              </a:solidFill>
              <a:sym typeface="Wingdings" panose="05000000000000000000" pitchFamily="2" charset="2"/>
            </a:endParaRPr>
          </a:p>
        </p:txBody>
      </p:sp>
      <p:sp>
        <p:nvSpPr>
          <p:cNvPr id="3" name="Slide Number Placeholder 2"/>
          <p:cNvSpPr>
            <a:spLocks noGrp="1"/>
          </p:cNvSpPr>
          <p:nvPr>
            <p:ph type="sldNum" sz="quarter" idx="12"/>
          </p:nvPr>
        </p:nvSpPr>
        <p:spPr/>
        <p:txBody>
          <a:bodyPr/>
          <a:lstStyle/>
          <a:p>
            <a:fld id="{0B632FBA-CCB7-4648-8C08-F1C235D210E5}" type="slidenum">
              <a:rPr lang="en-US" smtClean="0"/>
              <a:t>57</a:t>
            </a:fld>
            <a:endParaRPr lang="en-US" dirty="0"/>
          </a:p>
        </p:txBody>
      </p:sp>
      <p:sp>
        <p:nvSpPr>
          <p:cNvPr id="4" name="TextBox 3"/>
          <p:cNvSpPr txBox="1"/>
          <p:nvPr/>
        </p:nvSpPr>
        <p:spPr>
          <a:xfrm>
            <a:off x="1128422" y="699949"/>
            <a:ext cx="5916433" cy="523220"/>
          </a:xfrm>
          <a:prstGeom prst="rect">
            <a:avLst/>
          </a:prstGeom>
          <a:noFill/>
        </p:spPr>
        <p:txBody>
          <a:bodyPr wrap="square" rtlCol="0">
            <a:spAutoFit/>
          </a:bodyPr>
          <a:lstStyle/>
          <a:p>
            <a:r>
              <a:rPr lang="en-US" sz="1400" b="1" dirty="0"/>
              <a:t>Stopping Manipulator Operation</a:t>
            </a:r>
          </a:p>
          <a:p>
            <a:r>
              <a:rPr lang="en-US" sz="1400" dirty="0"/>
              <a:t>The following three categories are manipulator stop functions.</a:t>
            </a:r>
          </a:p>
        </p:txBody>
      </p:sp>
      <p:sp>
        <p:nvSpPr>
          <p:cNvPr id="9" name="Text Placeholder 4"/>
          <p:cNvSpPr txBox="1">
            <a:spLocks/>
          </p:cNvSpPr>
          <p:nvPr/>
        </p:nvSpPr>
        <p:spPr>
          <a:xfrm>
            <a:off x="6251490" y="1191074"/>
            <a:ext cx="2789321" cy="321460"/>
          </a:xfrm>
          <a:prstGeom prst="rect">
            <a:avLst/>
          </a:prstGeom>
        </p:spPr>
        <p:txBody>
          <a:bodyPr/>
          <a:lstStyle>
            <a:lvl1pPr marL="228600" indent="-228600" algn="l" rtl="0" eaLnBrk="0" fontAlgn="base" hangingPunct="0">
              <a:lnSpc>
                <a:spcPct val="90000"/>
              </a:lnSpc>
              <a:spcBef>
                <a:spcPct val="0"/>
              </a:spcBef>
              <a:spcAft>
                <a:spcPts val="1200"/>
              </a:spcAft>
              <a:buClr>
                <a:srgbClr val="3366FF"/>
              </a:buClr>
              <a:buSzPct val="85000"/>
              <a:buFont typeface="Wingdings" pitchFamily="2" charset="2"/>
              <a:buChar char="n"/>
              <a:defRPr sz="2000">
                <a:solidFill>
                  <a:schemeClr val="tx1"/>
                </a:solidFill>
                <a:latin typeface="+mn-lt"/>
                <a:ea typeface="+mn-ea"/>
                <a:cs typeface="+mn-cs"/>
              </a:defRPr>
            </a:lvl1pPr>
            <a:lvl2pPr marL="571500" indent="-228600" algn="l" rtl="0" eaLnBrk="0" fontAlgn="base" hangingPunct="0">
              <a:lnSpc>
                <a:spcPct val="90000"/>
              </a:lnSpc>
              <a:spcBef>
                <a:spcPct val="0"/>
              </a:spcBef>
              <a:spcAft>
                <a:spcPts val="1200"/>
              </a:spcAft>
              <a:buClr>
                <a:srgbClr val="3366FF"/>
              </a:buClr>
              <a:buFont typeface="Wingdings" pitchFamily="2" charset="2"/>
              <a:buChar char="Ø"/>
              <a:defRPr>
                <a:solidFill>
                  <a:schemeClr val="tx1"/>
                </a:solidFill>
                <a:latin typeface="+mn-lt"/>
              </a:defRPr>
            </a:lvl2pPr>
            <a:lvl3pPr marL="914400" indent="-228600" algn="l" rtl="0" eaLnBrk="0" fontAlgn="base" hangingPunct="0">
              <a:lnSpc>
                <a:spcPct val="90000"/>
              </a:lnSpc>
              <a:spcBef>
                <a:spcPct val="0"/>
              </a:spcBef>
              <a:spcAft>
                <a:spcPts val="1200"/>
              </a:spcAft>
              <a:buClr>
                <a:srgbClr val="3366FF"/>
              </a:buClr>
              <a:buSzPct val="90000"/>
              <a:buFont typeface="Arial" charset="0"/>
              <a:buChar char="●"/>
              <a:defRPr>
                <a:solidFill>
                  <a:schemeClr val="tx1"/>
                </a:solidFill>
                <a:latin typeface="+mn-lt"/>
              </a:defRPr>
            </a:lvl3pPr>
            <a:lvl4pPr marL="1600200" indent="-228600" algn="l" rtl="0" eaLnBrk="0" fontAlgn="base" hangingPunct="0">
              <a:lnSpc>
                <a:spcPct val="75000"/>
              </a:lnSpc>
              <a:spcBef>
                <a:spcPct val="5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eaLnBrk="0" fontAlgn="base" hangingPunct="0">
              <a:spcBef>
                <a:spcPct val="20000"/>
              </a:spcBef>
              <a:spcAft>
                <a:spcPct val="0"/>
              </a:spcAft>
              <a:buChar char="»"/>
              <a:defRPr sz="2400">
                <a:solidFill>
                  <a:schemeClr val="tx1"/>
                </a:solidFill>
                <a:latin typeface="+mn-lt"/>
              </a:defRPr>
            </a:lvl6pPr>
            <a:lvl7pPr marL="2971800" indent="-228600" algn="l" rtl="0" eaLnBrk="0" fontAlgn="base" hangingPunct="0">
              <a:spcBef>
                <a:spcPct val="20000"/>
              </a:spcBef>
              <a:spcAft>
                <a:spcPct val="0"/>
              </a:spcAft>
              <a:buChar char="»"/>
              <a:defRPr sz="2400">
                <a:solidFill>
                  <a:schemeClr val="tx1"/>
                </a:solidFill>
                <a:latin typeface="+mn-lt"/>
              </a:defRPr>
            </a:lvl7pPr>
            <a:lvl8pPr marL="3429000" indent="-228600" algn="l" rtl="0" eaLnBrk="0" fontAlgn="base" hangingPunct="0">
              <a:spcBef>
                <a:spcPct val="20000"/>
              </a:spcBef>
              <a:spcAft>
                <a:spcPct val="0"/>
              </a:spcAft>
              <a:buChar char="»"/>
              <a:defRPr sz="2400">
                <a:solidFill>
                  <a:schemeClr val="tx1"/>
                </a:solidFill>
                <a:latin typeface="+mn-lt"/>
              </a:defRPr>
            </a:lvl8pPr>
            <a:lvl9pPr marL="3886200" indent="-228600" algn="l" rtl="0" eaLnBrk="0" fontAlgn="base" hangingPunct="0">
              <a:spcBef>
                <a:spcPct val="20000"/>
              </a:spcBef>
              <a:spcAft>
                <a:spcPct val="0"/>
              </a:spcAft>
              <a:buChar char="»"/>
              <a:defRPr sz="2400">
                <a:solidFill>
                  <a:schemeClr val="tx1"/>
                </a:solidFill>
                <a:latin typeface="+mn-lt"/>
              </a:defRPr>
            </a:lvl9pPr>
          </a:lstStyle>
          <a:p>
            <a:pPr marL="0" indent="0" algn="ctr">
              <a:buFont typeface="Wingdings" pitchFamily="2" charset="2"/>
              <a:buNone/>
              <a:defRPr/>
            </a:pPr>
            <a:r>
              <a:rPr lang="en-US" altLang="en-US" sz="1600" kern="0" dirty="0"/>
              <a:t>YRC1000 Stop Categories</a:t>
            </a:r>
          </a:p>
        </p:txBody>
      </p:sp>
      <p:pic>
        <p:nvPicPr>
          <p:cNvPr id="2" name="Picture 1">
            <a:extLst>
              <a:ext uri="{FF2B5EF4-FFF2-40B4-BE49-F238E27FC236}">
                <a16:creationId xmlns:a16="http://schemas.microsoft.com/office/drawing/2014/main" id="{DFA7345D-A52F-4777-9F0D-02B3521C069A}"/>
              </a:ext>
            </a:extLst>
          </p:cNvPr>
          <p:cNvPicPr>
            <a:picLocks noChangeAspect="1"/>
          </p:cNvPicPr>
          <p:nvPr/>
        </p:nvPicPr>
        <p:blipFill>
          <a:blip r:embed="rId2"/>
          <a:stretch>
            <a:fillRect/>
          </a:stretch>
        </p:blipFill>
        <p:spPr>
          <a:xfrm>
            <a:off x="6213136" y="1611288"/>
            <a:ext cx="2930864" cy="2584244"/>
          </a:xfrm>
          <a:prstGeom prst="rect">
            <a:avLst/>
          </a:prstGeom>
        </p:spPr>
      </p:pic>
    </p:spTree>
    <p:extLst>
      <p:ext uri="{BB962C8B-B14F-4D97-AF65-F5344CB8AC3E}">
        <p14:creationId xmlns:p14="http://schemas.microsoft.com/office/powerpoint/2010/main" val="5351938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600" dirty="0">
                <a:solidFill>
                  <a:schemeClr val="tx1"/>
                </a:solidFill>
              </a:rPr>
              <a:t>																		Hardware Requirements</a:t>
            </a:r>
          </a:p>
        </p:txBody>
      </p:sp>
      <p:sp>
        <p:nvSpPr>
          <p:cNvPr id="7" name="Content Placeholder 6"/>
          <p:cNvSpPr>
            <a:spLocks noGrp="1"/>
          </p:cNvSpPr>
          <p:nvPr>
            <p:ph idx="1"/>
          </p:nvPr>
        </p:nvSpPr>
        <p:spPr>
          <a:xfrm>
            <a:off x="973704" y="895350"/>
            <a:ext cx="5486399" cy="3762180"/>
          </a:xfrm>
        </p:spPr>
        <p:txBody>
          <a:bodyPr/>
          <a:lstStyle/>
          <a:p>
            <a:pPr lvl="1"/>
            <a:r>
              <a:rPr lang="en-US" sz="2000" b="1" dirty="0">
                <a:solidFill>
                  <a:schemeClr val="tx1"/>
                </a:solidFill>
                <a:sym typeface="Wingdings" panose="05000000000000000000" pitchFamily="2" charset="2"/>
              </a:rPr>
              <a:t>Safety rating Cat 3, PL d</a:t>
            </a:r>
          </a:p>
          <a:p>
            <a:pPr lvl="2"/>
            <a:r>
              <a:rPr lang="en-US" sz="1800" dirty="0">
                <a:solidFill>
                  <a:schemeClr val="tx1"/>
                </a:solidFill>
                <a:sym typeface="Wingdings" panose="05000000000000000000" pitchFamily="2" charset="2"/>
              </a:rPr>
              <a:t>Mean Time To Failure for each channel 36 years</a:t>
            </a:r>
          </a:p>
          <a:p>
            <a:pPr lvl="2"/>
            <a:r>
              <a:rPr lang="en-US" sz="1800" dirty="0">
                <a:solidFill>
                  <a:schemeClr val="tx1"/>
                </a:solidFill>
                <a:sym typeface="Wingdings" panose="05000000000000000000" pitchFamily="2" charset="2"/>
              </a:rPr>
              <a:t> 5.16x10</a:t>
            </a:r>
            <a:r>
              <a:rPr lang="en-US" sz="1800" baseline="30000" dirty="0">
                <a:solidFill>
                  <a:schemeClr val="tx1"/>
                </a:solidFill>
                <a:sym typeface="Wingdings" panose="05000000000000000000" pitchFamily="2" charset="2"/>
              </a:rPr>
              <a:t>-7</a:t>
            </a:r>
            <a:r>
              <a:rPr lang="en-US" sz="1800" dirty="0">
                <a:solidFill>
                  <a:schemeClr val="tx1"/>
                </a:solidFill>
                <a:sym typeface="Wingdings" panose="05000000000000000000" pitchFamily="2" charset="2"/>
              </a:rPr>
              <a:t> probability of failure per hour</a:t>
            </a:r>
          </a:p>
          <a:p>
            <a:pPr lvl="1"/>
            <a:r>
              <a:rPr lang="en-US" sz="2000" b="1" dirty="0">
                <a:solidFill>
                  <a:schemeClr val="tx1"/>
                </a:solidFill>
                <a:sym typeface="Wingdings" panose="05000000000000000000" pitchFamily="2" charset="2"/>
              </a:rPr>
              <a:t>Stopping Category</a:t>
            </a:r>
          </a:p>
          <a:p>
            <a:pPr lvl="2"/>
            <a:r>
              <a:rPr lang="en-US" sz="1800" dirty="0">
                <a:solidFill>
                  <a:schemeClr val="tx1"/>
                </a:solidFill>
                <a:sym typeface="Wingdings" panose="05000000000000000000" pitchFamily="2" charset="2"/>
              </a:rPr>
              <a:t>FSU Functions trigger a category 0 stop</a:t>
            </a:r>
          </a:p>
          <a:p>
            <a:pPr lvl="1"/>
            <a:r>
              <a:rPr lang="en-US" sz="2000" b="1" dirty="0">
                <a:solidFill>
                  <a:schemeClr val="tx1"/>
                </a:solidFill>
                <a:sym typeface="Wingdings" panose="05000000000000000000" pitchFamily="2" charset="2"/>
              </a:rPr>
              <a:t>Caution</a:t>
            </a:r>
          </a:p>
          <a:p>
            <a:pPr lvl="2"/>
            <a:r>
              <a:rPr lang="en-US" sz="1800" dirty="0">
                <a:solidFill>
                  <a:schemeClr val="tx1"/>
                </a:solidFill>
                <a:sym typeface="Wingdings" panose="05000000000000000000" pitchFamily="2" charset="2"/>
              </a:rPr>
              <a:t>Verify installed device safety rating before use</a:t>
            </a:r>
          </a:p>
          <a:p>
            <a:pPr lvl="1"/>
            <a:r>
              <a:rPr lang="en-US" sz="2000" b="1" dirty="0">
                <a:solidFill>
                  <a:schemeClr val="tx1"/>
                </a:solidFill>
                <a:sym typeface="Wingdings" panose="05000000000000000000" pitchFamily="2" charset="2"/>
              </a:rPr>
              <a:t>Multiple robot configurations available</a:t>
            </a:r>
          </a:p>
        </p:txBody>
      </p:sp>
      <p:sp>
        <p:nvSpPr>
          <p:cNvPr id="3" name="Slide Number Placeholder 2"/>
          <p:cNvSpPr>
            <a:spLocks noGrp="1"/>
          </p:cNvSpPr>
          <p:nvPr>
            <p:ph type="sldNum" sz="quarter" idx="12"/>
          </p:nvPr>
        </p:nvSpPr>
        <p:spPr/>
        <p:txBody>
          <a:bodyPr/>
          <a:lstStyle/>
          <a:p>
            <a:fld id="{0B632FBA-CCB7-4648-8C08-F1C235D210E5}" type="slidenum">
              <a:rPr lang="en-US" smtClean="0"/>
              <a:t>58</a:t>
            </a:fld>
            <a:endParaRPr lang="en-US" dirty="0"/>
          </a:p>
        </p:txBody>
      </p:sp>
      <p:grpSp>
        <p:nvGrpSpPr>
          <p:cNvPr id="9" name="Group 8"/>
          <p:cNvGrpSpPr/>
          <p:nvPr/>
        </p:nvGrpSpPr>
        <p:grpSpPr>
          <a:xfrm>
            <a:off x="6667500" y="891359"/>
            <a:ext cx="2362200" cy="1624027"/>
            <a:chOff x="6134100" y="895350"/>
            <a:chExt cx="2362200" cy="1624027"/>
          </a:xfrm>
        </p:grpSpPr>
        <p:grpSp>
          <p:nvGrpSpPr>
            <p:cNvPr id="5" name="Group 4"/>
            <p:cNvGrpSpPr/>
            <p:nvPr/>
          </p:nvGrpSpPr>
          <p:grpSpPr>
            <a:xfrm>
              <a:off x="6134100" y="895350"/>
              <a:ext cx="2324100" cy="1620036"/>
              <a:chOff x="6134100" y="895350"/>
              <a:chExt cx="2324100" cy="1620036"/>
            </a:xfrm>
          </p:grpSpPr>
          <p:pic>
            <p:nvPicPr>
              <p:cNvPr id="1028" name="Picture 4" descr="Click to enlarge - Fig 10.06 PL Grap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34100" y="895350"/>
                <a:ext cx="2324100" cy="16200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7620000" y="1504950"/>
                <a:ext cx="228600" cy="30480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7734300" y="2319322"/>
              <a:ext cx="762000" cy="200055"/>
            </a:xfrm>
            <a:prstGeom prst="rect">
              <a:avLst/>
            </a:prstGeom>
            <a:noFill/>
          </p:spPr>
          <p:txBody>
            <a:bodyPr wrap="square" rtlCol="0">
              <a:spAutoFit/>
            </a:bodyPr>
            <a:lstStyle/>
            <a:p>
              <a:r>
                <a:rPr lang="en-US" sz="700" i="1" dirty="0"/>
                <a:t>Source: ab.com</a:t>
              </a:r>
            </a:p>
          </p:txBody>
        </p:sp>
      </p:grpSp>
    </p:spTree>
    <p:extLst>
      <p:ext uri="{BB962C8B-B14F-4D97-AF65-F5344CB8AC3E}">
        <p14:creationId xmlns:p14="http://schemas.microsoft.com/office/powerpoint/2010/main" val="40196303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																	Hardware Components</a:t>
            </a:r>
          </a:p>
        </p:txBody>
      </p:sp>
      <p:sp>
        <p:nvSpPr>
          <p:cNvPr id="3" name="Content Placeholder 2"/>
          <p:cNvSpPr>
            <a:spLocks noGrp="1"/>
          </p:cNvSpPr>
          <p:nvPr>
            <p:ph idx="1"/>
          </p:nvPr>
        </p:nvSpPr>
        <p:spPr>
          <a:xfrm>
            <a:off x="1519923" y="1126997"/>
            <a:ext cx="2616179" cy="3505200"/>
          </a:xfrm>
        </p:spPr>
        <p:txBody>
          <a:bodyPr/>
          <a:lstStyle/>
          <a:p>
            <a:pPr lvl="1"/>
            <a:r>
              <a:rPr lang="en-US" sz="1800" b="1" dirty="0">
                <a:solidFill>
                  <a:schemeClr val="tx1"/>
                </a:solidFill>
                <a:sym typeface="Wingdings" panose="05000000000000000000" pitchFamily="2" charset="2"/>
              </a:rPr>
              <a:t>Safety Board JANCD-ASF01-E</a:t>
            </a:r>
          </a:p>
          <a:p>
            <a:pPr lvl="2"/>
            <a:r>
              <a:rPr lang="en-US" sz="1400" dirty="0">
                <a:sym typeface="Wingdings" panose="05000000000000000000" pitchFamily="2" charset="2"/>
              </a:rPr>
              <a:t>Safety board standard on all YRC1000 controllers.</a:t>
            </a:r>
            <a:endParaRPr lang="en-US" sz="1400" dirty="0">
              <a:solidFill>
                <a:schemeClr val="tx1"/>
              </a:solidFill>
              <a:sym typeface="Wingdings" panose="05000000000000000000" pitchFamily="2" charset="2"/>
            </a:endParaRPr>
          </a:p>
          <a:p>
            <a:pPr marL="228600" lvl="2" indent="0">
              <a:buNone/>
            </a:pPr>
            <a:endParaRPr lang="en-US" sz="1200" dirty="0">
              <a:solidFill>
                <a:schemeClr val="tx1"/>
              </a:solidFill>
              <a:sym typeface="Wingdings" panose="05000000000000000000" pitchFamily="2" charset="2"/>
            </a:endParaRPr>
          </a:p>
          <a:p>
            <a:pPr marL="228600" lvl="2" indent="0">
              <a:buNone/>
            </a:pPr>
            <a:endParaRPr lang="en-US" sz="1200" dirty="0">
              <a:sym typeface="Wingdings" panose="05000000000000000000" pitchFamily="2" charset="2"/>
            </a:endParaRPr>
          </a:p>
          <a:p>
            <a:pPr marL="228600" lvl="2" indent="0">
              <a:buNone/>
            </a:pPr>
            <a:endParaRPr lang="en-US" sz="1200" dirty="0">
              <a:solidFill>
                <a:schemeClr val="tx1"/>
              </a:solidFill>
              <a:sym typeface="Wingdings" panose="05000000000000000000" pitchFamily="2" charset="2"/>
            </a:endParaRPr>
          </a:p>
          <a:p>
            <a:pPr marL="228600" lvl="2" indent="0">
              <a:buNone/>
            </a:pPr>
            <a:endParaRPr lang="en-US" sz="1200" dirty="0">
              <a:sym typeface="Wingdings" panose="05000000000000000000" pitchFamily="2" charset="2"/>
            </a:endParaRPr>
          </a:p>
          <a:p>
            <a:pPr marL="228600" lvl="2" indent="0">
              <a:buNone/>
            </a:pPr>
            <a:endParaRPr lang="en-US" sz="1200" dirty="0">
              <a:sym typeface="Wingdings" panose="05000000000000000000" pitchFamily="2" charset="2"/>
            </a:endParaRPr>
          </a:p>
          <a:p>
            <a:pPr marL="228600" lvl="2" indent="0">
              <a:buNone/>
            </a:pPr>
            <a:endParaRPr lang="en-US" sz="1200" dirty="0">
              <a:solidFill>
                <a:schemeClr val="tx1"/>
              </a:solidFill>
              <a:sym typeface="Wingdings" panose="05000000000000000000" pitchFamily="2" charset="2"/>
            </a:endParaRPr>
          </a:p>
          <a:p>
            <a:pPr lvl="1"/>
            <a:r>
              <a:rPr lang="en-US" sz="1800" b="1" dirty="0">
                <a:solidFill>
                  <a:schemeClr val="tx1"/>
                </a:solidFill>
                <a:sym typeface="Wingdings" panose="05000000000000000000" pitchFamily="2" charset="2"/>
              </a:rPr>
              <a:t>Machine Safety I/O Interface Board</a:t>
            </a:r>
          </a:p>
          <a:p>
            <a:pPr lvl="2"/>
            <a:r>
              <a:rPr lang="en-US" sz="1600" dirty="0">
                <a:solidFill>
                  <a:schemeClr val="tx1"/>
                </a:solidFill>
                <a:sym typeface="Wingdings" panose="05000000000000000000" pitchFamily="2" charset="2"/>
              </a:rPr>
              <a:t>Mounts and plugs into the safety I/O board.</a:t>
            </a:r>
          </a:p>
        </p:txBody>
      </p:sp>
      <p:sp>
        <p:nvSpPr>
          <p:cNvPr id="4" name="Slide Number Placeholder 3"/>
          <p:cNvSpPr>
            <a:spLocks noGrp="1"/>
          </p:cNvSpPr>
          <p:nvPr>
            <p:ph type="sldNum" sz="quarter" idx="12"/>
          </p:nvPr>
        </p:nvSpPr>
        <p:spPr/>
        <p:txBody>
          <a:bodyPr/>
          <a:lstStyle/>
          <a:p>
            <a:fld id="{0B632FBA-CCB7-4648-8C08-F1C235D210E5}" type="slidenum">
              <a:rPr lang="en-US" smtClean="0"/>
              <a:t>59</a:t>
            </a:fld>
            <a:endParaRPr lang="en-US" dirty="0"/>
          </a:p>
        </p:txBody>
      </p:sp>
      <p:pic>
        <p:nvPicPr>
          <p:cNvPr id="5" name="Picture 4">
            <a:extLst>
              <a:ext uri="{FF2B5EF4-FFF2-40B4-BE49-F238E27FC236}">
                <a16:creationId xmlns:a16="http://schemas.microsoft.com/office/drawing/2014/main" id="{D519BA6D-CBFF-4B11-89C5-79F12670770E}"/>
              </a:ext>
            </a:extLst>
          </p:cNvPr>
          <p:cNvPicPr>
            <a:picLocks noChangeAspect="1"/>
          </p:cNvPicPr>
          <p:nvPr/>
        </p:nvPicPr>
        <p:blipFill>
          <a:blip r:embed="rId2"/>
          <a:stretch>
            <a:fillRect/>
          </a:stretch>
        </p:blipFill>
        <p:spPr>
          <a:xfrm>
            <a:off x="5190799" y="533114"/>
            <a:ext cx="3247069" cy="2346483"/>
          </a:xfrm>
          <a:prstGeom prst="rect">
            <a:avLst/>
          </a:prstGeom>
        </p:spPr>
      </p:pic>
      <p:pic>
        <p:nvPicPr>
          <p:cNvPr id="10" name="Picture 9">
            <a:extLst>
              <a:ext uri="{FF2B5EF4-FFF2-40B4-BE49-F238E27FC236}">
                <a16:creationId xmlns:a16="http://schemas.microsoft.com/office/drawing/2014/main" id="{299E094E-12A5-48C6-ADEC-DF163303FC54}"/>
              </a:ext>
            </a:extLst>
          </p:cNvPr>
          <p:cNvPicPr>
            <a:picLocks noChangeAspect="1"/>
          </p:cNvPicPr>
          <p:nvPr/>
        </p:nvPicPr>
        <p:blipFill>
          <a:blip r:embed="rId3"/>
          <a:stretch>
            <a:fillRect/>
          </a:stretch>
        </p:blipFill>
        <p:spPr>
          <a:xfrm>
            <a:off x="5343100" y="2956198"/>
            <a:ext cx="2813398" cy="2105415"/>
          </a:xfrm>
          <a:prstGeom prst="rect">
            <a:avLst/>
          </a:prstGeom>
        </p:spPr>
      </p:pic>
      <p:sp>
        <p:nvSpPr>
          <p:cNvPr id="11" name="Arrow: Right 10">
            <a:extLst>
              <a:ext uri="{FF2B5EF4-FFF2-40B4-BE49-F238E27FC236}">
                <a16:creationId xmlns:a16="http://schemas.microsoft.com/office/drawing/2014/main" id="{D3FCA531-D2EC-43D9-92B6-A9D1F1EE3681}"/>
              </a:ext>
            </a:extLst>
          </p:cNvPr>
          <p:cNvSpPr/>
          <p:nvPr/>
        </p:nvSpPr>
        <p:spPr>
          <a:xfrm>
            <a:off x="4379488" y="3944204"/>
            <a:ext cx="843106" cy="46402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A2775270-9227-4553-B915-C26FF9C97878}"/>
              </a:ext>
            </a:extLst>
          </p:cNvPr>
          <p:cNvSpPr/>
          <p:nvPr/>
        </p:nvSpPr>
        <p:spPr>
          <a:xfrm>
            <a:off x="4256608" y="1474343"/>
            <a:ext cx="843106" cy="46402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5945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600" dirty="0"/>
              <a:t>																							Machine Safety: Safety Logic Circuit</a:t>
            </a:r>
          </a:p>
        </p:txBody>
      </p:sp>
      <p:sp>
        <p:nvSpPr>
          <p:cNvPr id="15" name="Content Placeholder 14"/>
          <p:cNvSpPr>
            <a:spLocks noGrp="1"/>
          </p:cNvSpPr>
          <p:nvPr>
            <p:ph idx="1"/>
          </p:nvPr>
        </p:nvSpPr>
        <p:spPr>
          <a:xfrm>
            <a:off x="991650" y="1123949"/>
            <a:ext cx="4495800" cy="3505200"/>
          </a:xfrm>
        </p:spPr>
        <p:txBody>
          <a:bodyPr/>
          <a:lstStyle/>
          <a:p>
            <a:pPr marL="285750" indent="-285750">
              <a:buFont typeface="Arial" panose="020B0604020202020204" pitchFamily="34" charset="0"/>
              <a:buChar char="•"/>
            </a:pPr>
            <a:r>
              <a:rPr lang="sv-SE" sz="2000" dirty="0"/>
              <a:t>You can use logic on safety inputs and/or a set of signals to trigger an output.</a:t>
            </a:r>
          </a:p>
          <a:p>
            <a:pPr marL="285750" indent="-285750">
              <a:buFont typeface="Arial" panose="020B0604020202020204" pitchFamily="34" charset="0"/>
              <a:buChar char="•"/>
            </a:pPr>
            <a:r>
              <a:rPr lang="sv-SE" sz="2000" dirty="0"/>
              <a:t>Available inputs: </a:t>
            </a:r>
            <a:r>
              <a:rPr lang="sv-SE" sz="800" dirty="0"/>
              <a:t>EXESP, FSOUT[n], GSIN[n], GSOUT[n], HOLD, MSOUT[n], #xONEN[n], PBESP, #x PFLIN[n], #x PFLOUT[n], PLAY, PPDSW, PPESP, PROFISAFE, AUXILLIARY RELAY (R[XXX]), REMOTE, S-EXDSW, S-EXESP, S-FST, S-SAFF, #xS-ONEN[n], S-SVON_EN, SAFF, SFBIN[n], SFBOUT[n], #X SFRON[n], SPIN[n], SVON[n], SVONRDY0, TEACH. </a:t>
            </a:r>
            <a:endParaRPr lang="sv-SE" sz="700" dirty="0"/>
          </a:p>
          <a:p>
            <a:pPr marL="0" indent="0">
              <a:buNone/>
            </a:pPr>
            <a:r>
              <a:rPr lang="sv-SE" sz="700" dirty="0"/>
              <a:t> </a:t>
            </a:r>
          </a:p>
          <a:p>
            <a:pPr marL="285750" indent="-285750">
              <a:buFont typeface="Arial" panose="020B0604020202020204" pitchFamily="34" charset="0"/>
              <a:buChar char="•"/>
            </a:pPr>
            <a:r>
              <a:rPr lang="sv-SE" sz="2000" dirty="0"/>
              <a:t>Available outputs: </a:t>
            </a:r>
            <a:r>
              <a:rPr lang="sv-SE" sz="800" dirty="0"/>
              <a:t>#xGSOUT[n] MS-OUT[n], #xPFLIN[x], AUXILLIARY RELAY[XXX], S-EXDSW, S-FST, #x S-ONEN[x], S-SAFF, S-SVON_EN, SFBOUT[x], SVOFF CAT0, SVOFF CAT1</a:t>
            </a:r>
          </a:p>
        </p:txBody>
      </p:sp>
      <p:sp>
        <p:nvSpPr>
          <p:cNvPr id="4" name="Slide Number Placeholder 3"/>
          <p:cNvSpPr>
            <a:spLocks noGrp="1"/>
          </p:cNvSpPr>
          <p:nvPr>
            <p:ph type="sldNum" sz="quarter" idx="12"/>
          </p:nvPr>
        </p:nvSpPr>
        <p:spPr/>
        <p:txBody>
          <a:bodyPr/>
          <a:lstStyle/>
          <a:p>
            <a:fld id="{0B632FBA-CCB7-4648-8C08-F1C235D210E5}" type="slidenum">
              <a:rPr lang="en-US" smtClean="0"/>
              <a:pPr/>
              <a:t>6</a:t>
            </a:fld>
            <a:endParaRPr lang="en-US" dirty="0"/>
          </a:p>
        </p:txBody>
      </p:sp>
      <p:sp>
        <p:nvSpPr>
          <p:cNvPr id="21" name="Text Placeholder 20"/>
          <p:cNvSpPr>
            <a:spLocks noGrp="1"/>
          </p:cNvSpPr>
          <p:nvPr>
            <p:ph type="body" sz="quarter" idx="13"/>
          </p:nvPr>
        </p:nvSpPr>
        <p:spPr>
          <a:xfrm>
            <a:off x="5487450" y="3800782"/>
            <a:ext cx="3656550" cy="304800"/>
          </a:xfrm>
        </p:spPr>
        <p:txBody>
          <a:bodyPr/>
          <a:lstStyle/>
          <a:p>
            <a:pPr algn="ctr"/>
            <a:r>
              <a:rPr lang="en-US" dirty="0"/>
              <a:t>Safety Logic Circuit Page On Pendant</a:t>
            </a:r>
          </a:p>
        </p:txBody>
      </p:sp>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555" t="5181" b="15872"/>
          <a:stretch/>
        </p:blipFill>
        <p:spPr bwMode="auto">
          <a:xfrm>
            <a:off x="5596837" y="1390650"/>
            <a:ext cx="3437776" cy="2329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09334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																	Hardware Components</a:t>
            </a:r>
          </a:p>
        </p:txBody>
      </p:sp>
      <p:sp>
        <p:nvSpPr>
          <p:cNvPr id="3" name="Content Placeholder 2"/>
          <p:cNvSpPr>
            <a:spLocks noGrp="1"/>
          </p:cNvSpPr>
          <p:nvPr>
            <p:ph idx="1"/>
          </p:nvPr>
        </p:nvSpPr>
        <p:spPr>
          <a:xfrm>
            <a:off x="1287082" y="1126997"/>
            <a:ext cx="3124200" cy="3505200"/>
          </a:xfrm>
        </p:spPr>
        <p:txBody>
          <a:bodyPr/>
          <a:lstStyle/>
          <a:p>
            <a:pPr lvl="1"/>
            <a:r>
              <a:rPr lang="en-US" sz="1800" b="1" dirty="0">
                <a:solidFill>
                  <a:schemeClr val="tx1"/>
                </a:solidFill>
                <a:sym typeface="Wingdings" panose="05000000000000000000" pitchFamily="2" charset="2"/>
              </a:rPr>
              <a:t>JANCD-ASF02-E</a:t>
            </a:r>
          </a:p>
          <a:p>
            <a:pPr lvl="2"/>
            <a:r>
              <a:rPr lang="en-US" sz="1400" dirty="0">
                <a:sym typeface="Wingdings" panose="05000000000000000000" pitchFamily="2" charset="2"/>
              </a:rPr>
              <a:t>Expansion safety I/O</a:t>
            </a:r>
          </a:p>
          <a:p>
            <a:pPr lvl="2"/>
            <a:r>
              <a:rPr lang="en-US" sz="1400" dirty="0">
                <a:sym typeface="Wingdings" panose="05000000000000000000" pitchFamily="2" charset="2"/>
              </a:rPr>
              <a:t>8 safety inputs/outputs (FSBIN1-8 and FSBOUT1-8)</a:t>
            </a:r>
            <a:endParaRPr lang="en-US" sz="1200" dirty="0">
              <a:sym typeface="Wingdings" panose="05000000000000000000" pitchFamily="2" charset="2"/>
            </a:endParaRPr>
          </a:p>
          <a:p>
            <a:pPr marL="228600" lvl="2" indent="0">
              <a:buNone/>
            </a:pPr>
            <a:endParaRPr lang="en-US" sz="1200" dirty="0">
              <a:solidFill>
                <a:schemeClr val="tx1"/>
              </a:solidFill>
              <a:sym typeface="Wingdings" panose="05000000000000000000" pitchFamily="2" charset="2"/>
            </a:endParaRPr>
          </a:p>
          <a:p>
            <a:pPr marL="228600" lvl="2" indent="0">
              <a:buNone/>
            </a:pPr>
            <a:endParaRPr lang="en-US" sz="1200" dirty="0">
              <a:sym typeface="Wingdings" panose="05000000000000000000" pitchFamily="2" charset="2"/>
            </a:endParaRPr>
          </a:p>
          <a:p>
            <a:pPr marL="228600" lvl="2" indent="0">
              <a:buNone/>
            </a:pPr>
            <a:endParaRPr lang="en-US" sz="1200" dirty="0">
              <a:solidFill>
                <a:schemeClr val="tx1"/>
              </a:solidFill>
              <a:sym typeface="Wingdings" panose="05000000000000000000" pitchFamily="2" charset="2"/>
            </a:endParaRPr>
          </a:p>
          <a:p>
            <a:pPr marL="228600" lvl="2" indent="0">
              <a:buNone/>
            </a:pPr>
            <a:endParaRPr lang="en-US" sz="1200" dirty="0">
              <a:sym typeface="Wingdings" panose="05000000000000000000" pitchFamily="2" charset="2"/>
            </a:endParaRPr>
          </a:p>
          <a:p>
            <a:pPr marL="228600" lvl="2" indent="0">
              <a:buNone/>
            </a:pPr>
            <a:endParaRPr lang="en-US" sz="1200" dirty="0">
              <a:solidFill>
                <a:schemeClr val="tx1"/>
              </a:solidFill>
              <a:sym typeface="Wingdings" panose="05000000000000000000" pitchFamily="2" charset="2"/>
            </a:endParaRPr>
          </a:p>
          <a:p>
            <a:pPr lvl="1"/>
            <a:r>
              <a:rPr lang="en-US" sz="1800" b="1" dirty="0">
                <a:solidFill>
                  <a:schemeClr val="tx1"/>
                </a:solidFill>
                <a:sym typeface="Wingdings" panose="05000000000000000000" pitchFamily="2" charset="2"/>
              </a:rPr>
              <a:t>Machine Safety I/O Interface Board</a:t>
            </a:r>
          </a:p>
          <a:p>
            <a:pPr lvl="2"/>
            <a:r>
              <a:rPr lang="en-US" sz="1600" dirty="0">
                <a:solidFill>
                  <a:schemeClr val="tx1"/>
                </a:solidFill>
                <a:sym typeface="Wingdings" panose="05000000000000000000" pitchFamily="2" charset="2"/>
              </a:rPr>
              <a:t>Mounts to YRC1000 door and connects to ASF02 board.</a:t>
            </a:r>
          </a:p>
        </p:txBody>
      </p:sp>
      <p:sp>
        <p:nvSpPr>
          <p:cNvPr id="4" name="Slide Number Placeholder 3"/>
          <p:cNvSpPr>
            <a:spLocks noGrp="1"/>
          </p:cNvSpPr>
          <p:nvPr>
            <p:ph type="sldNum" sz="quarter" idx="12"/>
          </p:nvPr>
        </p:nvSpPr>
        <p:spPr/>
        <p:txBody>
          <a:bodyPr/>
          <a:lstStyle/>
          <a:p>
            <a:fld id="{0B632FBA-CCB7-4648-8C08-F1C235D210E5}" type="slidenum">
              <a:rPr lang="en-US" smtClean="0"/>
              <a:t>60</a:t>
            </a:fld>
            <a:endParaRPr lang="en-US" dirty="0"/>
          </a:p>
        </p:txBody>
      </p:sp>
      <p:pic>
        <p:nvPicPr>
          <p:cNvPr id="10" name="Picture 9">
            <a:extLst>
              <a:ext uri="{FF2B5EF4-FFF2-40B4-BE49-F238E27FC236}">
                <a16:creationId xmlns:a16="http://schemas.microsoft.com/office/drawing/2014/main" id="{299E094E-12A5-48C6-ADEC-DF163303FC54}"/>
              </a:ext>
            </a:extLst>
          </p:cNvPr>
          <p:cNvPicPr>
            <a:picLocks noChangeAspect="1"/>
          </p:cNvPicPr>
          <p:nvPr/>
        </p:nvPicPr>
        <p:blipFill>
          <a:blip r:embed="rId2"/>
          <a:stretch>
            <a:fillRect/>
          </a:stretch>
        </p:blipFill>
        <p:spPr>
          <a:xfrm>
            <a:off x="5222594" y="2804534"/>
            <a:ext cx="2813398" cy="2105415"/>
          </a:xfrm>
          <a:prstGeom prst="rect">
            <a:avLst/>
          </a:prstGeom>
        </p:spPr>
      </p:pic>
      <p:sp>
        <p:nvSpPr>
          <p:cNvPr id="11" name="Arrow: Right 10">
            <a:extLst>
              <a:ext uri="{FF2B5EF4-FFF2-40B4-BE49-F238E27FC236}">
                <a16:creationId xmlns:a16="http://schemas.microsoft.com/office/drawing/2014/main" id="{D3FCA531-D2EC-43D9-92B6-A9D1F1EE3681}"/>
              </a:ext>
            </a:extLst>
          </p:cNvPr>
          <p:cNvSpPr/>
          <p:nvPr/>
        </p:nvSpPr>
        <p:spPr>
          <a:xfrm>
            <a:off x="4379488" y="3944204"/>
            <a:ext cx="843106" cy="46402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A2775270-9227-4553-B915-C26FF9C97878}"/>
              </a:ext>
            </a:extLst>
          </p:cNvPr>
          <p:cNvSpPr/>
          <p:nvPr/>
        </p:nvSpPr>
        <p:spPr>
          <a:xfrm>
            <a:off x="4256608" y="1474343"/>
            <a:ext cx="843106" cy="46402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3DE8948-6BF5-492E-99FE-694EE17F5A9F}"/>
              </a:ext>
            </a:extLst>
          </p:cNvPr>
          <p:cNvPicPr>
            <a:picLocks noChangeAspect="1"/>
          </p:cNvPicPr>
          <p:nvPr/>
        </p:nvPicPr>
        <p:blipFill>
          <a:blip r:embed="rId3"/>
          <a:stretch>
            <a:fillRect/>
          </a:stretch>
        </p:blipFill>
        <p:spPr>
          <a:xfrm>
            <a:off x="5482306" y="670475"/>
            <a:ext cx="2931880" cy="2059077"/>
          </a:xfrm>
          <a:prstGeom prst="rect">
            <a:avLst/>
          </a:prstGeom>
        </p:spPr>
      </p:pic>
      <p:sp>
        <p:nvSpPr>
          <p:cNvPr id="7" name="Oval 6">
            <a:extLst>
              <a:ext uri="{FF2B5EF4-FFF2-40B4-BE49-F238E27FC236}">
                <a16:creationId xmlns:a16="http://schemas.microsoft.com/office/drawing/2014/main" id="{26E746AE-6BB1-4BB7-9592-F9B600AF6504}"/>
              </a:ext>
            </a:extLst>
          </p:cNvPr>
          <p:cNvSpPr/>
          <p:nvPr/>
        </p:nvSpPr>
        <p:spPr>
          <a:xfrm>
            <a:off x="7376615" y="4367285"/>
            <a:ext cx="388961" cy="453955"/>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39293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																							FSU - Hardware - I/O interface board </a:t>
            </a:r>
          </a:p>
        </p:txBody>
      </p:sp>
      <p:sp>
        <p:nvSpPr>
          <p:cNvPr id="3" name="Content Placeholder 2"/>
          <p:cNvSpPr>
            <a:spLocks noGrp="1"/>
          </p:cNvSpPr>
          <p:nvPr>
            <p:ph idx="1"/>
          </p:nvPr>
        </p:nvSpPr>
        <p:spPr>
          <a:xfrm>
            <a:off x="910424" y="1094177"/>
            <a:ext cx="3124200" cy="3505200"/>
          </a:xfrm>
        </p:spPr>
        <p:txBody>
          <a:bodyPr/>
          <a:lstStyle/>
          <a:p>
            <a:pPr lvl="1"/>
            <a:r>
              <a:rPr lang="en-US" sz="1600" b="1" dirty="0">
                <a:solidFill>
                  <a:schemeClr val="tx1"/>
                </a:solidFill>
                <a:sym typeface="Wingdings" panose="05000000000000000000" pitchFamily="2" charset="2"/>
              </a:rPr>
              <a:t>Inputs</a:t>
            </a:r>
          </a:p>
          <a:p>
            <a:pPr lvl="2"/>
            <a:r>
              <a:rPr lang="en-US" sz="1400" dirty="0">
                <a:solidFill>
                  <a:schemeClr val="tx1"/>
                </a:solidFill>
                <a:sym typeface="Wingdings" panose="05000000000000000000" pitchFamily="2" charset="2"/>
              </a:rPr>
              <a:t>8 Dual Channel</a:t>
            </a:r>
          </a:p>
          <a:p>
            <a:pPr lvl="2"/>
            <a:r>
              <a:rPr lang="en-US" sz="1400" dirty="0">
                <a:solidFill>
                  <a:schemeClr val="tx1"/>
                </a:solidFill>
                <a:sym typeface="Wingdings" panose="05000000000000000000" pitchFamily="2" charset="2"/>
              </a:rPr>
              <a:t>2 Channel sourcing (24 VDC)</a:t>
            </a:r>
          </a:p>
          <a:p>
            <a:pPr lvl="2"/>
            <a:r>
              <a:rPr lang="en-US" sz="1400" dirty="0">
                <a:solidFill>
                  <a:schemeClr val="tx1"/>
                </a:solidFill>
                <a:sym typeface="Wingdings" panose="05000000000000000000" pitchFamily="2" charset="2"/>
              </a:rPr>
              <a:t>Discrepancy timing</a:t>
            </a:r>
          </a:p>
          <a:p>
            <a:pPr lvl="2"/>
            <a:r>
              <a:rPr lang="en-US" sz="1400" dirty="0">
                <a:solidFill>
                  <a:schemeClr val="tx1"/>
                </a:solidFill>
                <a:sym typeface="Wingdings" panose="05000000000000000000" pitchFamily="2" charset="2"/>
              </a:rPr>
              <a:t>Multiple FSU functions can run from 1 dual channel input.  </a:t>
            </a:r>
          </a:p>
          <a:p>
            <a:pPr lvl="3"/>
            <a:r>
              <a:rPr lang="en-US" sz="1200" dirty="0">
                <a:solidFill>
                  <a:schemeClr val="tx1"/>
                </a:solidFill>
                <a:sym typeface="Wingdings" panose="05000000000000000000" pitchFamily="2" charset="2"/>
              </a:rPr>
              <a:t>For example: door closed input 1 can activate range limiting and speed limiting</a:t>
            </a:r>
          </a:p>
          <a:p>
            <a:pPr lvl="2"/>
            <a:r>
              <a:rPr lang="en-US" sz="1400" dirty="0">
                <a:solidFill>
                  <a:schemeClr val="tx1"/>
                </a:solidFill>
                <a:sym typeface="Wingdings" panose="05000000000000000000" pitchFamily="2" charset="2"/>
              </a:rPr>
              <a:t>Must add relays to transistor output safety devices.  </a:t>
            </a:r>
          </a:p>
          <a:p>
            <a:pPr marL="0" indent="0">
              <a:buNone/>
            </a:pPr>
            <a:endParaRPr lang="en-US" sz="1800" dirty="0"/>
          </a:p>
        </p:txBody>
      </p:sp>
      <p:sp>
        <p:nvSpPr>
          <p:cNvPr id="4" name="Slide Number Placeholder 3"/>
          <p:cNvSpPr>
            <a:spLocks noGrp="1"/>
          </p:cNvSpPr>
          <p:nvPr>
            <p:ph type="sldNum" sz="quarter" idx="12"/>
          </p:nvPr>
        </p:nvSpPr>
        <p:spPr/>
        <p:txBody>
          <a:bodyPr/>
          <a:lstStyle/>
          <a:p>
            <a:fld id="{0B632FBA-CCB7-4648-8C08-F1C235D210E5}" type="slidenum">
              <a:rPr lang="en-US" smtClean="0"/>
              <a:t>61</a:t>
            </a:fld>
            <a:endParaRPr lang="en-US" dirty="0"/>
          </a:p>
        </p:txBody>
      </p:sp>
      <p:sp>
        <p:nvSpPr>
          <p:cNvPr id="8" name="Content Placeholder 2"/>
          <p:cNvSpPr txBox="1">
            <a:spLocks/>
          </p:cNvSpPr>
          <p:nvPr/>
        </p:nvSpPr>
        <p:spPr>
          <a:xfrm>
            <a:off x="3758407" y="1067220"/>
            <a:ext cx="2703808" cy="35052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700" kern="1200">
                <a:solidFill>
                  <a:srgbClr val="2D2926"/>
                </a:solidFill>
                <a:latin typeface="Arial" panose="020B0604020202020204" pitchFamily="34" charset="0"/>
                <a:ea typeface="+mn-ea"/>
                <a:cs typeface="Arial" panose="020B0604020202020204" pitchFamily="34" charset="0"/>
              </a:defRPr>
            </a:lvl1pPr>
            <a:lvl2pPr marL="228600" indent="-177800" algn="l" defTabSz="914400" rtl="0" eaLnBrk="1" latinLnBrk="0" hangingPunct="1">
              <a:lnSpc>
                <a:spcPct val="90000"/>
              </a:lnSpc>
              <a:spcBef>
                <a:spcPts val="0"/>
              </a:spcBef>
              <a:spcAft>
                <a:spcPts val="600"/>
              </a:spcAft>
              <a:buSzPct val="105000"/>
              <a:buFont typeface="Wingdings" panose="05000000000000000000" pitchFamily="2" charset="2"/>
              <a:buChar char=""/>
              <a:defRPr sz="1700" kern="1200">
                <a:solidFill>
                  <a:srgbClr val="2D2926"/>
                </a:solidFill>
                <a:latin typeface="Arial" panose="020B0604020202020204" pitchFamily="34" charset="0"/>
                <a:ea typeface="+mn-ea"/>
                <a:cs typeface="Arial" panose="020B0604020202020204" pitchFamily="34" charset="0"/>
              </a:defRPr>
            </a:lvl2pPr>
            <a:lvl3pPr marL="403225" indent="-174625" algn="l" defTabSz="914400" rtl="0" eaLnBrk="1" latinLnBrk="0" hangingPunct="1">
              <a:lnSpc>
                <a:spcPct val="90000"/>
              </a:lnSpc>
              <a:spcBef>
                <a:spcPts val="0"/>
              </a:spcBef>
              <a:spcAft>
                <a:spcPts val="600"/>
              </a:spcAft>
              <a:buSzPct val="90000"/>
              <a:buFont typeface="Arial" panose="020B0604020202020204" pitchFamily="34" charset="0"/>
              <a:buChar char="○"/>
              <a:defRPr sz="1500" kern="1200">
                <a:solidFill>
                  <a:srgbClr val="2D2926"/>
                </a:solidFill>
                <a:latin typeface="Arial" panose="020B0604020202020204" pitchFamily="34" charset="0"/>
                <a:ea typeface="+mn-ea"/>
                <a:cs typeface="Arial" panose="020B0604020202020204" pitchFamily="34" charset="0"/>
              </a:defRPr>
            </a:lvl3pPr>
            <a:lvl4pPr marL="576263" indent="-173038" algn="l" defTabSz="914400" rtl="0" eaLnBrk="1" latinLnBrk="0" hangingPunct="1">
              <a:lnSpc>
                <a:spcPct val="90000"/>
              </a:lnSpc>
              <a:spcBef>
                <a:spcPts val="0"/>
              </a:spcBef>
              <a:spcAft>
                <a:spcPts val="600"/>
              </a:spcAft>
              <a:buFont typeface="Arial" panose="020B0604020202020204" pitchFamily="34" charset="0"/>
              <a:buChar char="–"/>
              <a:defRPr sz="1300" kern="1200">
                <a:solidFill>
                  <a:srgbClr val="2D292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1600" b="1" dirty="0">
                <a:solidFill>
                  <a:schemeClr val="tx1"/>
                </a:solidFill>
                <a:sym typeface="Wingdings" panose="05000000000000000000" pitchFamily="2" charset="2"/>
              </a:rPr>
              <a:t>Outputs</a:t>
            </a:r>
          </a:p>
          <a:p>
            <a:pPr lvl="2"/>
            <a:r>
              <a:rPr lang="en-US" sz="1400" dirty="0">
                <a:solidFill>
                  <a:schemeClr val="tx1"/>
                </a:solidFill>
                <a:sym typeface="Wingdings" panose="05000000000000000000" pitchFamily="2" charset="2"/>
              </a:rPr>
              <a:t>8 Dual Channel</a:t>
            </a:r>
          </a:p>
          <a:p>
            <a:pPr lvl="2"/>
            <a:r>
              <a:rPr lang="en-US" sz="1400" dirty="0">
                <a:solidFill>
                  <a:schemeClr val="tx1"/>
                </a:solidFill>
                <a:sym typeface="Wingdings" panose="05000000000000000000" pitchFamily="2" charset="2"/>
              </a:rPr>
              <a:t>2 Channel sourcing (24 VDC)</a:t>
            </a:r>
          </a:p>
          <a:p>
            <a:pPr lvl="2"/>
            <a:r>
              <a:rPr lang="en-US" sz="1400" dirty="0">
                <a:solidFill>
                  <a:schemeClr val="tx1"/>
                </a:solidFill>
                <a:sym typeface="Wingdings" panose="05000000000000000000" pitchFamily="2" charset="2"/>
              </a:rPr>
              <a:t>EDM can be configured to verify N/C monitor contact.</a:t>
            </a:r>
          </a:p>
          <a:p>
            <a:pPr marL="228600" lvl="2" indent="0">
              <a:buNone/>
            </a:pPr>
            <a:endParaRPr lang="en-US" sz="1400" dirty="0">
              <a:solidFill>
                <a:schemeClr val="tx1"/>
              </a:solidFill>
              <a:sym typeface="Wingdings" panose="05000000000000000000" pitchFamily="2" charset="2"/>
            </a:endParaRPr>
          </a:p>
        </p:txBody>
      </p:sp>
      <p:pic>
        <p:nvPicPr>
          <p:cNvPr id="12" name="Picture 11">
            <a:extLst>
              <a:ext uri="{FF2B5EF4-FFF2-40B4-BE49-F238E27FC236}">
                <a16:creationId xmlns:a16="http://schemas.microsoft.com/office/drawing/2014/main" id="{BA45BB06-4EC3-4AA1-B561-417801B173B0}"/>
              </a:ext>
            </a:extLst>
          </p:cNvPr>
          <p:cNvPicPr>
            <a:picLocks noChangeAspect="1"/>
          </p:cNvPicPr>
          <p:nvPr/>
        </p:nvPicPr>
        <p:blipFill rotWithShape="1">
          <a:blip r:embed="rId2"/>
          <a:srcRect l="13345" t="12507" r="10343" b="13697"/>
          <a:stretch/>
        </p:blipFill>
        <p:spPr>
          <a:xfrm rot="5400000">
            <a:off x="6031627" y="1524768"/>
            <a:ext cx="3134667" cy="2273492"/>
          </a:xfrm>
          <a:prstGeom prst="rect">
            <a:avLst/>
          </a:prstGeom>
        </p:spPr>
      </p:pic>
    </p:spTree>
    <p:extLst>
      <p:ext uri="{BB962C8B-B14F-4D97-AF65-F5344CB8AC3E}">
        <p14:creationId xmlns:p14="http://schemas.microsoft.com/office/powerpoint/2010/main" val="4266261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															File Loading/Saving</a:t>
            </a:r>
          </a:p>
        </p:txBody>
      </p:sp>
      <p:sp>
        <p:nvSpPr>
          <p:cNvPr id="3" name="Content Placeholder 2"/>
          <p:cNvSpPr>
            <a:spLocks noGrp="1"/>
          </p:cNvSpPr>
          <p:nvPr>
            <p:ph idx="1"/>
          </p:nvPr>
        </p:nvSpPr>
        <p:spPr>
          <a:xfrm>
            <a:off x="989868" y="636644"/>
            <a:ext cx="5251906" cy="1981200"/>
          </a:xfrm>
        </p:spPr>
        <p:txBody>
          <a:bodyPr/>
          <a:lstStyle/>
          <a:p>
            <a:pPr lvl="1"/>
            <a:r>
              <a:rPr lang="en-US" sz="1600" b="1" dirty="0">
                <a:solidFill>
                  <a:schemeClr val="tx1"/>
                </a:solidFill>
                <a:sym typeface="Wingdings" panose="05000000000000000000" pitchFamily="2" charset="2"/>
              </a:rPr>
              <a:t>FSU files can be loaded into the controller</a:t>
            </a:r>
          </a:p>
          <a:p>
            <a:pPr lvl="2"/>
            <a:r>
              <a:rPr lang="en-US" sz="1200" dirty="0">
                <a:solidFill>
                  <a:schemeClr val="tx1"/>
                </a:solidFill>
                <a:sym typeface="Wingdings" panose="05000000000000000000" pitchFamily="2" charset="2"/>
              </a:rPr>
              <a:t>In order to upload </a:t>
            </a:r>
            <a:r>
              <a:rPr lang="en-US" sz="1200" dirty="0" err="1">
                <a:solidFill>
                  <a:schemeClr val="tx1"/>
                </a:solidFill>
                <a:sym typeface="Wingdings" panose="05000000000000000000" pitchFamily="2" charset="2"/>
              </a:rPr>
              <a:t>MotoSim</a:t>
            </a:r>
            <a:r>
              <a:rPr lang="en-US" sz="1200" dirty="0">
                <a:solidFill>
                  <a:schemeClr val="tx1"/>
                </a:solidFill>
                <a:sym typeface="Wingdings" panose="05000000000000000000" pitchFamily="2" charset="2"/>
              </a:rPr>
              <a:t> files to the controller, you must first disable CRC check.</a:t>
            </a:r>
          </a:p>
          <a:p>
            <a:pPr lvl="2"/>
            <a:r>
              <a:rPr lang="en-US" sz="1200" dirty="0">
                <a:solidFill>
                  <a:schemeClr val="tx1"/>
                </a:solidFill>
                <a:sym typeface="Wingdings" panose="05000000000000000000" pitchFamily="2" charset="2"/>
              </a:rPr>
              <a:t>Saving files can be done in any mode but loading must be conducted in Safety Mode.</a:t>
            </a:r>
          </a:p>
          <a:p>
            <a:pPr lvl="1"/>
            <a:r>
              <a:rPr lang="en-US" sz="1600" b="1" dirty="0">
                <a:solidFill>
                  <a:schemeClr val="tx1"/>
                </a:solidFill>
                <a:sym typeface="Wingdings" panose="05000000000000000000" pitchFamily="2" charset="2"/>
              </a:rPr>
              <a:t>Load/Save Procedure</a:t>
            </a:r>
          </a:p>
          <a:p>
            <a:pPr lvl="2"/>
            <a:r>
              <a:rPr lang="en-US" sz="1200" dirty="0">
                <a:solidFill>
                  <a:schemeClr val="tx1"/>
                </a:solidFill>
                <a:sym typeface="Wingdings" panose="05000000000000000000" pitchFamily="2" charset="2"/>
              </a:rPr>
              <a:t>EX MEMORY&gt;LOAD or SAVE &gt; FILE/GENERAL DATA&gt; Select File &gt; Press Enter &gt; Press Yes</a:t>
            </a:r>
          </a:p>
        </p:txBody>
      </p:sp>
      <p:sp>
        <p:nvSpPr>
          <p:cNvPr id="4" name="Slide Number Placeholder 3"/>
          <p:cNvSpPr>
            <a:spLocks noGrp="1"/>
          </p:cNvSpPr>
          <p:nvPr>
            <p:ph type="sldNum" sz="quarter" idx="12"/>
          </p:nvPr>
        </p:nvSpPr>
        <p:spPr/>
        <p:txBody>
          <a:bodyPr/>
          <a:lstStyle/>
          <a:p>
            <a:fld id="{0B632FBA-CCB7-4648-8C08-F1C235D210E5}" type="slidenum">
              <a:rPr lang="en-US" smtClean="0"/>
              <a:t>62</a:t>
            </a:fld>
            <a:endParaRPr lang="en-US" dirty="0"/>
          </a:p>
        </p:txBody>
      </p:sp>
      <p:sp>
        <p:nvSpPr>
          <p:cNvPr id="5" name="Text Placeholder 4"/>
          <p:cNvSpPr>
            <a:spLocks noGrp="1"/>
          </p:cNvSpPr>
          <p:nvPr>
            <p:ph type="body" sz="quarter" idx="13"/>
          </p:nvPr>
        </p:nvSpPr>
        <p:spPr>
          <a:xfrm>
            <a:off x="6898078" y="3297068"/>
            <a:ext cx="2234998" cy="937505"/>
          </a:xfrm>
        </p:spPr>
        <p:txBody>
          <a:bodyPr/>
          <a:lstStyle/>
          <a:p>
            <a:r>
              <a:rPr lang="en-US" dirty="0"/>
              <a:t>Note: After loading FSU related files, the “Functional Safety Board FLASH Reset” message appears in maintenance mode until the FSB Flash is reset.</a:t>
            </a:r>
          </a:p>
        </p:txBody>
      </p:sp>
      <p:graphicFrame>
        <p:nvGraphicFramePr>
          <p:cNvPr id="7" name="Table 6"/>
          <p:cNvGraphicFramePr>
            <a:graphicFrameLocks noGrp="1"/>
          </p:cNvGraphicFramePr>
          <p:nvPr>
            <p:extLst>
              <p:ext uri="{D42A27DB-BD31-4B8C-83A1-F6EECF244321}">
                <p14:modId xmlns:p14="http://schemas.microsoft.com/office/powerpoint/2010/main" val="3415290984"/>
              </p:ext>
            </p:extLst>
          </p:nvPr>
        </p:nvGraphicFramePr>
        <p:xfrm>
          <a:off x="6241774" y="317123"/>
          <a:ext cx="2829339" cy="2354580"/>
        </p:xfrm>
        <a:graphic>
          <a:graphicData uri="http://schemas.openxmlformats.org/drawingml/2006/table">
            <a:tbl>
              <a:tblPr firstRow="1" bandRow="1">
                <a:tableStyleId>{5C22544A-7EE6-4342-B048-85BDC9FD1C3A}</a:tableStyleId>
              </a:tblPr>
              <a:tblGrid>
                <a:gridCol w="1421720">
                  <a:extLst>
                    <a:ext uri="{9D8B030D-6E8A-4147-A177-3AD203B41FA5}">
                      <a16:colId xmlns:a16="http://schemas.microsoft.com/office/drawing/2014/main" val="20000"/>
                    </a:ext>
                  </a:extLst>
                </a:gridCol>
                <a:gridCol w="1407619">
                  <a:extLst>
                    <a:ext uri="{9D8B030D-6E8A-4147-A177-3AD203B41FA5}">
                      <a16:colId xmlns:a16="http://schemas.microsoft.com/office/drawing/2014/main" val="20001"/>
                    </a:ext>
                  </a:extLst>
                </a:gridCol>
              </a:tblGrid>
              <a:tr h="152400">
                <a:tc>
                  <a:txBody>
                    <a:bodyPr/>
                    <a:lstStyle/>
                    <a:p>
                      <a:r>
                        <a:rPr lang="en-US" sz="1200" dirty="0"/>
                        <a:t>File Data Type</a:t>
                      </a:r>
                    </a:p>
                  </a:txBody>
                  <a:tcPr/>
                </a:tc>
                <a:tc>
                  <a:txBody>
                    <a:bodyPr/>
                    <a:lstStyle/>
                    <a:p>
                      <a:r>
                        <a:rPr lang="en-US" sz="1200" dirty="0"/>
                        <a:t>File Name</a:t>
                      </a:r>
                    </a:p>
                  </a:txBody>
                  <a:tcPr/>
                </a:tc>
                <a:extLst>
                  <a:ext uri="{0D108BD9-81ED-4DB2-BD59-A6C34878D82A}">
                    <a16:rowId xmlns:a16="http://schemas.microsoft.com/office/drawing/2014/main" val="10000"/>
                  </a:ext>
                </a:extLst>
              </a:tr>
              <a:tr h="139700">
                <a:tc>
                  <a:txBody>
                    <a:bodyPr/>
                    <a:lstStyle/>
                    <a:p>
                      <a:r>
                        <a:rPr lang="en-US" sz="1050" dirty="0"/>
                        <a:t>Axis Range Limit</a:t>
                      </a:r>
                    </a:p>
                  </a:txBody>
                  <a:tcPr/>
                </a:tc>
                <a:tc>
                  <a:txBody>
                    <a:bodyPr/>
                    <a:lstStyle/>
                    <a:p>
                      <a:r>
                        <a:rPr lang="en-US" sz="1050" dirty="0"/>
                        <a:t>AXRNGLMT.DAT</a:t>
                      </a:r>
                    </a:p>
                  </a:txBody>
                  <a:tcPr/>
                </a:tc>
                <a:extLst>
                  <a:ext uri="{0D108BD9-81ED-4DB2-BD59-A6C34878D82A}">
                    <a16:rowId xmlns:a16="http://schemas.microsoft.com/office/drawing/2014/main" val="10001"/>
                  </a:ext>
                </a:extLst>
              </a:tr>
              <a:tr h="139700">
                <a:tc>
                  <a:txBody>
                    <a:bodyPr/>
                    <a:lstStyle/>
                    <a:p>
                      <a:r>
                        <a:rPr lang="en-US" sz="1050" dirty="0"/>
                        <a:t>Axis Speed Monitor</a:t>
                      </a:r>
                    </a:p>
                  </a:txBody>
                  <a:tcPr/>
                </a:tc>
                <a:tc>
                  <a:txBody>
                    <a:bodyPr/>
                    <a:lstStyle/>
                    <a:p>
                      <a:r>
                        <a:rPr lang="en-US" sz="1050" dirty="0"/>
                        <a:t>AXSPDMON.DAT</a:t>
                      </a:r>
                    </a:p>
                  </a:txBody>
                  <a:tcPr/>
                </a:tc>
                <a:extLst>
                  <a:ext uri="{0D108BD9-81ED-4DB2-BD59-A6C34878D82A}">
                    <a16:rowId xmlns:a16="http://schemas.microsoft.com/office/drawing/2014/main" val="10002"/>
                  </a:ext>
                </a:extLst>
              </a:tr>
              <a:tr h="139700">
                <a:tc>
                  <a:txBody>
                    <a:bodyPr/>
                    <a:lstStyle/>
                    <a:p>
                      <a:r>
                        <a:rPr lang="en-US" sz="1050" dirty="0"/>
                        <a:t>Robot Range Limit</a:t>
                      </a:r>
                    </a:p>
                  </a:txBody>
                  <a:tcPr/>
                </a:tc>
                <a:tc>
                  <a:txBody>
                    <a:bodyPr/>
                    <a:lstStyle/>
                    <a:p>
                      <a:r>
                        <a:rPr lang="en-US" sz="1050" dirty="0"/>
                        <a:t>RBTRNGLMT.DAT</a:t>
                      </a:r>
                    </a:p>
                  </a:txBody>
                  <a:tcPr/>
                </a:tc>
                <a:extLst>
                  <a:ext uri="{0D108BD9-81ED-4DB2-BD59-A6C34878D82A}">
                    <a16:rowId xmlns:a16="http://schemas.microsoft.com/office/drawing/2014/main" val="10003"/>
                  </a:ext>
                </a:extLst>
              </a:tr>
              <a:tr h="139700">
                <a:tc>
                  <a:txBody>
                    <a:bodyPr/>
                    <a:lstStyle/>
                    <a:p>
                      <a:r>
                        <a:rPr lang="en-US" sz="1050" dirty="0"/>
                        <a:t>Robot Speed Limit</a:t>
                      </a:r>
                    </a:p>
                  </a:txBody>
                  <a:tcPr/>
                </a:tc>
                <a:tc>
                  <a:txBody>
                    <a:bodyPr/>
                    <a:lstStyle/>
                    <a:p>
                      <a:r>
                        <a:rPr lang="en-US" sz="1050" dirty="0"/>
                        <a:t>SPDLMT.DAT</a:t>
                      </a:r>
                    </a:p>
                  </a:txBody>
                  <a:tcPr/>
                </a:tc>
                <a:extLst>
                  <a:ext uri="{0D108BD9-81ED-4DB2-BD59-A6C34878D82A}">
                    <a16:rowId xmlns:a16="http://schemas.microsoft.com/office/drawing/2014/main" val="10004"/>
                  </a:ext>
                </a:extLst>
              </a:tr>
              <a:tr h="139700">
                <a:tc>
                  <a:txBody>
                    <a:bodyPr/>
                    <a:lstStyle/>
                    <a:p>
                      <a:r>
                        <a:rPr lang="en-US" sz="1050" dirty="0"/>
                        <a:t>Tool Angle Monitor</a:t>
                      </a:r>
                    </a:p>
                  </a:txBody>
                  <a:tcPr/>
                </a:tc>
                <a:tc>
                  <a:txBody>
                    <a:bodyPr/>
                    <a:lstStyle/>
                    <a:p>
                      <a:r>
                        <a:rPr lang="en-US" sz="1050" dirty="0"/>
                        <a:t>TLANGMON.DAT</a:t>
                      </a:r>
                    </a:p>
                  </a:txBody>
                  <a:tcPr/>
                </a:tc>
                <a:extLst>
                  <a:ext uri="{0D108BD9-81ED-4DB2-BD59-A6C34878D82A}">
                    <a16:rowId xmlns:a16="http://schemas.microsoft.com/office/drawing/2014/main" val="10005"/>
                  </a:ext>
                </a:extLst>
              </a:tr>
              <a:tr h="139700">
                <a:tc>
                  <a:txBody>
                    <a:bodyPr/>
                    <a:lstStyle/>
                    <a:p>
                      <a:r>
                        <a:rPr lang="en-US" sz="1050" dirty="0"/>
                        <a:t>Tool Change Monitor</a:t>
                      </a:r>
                    </a:p>
                  </a:txBody>
                  <a:tcPr/>
                </a:tc>
                <a:tc>
                  <a:txBody>
                    <a:bodyPr/>
                    <a:lstStyle/>
                    <a:p>
                      <a:r>
                        <a:rPr lang="en-US" sz="1050" dirty="0"/>
                        <a:t>TLCHGMON.DAT</a:t>
                      </a:r>
                    </a:p>
                  </a:txBody>
                  <a:tcPr/>
                </a:tc>
                <a:extLst>
                  <a:ext uri="{0D108BD9-81ED-4DB2-BD59-A6C34878D82A}">
                    <a16:rowId xmlns:a16="http://schemas.microsoft.com/office/drawing/2014/main" val="10006"/>
                  </a:ext>
                </a:extLst>
              </a:tr>
              <a:tr h="228600">
                <a:tc>
                  <a:txBody>
                    <a:bodyPr/>
                    <a:lstStyle/>
                    <a:p>
                      <a:r>
                        <a:rPr lang="en-US" sz="1050" dirty="0"/>
                        <a:t>APPR Warning</a:t>
                      </a:r>
                    </a:p>
                    <a:p>
                      <a:r>
                        <a:rPr lang="en-US" sz="1050" dirty="0"/>
                        <a:t>Buzzer Data</a:t>
                      </a:r>
                    </a:p>
                  </a:txBody>
                  <a:tcPr/>
                </a:tc>
                <a:tc>
                  <a:txBody>
                    <a:bodyPr/>
                    <a:lstStyle/>
                    <a:p>
                      <a:r>
                        <a:rPr lang="en-US" sz="1050" dirty="0"/>
                        <a:t>APPRBUZR.DAT</a:t>
                      </a:r>
                    </a:p>
                  </a:txBody>
                  <a:tcPr/>
                </a:tc>
                <a:extLst>
                  <a:ext uri="{0D108BD9-81ED-4DB2-BD59-A6C34878D82A}">
                    <a16:rowId xmlns:a16="http://schemas.microsoft.com/office/drawing/2014/main" val="10007"/>
                  </a:ext>
                </a:extLst>
              </a:tr>
            </a:tbl>
          </a:graphicData>
        </a:graphic>
      </p:graphicFrame>
      <p:pic>
        <p:nvPicPr>
          <p:cNvPr id="8" name="Picture 7"/>
          <p:cNvPicPr>
            <a:picLocks noChangeAspect="1"/>
          </p:cNvPicPr>
          <p:nvPr/>
        </p:nvPicPr>
        <p:blipFill rotWithShape="1">
          <a:blip r:embed="rId2"/>
          <a:srcRect r="53516"/>
          <a:stretch/>
        </p:blipFill>
        <p:spPr>
          <a:xfrm>
            <a:off x="863379" y="2750640"/>
            <a:ext cx="1295400" cy="2090096"/>
          </a:xfrm>
          <a:prstGeom prst="rect">
            <a:avLst/>
          </a:prstGeom>
        </p:spPr>
      </p:pic>
      <p:pic>
        <p:nvPicPr>
          <p:cNvPr id="9" name="Picture 8"/>
          <p:cNvPicPr>
            <a:picLocks noChangeAspect="1"/>
          </p:cNvPicPr>
          <p:nvPr/>
        </p:nvPicPr>
        <p:blipFill rotWithShape="1">
          <a:blip r:embed="rId3"/>
          <a:srcRect r="24832"/>
          <a:stretch/>
        </p:blipFill>
        <p:spPr>
          <a:xfrm>
            <a:off x="2234979" y="2776438"/>
            <a:ext cx="2057400" cy="2064298"/>
          </a:xfrm>
          <a:prstGeom prst="rect">
            <a:avLst/>
          </a:prstGeom>
        </p:spPr>
      </p:pic>
      <p:pic>
        <p:nvPicPr>
          <p:cNvPr id="10" name="Picture 9"/>
          <p:cNvPicPr>
            <a:picLocks noChangeAspect="1"/>
          </p:cNvPicPr>
          <p:nvPr/>
        </p:nvPicPr>
        <p:blipFill>
          <a:blip r:embed="rId4"/>
          <a:stretch>
            <a:fillRect/>
          </a:stretch>
        </p:blipFill>
        <p:spPr>
          <a:xfrm>
            <a:off x="4378170" y="2776438"/>
            <a:ext cx="2726041" cy="2055905"/>
          </a:xfrm>
          <a:prstGeom prst="rect">
            <a:avLst/>
          </a:prstGeom>
        </p:spPr>
      </p:pic>
      <p:sp>
        <p:nvSpPr>
          <p:cNvPr id="11" name="Rectangle 10"/>
          <p:cNvSpPr/>
          <p:nvPr/>
        </p:nvSpPr>
        <p:spPr>
          <a:xfrm>
            <a:off x="863379" y="2930882"/>
            <a:ext cx="5334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423847" y="2930882"/>
            <a:ext cx="658732"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768379" y="3296642"/>
            <a:ext cx="1524000" cy="1676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936295" y="3720570"/>
            <a:ext cx="1718284" cy="6581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a:stCxn id="12" idx="3"/>
          </p:cNvCxnSpPr>
          <p:nvPr/>
        </p:nvCxnSpPr>
        <p:spPr>
          <a:xfrm>
            <a:off x="2082579" y="3159482"/>
            <a:ext cx="685800" cy="2209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292379" y="3388082"/>
            <a:ext cx="643916" cy="40760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62910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																		File Loading/Saving Errors</a:t>
            </a:r>
          </a:p>
        </p:txBody>
      </p:sp>
      <p:sp>
        <p:nvSpPr>
          <p:cNvPr id="3" name="Content Placeholder 2"/>
          <p:cNvSpPr>
            <a:spLocks noGrp="1"/>
          </p:cNvSpPr>
          <p:nvPr>
            <p:ph idx="1"/>
          </p:nvPr>
        </p:nvSpPr>
        <p:spPr>
          <a:xfrm>
            <a:off x="990600" y="1123950"/>
            <a:ext cx="8153400" cy="3505200"/>
          </a:xfrm>
        </p:spPr>
        <p:txBody>
          <a:bodyPr/>
          <a:lstStyle/>
          <a:p>
            <a:pPr lvl="1"/>
            <a:r>
              <a:rPr lang="en-US" sz="2000" b="1" dirty="0">
                <a:solidFill>
                  <a:schemeClr val="tx1"/>
                </a:solidFill>
                <a:sym typeface="Wingdings" panose="05000000000000000000" pitchFamily="2" charset="2"/>
              </a:rPr>
              <a:t> Alarm 0300 Verify Error (System </a:t>
            </a:r>
            <a:r>
              <a:rPr lang="en-US" sz="2000" b="1" dirty="0" err="1">
                <a:solidFill>
                  <a:schemeClr val="tx1"/>
                </a:solidFill>
                <a:sym typeface="Wingdings" panose="05000000000000000000" pitchFamily="2" charset="2"/>
              </a:rPr>
              <a:t>Config</a:t>
            </a:r>
            <a:r>
              <a:rPr lang="en-US" sz="2000" b="1" dirty="0">
                <a:solidFill>
                  <a:schemeClr val="tx1"/>
                </a:solidFill>
                <a:sym typeface="Wingdings" panose="05000000000000000000" pitchFamily="2" charset="2"/>
              </a:rPr>
              <a:t>-Data) [10] Causes</a:t>
            </a:r>
          </a:p>
          <a:p>
            <a:pPr lvl="2"/>
            <a:r>
              <a:rPr lang="en-US" sz="1800" dirty="0">
                <a:solidFill>
                  <a:schemeClr val="tx1"/>
                </a:solidFill>
                <a:sym typeface="Wingdings" panose="05000000000000000000" pitchFamily="2" charset="2"/>
              </a:rPr>
              <a:t>Data related to this function was loaded from an external storage.</a:t>
            </a:r>
          </a:p>
          <a:p>
            <a:pPr lvl="2"/>
            <a:r>
              <a:rPr lang="en-US" sz="1800" dirty="0">
                <a:solidFill>
                  <a:schemeClr val="tx1"/>
                </a:solidFill>
                <a:sym typeface="Wingdings" panose="05000000000000000000" pitchFamily="2" charset="2"/>
              </a:rPr>
              <a:t>The home position calibration or the home position change operation was performed.</a:t>
            </a:r>
          </a:p>
          <a:p>
            <a:pPr lvl="2"/>
            <a:r>
              <a:rPr lang="en-US" sz="1800" dirty="0">
                <a:solidFill>
                  <a:schemeClr val="tx1"/>
                </a:solidFill>
                <a:sym typeface="Wingdings" panose="05000000000000000000" pitchFamily="2" charset="2"/>
              </a:rPr>
              <a:t>The tool calibration operation was performed.</a:t>
            </a:r>
          </a:p>
          <a:p>
            <a:pPr lvl="2"/>
            <a:r>
              <a:rPr lang="en-US" sz="1800" dirty="0">
                <a:solidFill>
                  <a:schemeClr val="tx1"/>
                </a:solidFill>
                <a:sym typeface="Wingdings" panose="05000000000000000000" pitchFamily="2" charset="2"/>
              </a:rPr>
              <a:t>The data saving has not been performed correctly.</a:t>
            </a:r>
          </a:p>
          <a:p>
            <a:pPr lvl="2"/>
            <a:r>
              <a:rPr lang="en-US" sz="1800" dirty="0">
                <a:solidFill>
                  <a:schemeClr val="tx1"/>
                </a:solidFill>
                <a:sym typeface="Wingdings" panose="05000000000000000000" pitchFamily="2" charset="2"/>
              </a:rPr>
              <a:t>The zeroing function was performed.</a:t>
            </a:r>
          </a:p>
          <a:p>
            <a:pPr lvl="1"/>
            <a:r>
              <a:rPr lang="en-US" sz="2000" b="1" dirty="0">
                <a:solidFill>
                  <a:schemeClr val="tx1"/>
                </a:solidFill>
                <a:sym typeface="Wingdings" panose="05000000000000000000" pitchFamily="2" charset="2"/>
              </a:rPr>
              <a:t>Solution</a:t>
            </a:r>
          </a:p>
          <a:p>
            <a:pPr lvl="2"/>
            <a:r>
              <a:rPr lang="en-US" sz="1800" dirty="0">
                <a:solidFill>
                  <a:schemeClr val="tx1"/>
                </a:solidFill>
                <a:sym typeface="Wingdings" panose="05000000000000000000" pitchFamily="2" charset="2"/>
              </a:rPr>
              <a:t>Functional Safety Board FLASH RESET</a:t>
            </a:r>
          </a:p>
          <a:p>
            <a:pPr lvl="2"/>
            <a:r>
              <a:rPr lang="en-US" sz="1800" dirty="0">
                <a:solidFill>
                  <a:schemeClr val="tx1"/>
                </a:solidFill>
                <a:sym typeface="Wingdings" panose="05000000000000000000" pitchFamily="2" charset="2"/>
                <a:hlinkClick r:id="rId2" action="ppaction://hlinksldjump"/>
              </a:rPr>
              <a:t>Slide 10 for procedure</a:t>
            </a:r>
            <a:r>
              <a:rPr lang="en-US" sz="1800" dirty="0">
                <a:solidFill>
                  <a:schemeClr val="tx1"/>
                </a:solidFill>
                <a:sym typeface="Wingdings" panose="05000000000000000000" pitchFamily="2" charset="2"/>
              </a:rPr>
              <a:t> </a:t>
            </a:r>
          </a:p>
          <a:p>
            <a:endParaRPr lang="en-US" sz="2400" dirty="0"/>
          </a:p>
        </p:txBody>
      </p:sp>
      <p:sp>
        <p:nvSpPr>
          <p:cNvPr id="4" name="Slide Number Placeholder 3"/>
          <p:cNvSpPr>
            <a:spLocks noGrp="1"/>
          </p:cNvSpPr>
          <p:nvPr>
            <p:ph type="sldNum" sz="quarter" idx="12"/>
          </p:nvPr>
        </p:nvSpPr>
        <p:spPr/>
        <p:txBody>
          <a:bodyPr/>
          <a:lstStyle/>
          <a:p>
            <a:fld id="{0B632FBA-CCB7-4648-8C08-F1C235D210E5}" type="slidenum">
              <a:rPr lang="en-US" smtClean="0"/>
              <a:t>63</a:t>
            </a:fld>
            <a:endParaRPr lang="en-US" dirty="0"/>
          </a:p>
        </p:txBody>
      </p:sp>
    </p:spTree>
    <p:extLst>
      <p:ext uri="{BB962C8B-B14F-4D97-AF65-F5344CB8AC3E}">
        <p14:creationId xmlns:p14="http://schemas.microsoft.com/office/powerpoint/2010/main" val="9561753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sz="3600" dirty="0"/>
              <a:t>CIO</a:t>
            </a:r>
            <a:endParaRPr lang="en-US" dirty="0"/>
          </a:p>
        </p:txBody>
      </p:sp>
      <p:sp>
        <p:nvSpPr>
          <p:cNvPr id="3" name="Content Placeholder 2"/>
          <p:cNvSpPr>
            <a:spLocks noGrp="1"/>
          </p:cNvSpPr>
          <p:nvPr>
            <p:ph idx="1"/>
          </p:nvPr>
        </p:nvSpPr>
        <p:spPr>
          <a:xfrm>
            <a:off x="1107028" y="1084513"/>
            <a:ext cx="3962400" cy="1478860"/>
          </a:xfrm>
        </p:spPr>
        <p:txBody>
          <a:bodyPr/>
          <a:lstStyle/>
          <a:p>
            <a:pPr lvl="1"/>
            <a:r>
              <a:rPr lang="en-US" sz="1800" b="1" dirty="0">
                <a:solidFill>
                  <a:schemeClr val="tx1"/>
                </a:solidFill>
                <a:sym typeface="Wingdings" panose="05000000000000000000" pitchFamily="2" charset="2"/>
              </a:rPr>
              <a:t> Signals</a:t>
            </a:r>
          </a:p>
          <a:p>
            <a:pPr lvl="2"/>
            <a:r>
              <a:rPr lang="en-US" altLang="en-US" sz="1600" dirty="0"/>
              <a:t>Function signals are available in CIO for all 32 files (only 2 shown here).  </a:t>
            </a:r>
          </a:p>
          <a:p>
            <a:pPr lvl="2"/>
            <a:r>
              <a:rPr lang="en-US" altLang="en-US" sz="1600" dirty="0"/>
              <a:t>File valid, monitoring results valid, disable</a:t>
            </a:r>
          </a:p>
        </p:txBody>
      </p:sp>
      <p:sp>
        <p:nvSpPr>
          <p:cNvPr id="4" name="Slide Number Placeholder 3"/>
          <p:cNvSpPr>
            <a:spLocks noGrp="1"/>
          </p:cNvSpPr>
          <p:nvPr>
            <p:ph type="sldNum" sz="quarter" idx="12"/>
          </p:nvPr>
        </p:nvSpPr>
        <p:spPr/>
        <p:txBody>
          <a:bodyPr/>
          <a:lstStyle/>
          <a:p>
            <a:fld id="{0B632FBA-CCB7-4648-8C08-F1C235D210E5}" type="slidenum">
              <a:rPr lang="en-US" smtClean="0"/>
              <a:t>64</a:t>
            </a:fld>
            <a:endParaRPr lang="en-US" dirty="0"/>
          </a:p>
        </p:txBody>
      </p:sp>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58907" y="3255788"/>
            <a:ext cx="1590675"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9338" y="3223598"/>
            <a:ext cx="1685925" cy="136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6437" y="3223598"/>
            <a:ext cx="1676400"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49582" y="3288542"/>
            <a:ext cx="14478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96200" y="3255788"/>
            <a:ext cx="1371600" cy="1299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658482" y="1285435"/>
            <a:ext cx="2952750"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975521" y="2928869"/>
            <a:ext cx="1469194" cy="338554"/>
          </a:xfrm>
          <a:prstGeom prst="rect">
            <a:avLst/>
          </a:prstGeom>
          <a:noFill/>
        </p:spPr>
        <p:txBody>
          <a:bodyPr wrap="square" rtlCol="0">
            <a:spAutoFit/>
          </a:bodyPr>
          <a:lstStyle/>
          <a:p>
            <a:r>
              <a:rPr lang="en-US" sz="1600" b="1" dirty="0"/>
              <a:t>Speed Limit</a:t>
            </a:r>
          </a:p>
        </p:txBody>
      </p:sp>
      <p:sp>
        <p:nvSpPr>
          <p:cNvPr id="14" name="TextBox 13"/>
          <p:cNvSpPr txBox="1"/>
          <p:nvPr/>
        </p:nvSpPr>
        <p:spPr>
          <a:xfrm>
            <a:off x="2521374" y="2929327"/>
            <a:ext cx="1989782" cy="338554"/>
          </a:xfrm>
          <a:prstGeom prst="rect">
            <a:avLst/>
          </a:prstGeom>
          <a:noFill/>
        </p:spPr>
        <p:txBody>
          <a:bodyPr wrap="square" rtlCol="0">
            <a:spAutoFit/>
          </a:bodyPr>
          <a:lstStyle/>
          <a:p>
            <a:r>
              <a:rPr lang="en-US" sz="1600" b="1" dirty="0"/>
              <a:t>Robot Range Limit</a:t>
            </a:r>
          </a:p>
        </p:txBody>
      </p:sp>
      <p:sp>
        <p:nvSpPr>
          <p:cNvPr id="15" name="TextBox 14"/>
          <p:cNvSpPr txBox="1"/>
          <p:nvPr/>
        </p:nvSpPr>
        <p:spPr>
          <a:xfrm>
            <a:off x="4579009" y="2978871"/>
            <a:ext cx="2963873" cy="338554"/>
          </a:xfrm>
          <a:prstGeom prst="rect">
            <a:avLst/>
          </a:prstGeom>
          <a:noFill/>
        </p:spPr>
        <p:txBody>
          <a:bodyPr wrap="square" rtlCol="0">
            <a:spAutoFit/>
          </a:bodyPr>
          <a:lstStyle/>
          <a:p>
            <a:pPr algn="ctr"/>
            <a:r>
              <a:rPr lang="en-US" sz="1600" b="1" dirty="0"/>
              <a:t>Axis Range Limit</a:t>
            </a:r>
          </a:p>
        </p:txBody>
      </p:sp>
      <p:sp>
        <p:nvSpPr>
          <p:cNvPr id="19" name="TextBox 18"/>
          <p:cNvSpPr txBox="1"/>
          <p:nvPr/>
        </p:nvSpPr>
        <p:spPr>
          <a:xfrm>
            <a:off x="7405722" y="2703767"/>
            <a:ext cx="1862304" cy="584775"/>
          </a:xfrm>
          <a:prstGeom prst="rect">
            <a:avLst/>
          </a:prstGeom>
          <a:noFill/>
        </p:spPr>
        <p:txBody>
          <a:bodyPr wrap="square" rtlCol="0">
            <a:spAutoFit/>
          </a:bodyPr>
          <a:lstStyle/>
          <a:p>
            <a:pPr algn="ctr"/>
            <a:r>
              <a:rPr lang="en-US" sz="1600" b="1" dirty="0"/>
              <a:t>Axis Speed Monitor</a:t>
            </a:r>
          </a:p>
        </p:txBody>
      </p:sp>
      <p:sp>
        <p:nvSpPr>
          <p:cNvPr id="20" name="TextBox 19"/>
          <p:cNvSpPr txBox="1"/>
          <p:nvPr/>
        </p:nvSpPr>
        <p:spPr>
          <a:xfrm>
            <a:off x="5647359" y="925595"/>
            <a:ext cx="2963873" cy="338554"/>
          </a:xfrm>
          <a:prstGeom prst="rect">
            <a:avLst/>
          </a:prstGeom>
          <a:noFill/>
        </p:spPr>
        <p:txBody>
          <a:bodyPr wrap="square" rtlCol="0">
            <a:spAutoFit/>
          </a:bodyPr>
          <a:lstStyle/>
          <a:p>
            <a:pPr algn="ctr"/>
            <a:r>
              <a:rPr lang="en-US" sz="1600" b="1" dirty="0"/>
              <a:t>Function Disable Modes</a:t>
            </a:r>
          </a:p>
        </p:txBody>
      </p:sp>
    </p:spTree>
    <p:extLst>
      <p:ext uri="{BB962C8B-B14F-4D97-AF65-F5344CB8AC3E}">
        <p14:creationId xmlns:p14="http://schemas.microsoft.com/office/powerpoint/2010/main" val="41896824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sz="3600" dirty="0"/>
              <a:t>CIO Cont.</a:t>
            </a:r>
            <a:endParaRPr lang="en-US" dirty="0"/>
          </a:p>
        </p:txBody>
      </p:sp>
      <p:sp>
        <p:nvSpPr>
          <p:cNvPr id="3" name="Content Placeholder 2"/>
          <p:cNvSpPr>
            <a:spLocks noGrp="1"/>
          </p:cNvSpPr>
          <p:nvPr>
            <p:ph idx="1"/>
          </p:nvPr>
        </p:nvSpPr>
        <p:spPr>
          <a:xfrm>
            <a:off x="950181" y="1123950"/>
            <a:ext cx="3581400" cy="3505200"/>
          </a:xfrm>
        </p:spPr>
        <p:txBody>
          <a:bodyPr/>
          <a:lstStyle/>
          <a:p>
            <a:pPr marL="231775" lvl="1" indent="-180975"/>
            <a:r>
              <a:rPr lang="en-US" sz="1800" b="1" dirty="0">
                <a:solidFill>
                  <a:schemeClr val="tx1"/>
                </a:solidFill>
                <a:sym typeface="Wingdings" panose="05000000000000000000" pitchFamily="2" charset="2"/>
              </a:rPr>
              <a:t>Safety Fieldbus</a:t>
            </a:r>
          </a:p>
          <a:p>
            <a:pPr marL="406400" lvl="2" indent="-180975"/>
            <a:r>
              <a:rPr lang="en-US" sz="1600" dirty="0">
                <a:solidFill>
                  <a:schemeClr val="tx1"/>
                </a:solidFill>
                <a:sym typeface="Wingdings" panose="05000000000000000000" pitchFamily="2" charset="2"/>
              </a:rPr>
              <a:t>Inputs 1-64</a:t>
            </a:r>
          </a:p>
          <a:p>
            <a:pPr marL="406400" lvl="2" indent="-180975"/>
            <a:r>
              <a:rPr lang="en-US" sz="1600" dirty="0">
                <a:solidFill>
                  <a:schemeClr val="tx1"/>
                </a:solidFill>
                <a:sym typeface="Wingdings" panose="05000000000000000000" pitchFamily="2" charset="2"/>
              </a:rPr>
              <a:t>Outputs 1-64</a:t>
            </a:r>
          </a:p>
          <a:p>
            <a:pPr marL="231775" lvl="1" indent="-180975"/>
            <a:r>
              <a:rPr lang="en-US" sz="1800" b="1" dirty="0">
                <a:solidFill>
                  <a:schemeClr val="tx1"/>
                </a:solidFill>
                <a:sym typeface="Wingdings" panose="05000000000000000000" pitchFamily="2" charset="2"/>
              </a:rPr>
              <a:t>FSB</a:t>
            </a:r>
          </a:p>
          <a:p>
            <a:pPr marL="406400" lvl="2" indent="-180975"/>
            <a:r>
              <a:rPr lang="en-US" sz="1600" dirty="0">
                <a:solidFill>
                  <a:schemeClr val="tx1"/>
                </a:solidFill>
                <a:sym typeface="Wingdings" panose="05000000000000000000" pitchFamily="2" charset="2"/>
              </a:rPr>
              <a:t>Boards 1- 8</a:t>
            </a:r>
          </a:p>
          <a:p>
            <a:pPr marL="406400" lvl="2" indent="-180975"/>
            <a:r>
              <a:rPr lang="en-US" sz="1600" dirty="0">
                <a:solidFill>
                  <a:schemeClr val="tx1"/>
                </a:solidFill>
                <a:sym typeface="Wingdings" panose="05000000000000000000" pitchFamily="2" charset="2"/>
              </a:rPr>
              <a:t>Inputs 1-8</a:t>
            </a:r>
          </a:p>
          <a:p>
            <a:pPr marL="406400" lvl="2" indent="-180975"/>
            <a:r>
              <a:rPr lang="en-US" sz="1600" dirty="0">
                <a:solidFill>
                  <a:schemeClr val="tx1"/>
                </a:solidFill>
                <a:sym typeface="Wingdings" panose="05000000000000000000" pitchFamily="2" charset="2"/>
              </a:rPr>
              <a:t>Output 1-8</a:t>
            </a:r>
          </a:p>
          <a:p>
            <a:pPr marL="231775" lvl="1" indent="-180975"/>
            <a:r>
              <a:rPr lang="en-US" sz="1800" b="1" dirty="0">
                <a:solidFill>
                  <a:schemeClr val="tx1"/>
                </a:solidFill>
                <a:sym typeface="Wingdings" panose="05000000000000000000" pitchFamily="2" charset="2"/>
              </a:rPr>
              <a:t>Safety Logic Circuit</a:t>
            </a:r>
          </a:p>
          <a:p>
            <a:pPr marL="406400" lvl="2" indent="-180975"/>
            <a:r>
              <a:rPr lang="en-US" sz="1600" dirty="0">
                <a:solidFill>
                  <a:schemeClr val="tx1"/>
                </a:solidFill>
                <a:sym typeface="Wingdings" panose="05000000000000000000" pitchFamily="2" charset="2"/>
              </a:rPr>
              <a:t>MS Out 1-64</a:t>
            </a:r>
          </a:p>
          <a:p>
            <a:pPr marL="231775" lvl="1" indent="-180975"/>
            <a:r>
              <a:rPr lang="en-US" sz="1800" b="1" dirty="0">
                <a:solidFill>
                  <a:schemeClr val="tx1"/>
                </a:solidFill>
                <a:sym typeface="Wingdings" panose="05000000000000000000" pitchFamily="2" charset="2"/>
              </a:rPr>
              <a:t>Functional Safety logic circuit</a:t>
            </a:r>
          </a:p>
          <a:p>
            <a:pPr marL="406400" lvl="2" indent="-180975"/>
            <a:r>
              <a:rPr lang="en-US" sz="1600" dirty="0">
                <a:solidFill>
                  <a:schemeClr val="tx1"/>
                </a:solidFill>
                <a:sym typeface="Wingdings" panose="05000000000000000000" pitchFamily="2" charset="2"/>
              </a:rPr>
              <a:t>FS Out 1-64</a:t>
            </a:r>
          </a:p>
        </p:txBody>
      </p:sp>
      <p:sp>
        <p:nvSpPr>
          <p:cNvPr id="4" name="Slide Number Placeholder 3"/>
          <p:cNvSpPr>
            <a:spLocks noGrp="1"/>
          </p:cNvSpPr>
          <p:nvPr>
            <p:ph type="sldNum" sz="quarter" idx="12"/>
          </p:nvPr>
        </p:nvSpPr>
        <p:spPr/>
        <p:txBody>
          <a:bodyPr/>
          <a:lstStyle/>
          <a:p>
            <a:fld id="{0B632FBA-CCB7-4648-8C08-F1C235D210E5}" type="slidenum">
              <a:rPr lang="en-US" smtClean="0"/>
              <a:t>65</a:t>
            </a:fld>
            <a:endParaRPr lang="en-US" dirty="0"/>
          </a:p>
        </p:txBody>
      </p:sp>
      <p:pic>
        <p:nvPicPr>
          <p:cNvPr id="5" name="Picture 4">
            <a:extLst>
              <a:ext uri="{FF2B5EF4-FFF2-40B4-BE49-F238E27FC236}">
                <a16:creationId xmlns:a16="http://schemas.microsoft.com/office/drawing/2014/main" id="{83272EBD-99C2-4ABD-BBA8-319CA48BFB20}"/>
              </a:ext>
            </a:extLst>
          </p:cNvPr>
          <p:cNvPicPr>
            <a:picLocks noChangeAspect="1"/>
          </p:cNvPicPr>
          <p:nvPr/>
        </p:nvPicPr>
        <p:blipFill>
          <a:blip r:embed="rId2"/>
          <a:stretch>
            <a:fillRect/>
          </a:stretch>
        </p:blipFill>
        <p:spPr>
          <a:xfrm>
            <a:off x="3796992" y="1542197"/>
            <a:ext cx="5059694" cy="2095358"/>
          </a:xfrm>
          <a:prstGeom prst="rect">
            <a:avLst/>
          </a:prstGeom>
        </p:spPr>
      </p:pic>
    </p:spTree>
    <p:extLst>
      <p:ext uri="{BB962C8B-B14F-4D97-AF65-F5344CB8AC3E}">
        <p14:creationId xmlns:p14="http://schemas.microsoft.com/office/powerpoint/2010/main" val="29581431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600" dirty="0"/>
              <a:t>																		Conflicts and Restrictions</a:t>
            </a:r>
          </a:p>
        </p:txBody>
      </p:sp>
      <p:sp>
        <p:nvSpPr>
          <p:cNvPr id="4" name="Slide Number Placeholder 3"/>
          <p:cNvSpPr>
            <a:spLocks noGrp="1"/>
          </p:cNvSpPr>
          <p:nvPr>
            <p:ph type="sldNum" sz="quarter" idx="12"/>
          </p:nvPr>
        </p:nvSpPr>
        <p:spPr/>
        <p:txBody>
          <a:bodyPr/>
          <a:lstStyle/>
          <a:p>
            <a:fld id="{0B632FBA-CCB7-4648-8C08-F1C235D210E5}" type="slidenum">
              <a:rPr lang="en-US" smtClean="0"/>
              <a:t>66</a:t>
            </a:fld>
            <a:endParaRPr lang="en-US" dirty="0"/>
          </a:p>
        </p:txBody>
      </p:sp>
      <p:sp>
        <p:nvSpPr>
          <p:cNvPr id="8" name="Content Placeholder 7"/>
          <p:cNvSpPr>
            <a:spLocks noGrp="1"/>
          </p:cNvSpPr>
          <p:nvPr>
            <p:ph idx="1"/>
          </p:nvPr>
        </p:nvSpPr>
        <p:spPr>
          <a:xfrm>
            <a:off x="1145613" y="1007082"/>
            <a:ext cx="6058929" cy="3505200"/>
          </a:xfrm>
        </p:spPr>
        <p:txBody>
          <a:bodyPr/>
          <a:lstStyle/>
          <a:p>
            <a:pPr marL="50800" lvl="1" indent="0">
              <a:buNone/>
            </a:pPr>
            <a:r>
              <a:rPr lang="en-US" sz="1200" dirty="0">
                <a:solidFill>
                  <a:schemeClr val="tx1"/>
                </a:solidFill>
                <a:sym typeface="Wingdings" panose="05000000000000000000" pitchFamily="2" charset="2"/>
              </a:rPr>
              <a:t>Functions which modify parameters or files during Playback Operation cannot be Used Concurrently with Functional Safety Unit</a:t>
            </a:r>
          </a:p>
          <a:p>
            <a:pPr lvl="1"/>
            <a:r>
              <a:rPr lang="en-US" sz="2400" b="1" dirty="0">
                <a:solidFill>
                  <a:schemeClr val="tx1"/>
                </a:solidFill>
                <a:sym typeface="Wingdings" panose="05000000000000000000" pitchFamily="2" charset="2"/>
              </a:rPr>
              <a:t>Data of parameters or files are saved in a duplicated manner and are checked for safety. </a:t>
            </a:r>
          </a:p>
          <a:p>
            <a:pPr lvl="2"/>
            <a:r>
              <a:rPr lang="en-US" sz="1100" dirty="0">
                <a:solidFill>
                  <a:schemeClr val="tx1"/>
                </a:solidFill>
                <a:sym typeface="Wingdings" panose="05000000000000000000" pitchFamily="2" charset="2"/>
              </a:rPr>
              <a:t>When modifying this data, special procedures such as read back operations or re-setting of the FLASH data are required. </a:t>
            </a:r>
          </a:p>
          <a:p>
            <a:pPr lvl="2"/>
            <a:r>
              <a:rPr lang="en-US" sz="1100" dirty="0">
                <a:solidFill>
                  <a:schemeClr val="tx1"/>
                </a:solidFill>
                <a:sym typeface="Wingdings" panose="05000000000000000000" pitchFamily="2" charset="2"/>
              </a:rPr>
              <a:t>For this reason, functions that modify parameters or files when executing during play back operation cannot be used concurrently with the functional safety unit.</a:t>
            </a:r>
          </a:p>
          <a:p>
            <a:pPr lvl="1"/>
            <a:r>
              <a:rPr lang="en-US" sz="2400" b="1" dirty="0">
                <a:solidFill>
                  <a:schemeClr val="tx1"/>
                </a:solidFill>
                <a:sym typeface="Wingdings" panose="05000000000000000000" pitchFamily="2" charset="2"/>
              </a:rPr>
              <a:t>Examples</a:t>
            </a:r>
          </a:p>
          <a:p>
            <a:pPr lvl="2"/>
            <a:r>
              <a:rPr lang="en-US" sz="1100" dirty="0">
                <a:solidFill>
                  <a:schemeClr val="tx1"/>
                </a:solidFill>
                <a:sym typeface="Wingdings" panose="05000000000000000000" pitchFamily="2" charset="2"/>
              </a:rPr>
              <a:t>T-axis speed control function</a:t>
            </a:r>
          </a:p>
          <a:p>
            <a:pPr lvl="2"/>
            <a:r>
              <a:rPr lang="en-US" sz="1100" dirty="0">
                <a:solidFill>
                  <a:schemeClr val="tx1"/>
                </a:solidFill>
                <a:sym typeface="Wingdings" panose="05000000000000000000" pitchFamily="2" charset="2"/>
              </a:rPr>
              <a:t>PMT function (SETTOOL instruction)</a:t>
            </a:r>
          </a:p>
          <a:p>
            <a:pPr lvl="2"/>
            <a:r>
              <a:rPr lang="en-US" sz="1100" dirty="0" err="1">
                <a:solidFill>
                  <a:schemeClr val="tx1"/>
                </a:solidFill>
                <a:sym typeface="Wingdings" panose="05000000000000000000" pitchFamily="2" charset="2"/>
              </a:rPr>
              <a:t>ToolSight</a:t>
            </a:r>
            <a:r>
              <a:rPr lang="en-US" sz="1100" dirty="0">
                <a:solidFill>
                  <a:schemeClr val="tx1"/>
                </a:solidFill>
                <a:sym typeface="Wingdings" panose="05000000000000000000" pitchFamily="2" charset="2"/>
              </a:rPr>
              <a:t> (Ok if only used to check TCP and not adjust robot jobs</a:t>
            </a:r>
          </a:p>
        </p:txBody>
      </p:sp>
    </p:spTree>
    <p:extLst>
      <p:ext uri="{BB962C8B-B14F-4D97-AF65-F5344CB8AC3E}">
        <p14:creationId xmlns:p14="http://schemas.microsoft.com/office/powerpoint/2010/main" val="31371130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600" dirty="0"/>
              <a:t>Conflicts and 								Restrictions Cont.</a:t>
            </a:r>
          </a:p>
        </p:txBody>
      </p:sp>
      <p:sp>
        <p:nvSpPr>
          <p:cNvPr id="15" name="Content Placeholder 14"/>
          <p:cNvSpPr>
            <a:spLocks noGrp="1"/>
          </p:cNvSpPr>
          <p:nvPr>
            <p:ph idx="1"/>
          </p:nvPr>
        </p:nvSpPr>
        <p:spPr>
          <a:xfrm>
            <a:off x="920578" y="765604"/>
            <a:ext cx="4114800" cy="3505200"/>
          </a:xfrm>
        </p:spPr>
        <p:txBody>
          <a:bodyPr/>
          <a:lstStyle/>
          <a:p>
            <a:pPr lvl="1"/>
            <a:r>
              <a:rPr lang="en-US" sz="1600" b="1" dirty="0" err="1">
                <a:solidFill>
                  <a:schemeClr val="tx1"/>
                </a:solidFill>
                <a:sym typeface="Wingdings" panose="05000000000000000000" pitchFamily="2" charset="2"/>
              </a:rPr>
              <a:t>MotoCal</a:t>
            </a:r>
            <a:r>
              <a:rPr lang="en-US" sz="1600" b="1" dirty="0">
                <a:solidFill>
                  <a:schemeClr val="tx1"/>
                </a:solidFill>
                <a:sym typeface="Wingdings" panose="05000000000000000000" pitchFamily="2" charset="2"/>
              </a:rPr>
              <a:t> </a:t>
            </a:r>
          </a:p>
          <a:p>
            <a:pPr lvl="2"/>
            <a:r>
              <a:rPr lang="en-US" sz="1400" dirty="0">
                <a:solidFill>
                  <a:schemeClr val="tx1"/>
                </a:solidFill>
                <a:sym typeface="Wingdings" panose="05000000000000000000" pitchFamily="2" charset="2"/>
              </a:rPr>
              <a:t>If required, perform </a:t>
            </a:r>
            <a:r>
              <a:rPr lang="en-US" sz="1400" dirty="0" err="1">
                <a:solidFill>
                  <a:schemeClr val="tx1"/>
                </a:solidFill>
                <a:sym typeface="Wingdings" panose="05000000000000000000" pitchFamily="2" charset="2"/>
              </a:rPr>
              <a:t>Motocal</a:t>
            </a:r>
            <a:r>
              <a:rPr lang="en-US" sz="1400" dirty="0">
                <a:solidFill>
                  <a:schemeClr val="tx1"/>
                </a:solidFill>
                <a:sym typeface="Wingdings" panose="05000000000000000000" pitchFamily="2" charset="2"/>
              </a:rPr>
              <a:t> on a robot prior to turning on FSU</a:t>
            </a:r>
          </a:p>
          <a:p>
            <a:pPr lvl="2"/>
            <a:r>
              <a:rPr lang="en-US" sz="1400" dirty="0">
                <a:solidFill>
                  <a:schemeClr val="tx1"/>
                </a:solidFill>
                <a:sym typeface="Wingdings" panose="05000000000000000000" pitchFamily="2" charset="2"/>
              </a:rPr>
              <a:t>ABSO data has CRC data check when FSU is turned on</a:t>
            </a:r>
          </a:p>
          <a:p>
            <a:pPr lvl="2"/>
            <a:r>
              <a:rPr lang="en-US" sz="1400" dirty="0">
                <a:solidFill>
                  <a:schemeClr val="tx1"/>
                </a:solidFill>
                <a:sym typeface="Wingdings" panose="05000000000000000000" pitchFamily="2" charset="2"/>
              </a:rPr>
              <a:t>For this reason, functions that modify parameters or files when executing during play back operation cannot be used concurrently with the functional safety unit.</a:t>
            </a:r>
          </a:p>
          <a:p>
            <a:pPr lvl="1"/>
            <a:r>
              <a:rPr lang="en-US" sz="1600" b="1" dirty="0">
                <a:solidFill>
                  <a:schemeClr val="tx1"/>
                </a:solidFill>
                <a:sym typeface="Wingdings" panose="05000000000000000000" pitchFamily="2" charset="2"/>
              </a:rPr>
              <a:t>FSU Master / Slave Configuration</a:t>
            </a:r>
          </a:p>
          <a:p>
            <a:pPr lvl="2"/>
            <a:r>
              <a:rPr lang="en-US" sz="1400" dirty="0">
                <a:solidFill>
                  <a:schemeClr val="tx1"/>
                </a:solidFill>
                <a:sym typeface="Wingdings" panose="05000000000000000000" pitchFamily="2" charset="2"/>
              </a:rPr>
              <a:t>When using FSU in a multiple robot control configuration, the master controller must have FSU installed</a:t>
            </a:r>
          </a:p>
          <a:p>
            <a:pPr lvl="2"/>
            <a:r>
              <a:rPr lang="en-US" sz="1400" dirty="0">
                <a:solidFill>
                  <a:schemeClr val="tx1"/>
                </a:solidFill>
                <a:sym typeface="Wingdings" panose="05000000000000000000" pitchFamily="2" charset="2"/>
              </a:rPr>
              <a:t>Slave controller is optional</a:t>
            </a:r>
          </a:p>
        </p:txBody>
      </p:sp>
      <p:sp>
        <p:nvSpPr>
          <p:cNvPr id="4" name="Slide Number Placeholder 3"/>
          <p:cNvSpPr>
            <a:spLocks noGrp="1"/>
          </p:cNvSpPr>
          <p:nvPr>
            <p:ph type="sldNum" sz="quarter" idx="12"/>
          </p:nvPr>
        </p:nvSpPr>
        <p:spPr/>
        <p:txBody>
          <a:bodyPr/>
          <a:lstStyle/>
          <a:p>
            <a:fld id="{0B632FBA-CCB7-4648-8C08-F1C235D210E5}" type="slidenum">
              <a:rPr lang="en-US" smtClean="0"/>
              <a:pPr/>
              <a:t>67</a:t>
            </a:fld>
            <a:endParaRPr lang="en-US" dirty="0"/>
          </a:p>
        </p:txBody>
      </p:sp>
      <p:sp>
        <p:nvSpPr>
          <p:cNvPr id="9" name="Content Placeholder 14"/>
          <p:cNvSpPr txBox="1">
            <a:spLocks/>
          </p:cNvSpPr>
          <p:nvPr/>
        </p:nvSpPr>
        <p:spPr>
          <a:xfrm>
            <a:off x="4932405" y="901014"/>
            <a:ext cx="4114800" cy="35052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700" kern="1200">
                <a:solidFill>
                  <a:srgbClr val="2D2926"/>
                </a:solidFill>
                <a:latin typeface="Arial" panose="020B0604020202020204" pitchFamily="34" charset="0"/>
                <a:ea typeface="+mn-ea"/>
                <a:cs typeface="Arial" panose="020B0604020202020204" pitchFamily="34" charset="0"/>
              </a:defRPr>
            </a:lvl1pPr>
            <a:lvl2pPr marL="228600" indent="-177800" algn="l" defTabSz="914400" rtl="0" eaLnBrk="1" latinLnBrk="0" hangingPunct="1">
              <a:lnSpc>
                <a:spcPct val="90000"/>
              </a:lnSpc>
              <a:spcBef>
                <a:spcPts val="0"/>
              </a:spcBef>
              <a:spcAft>
                <a:spcPts val="600"/>
              </a:spcAft>
              <a:buSzPct val="105000"/>
              <a:buFont typeface="Wingdings" panose="05000000000000000000" pitchFamily="2" charset="2"/>
              <a:buChar char=""/>
              <a:defRPr sz="1700" kern="1200">
                <a:solidFill>
                  <a:srgbClr val="2D2926"/>
                </a:solidFill>
                <a:latin typeface="Arial" panose="020B0604020202020204" pitchFamily="34" charset="0"/>
                <a:ea typeface="+mn-ea"/>
                <a:cs typeface="Arial" panose="020B0604020202020204" pitchFamily="34" charset="0"/>
              </a:defRPr>
            </a:lvl2pPr>
            <a:lvl3pPr marL="403225" indent="-174625" algn="l" defTabSz="914400" rtl="0" eaLnBrk="1" latinLnBrk="0" hangingPunct="1">
              <a:lnSpc>
                <a:spcPct val="90000"/>
              </a:lnSpc>
              <a:spcBef>
                <a:spcPts val="0"/>
              </a:spcBef>
              <a:spcAft>
                <a:spcPts val="600"/>
              </a:spcAft>
              <a:buSzPct val="90000"/>
              <a:buFont typeface="Arial" panose="020B0604020202020204" pitchFamily="34" charset="0"/>
              <a:buChar char="○"/>
              <a:defRPr sz="1500" kern="1200">
                <a:solidFill>
                  <a:srgbClr val="2D2926"/>
                </a:solidFill>
                <a:latin typeface="Arial" panose="020B0604020202020204" pitchFamily="34" charset="0"/>
                <a:ea typeface="+mn-ea"/>
                <a:cs typeface="Arial" panose="020B0604020202020204" pitchFamily="34" charset="0"/>
              </a:defRPr>
            </a:lvl3pPr>
            <a:lvl4pPr marL="576263" indent="-173038" algn="l" defTabSz="914400" rtl="0" eaLnBrk="1" latinLnBrk="0" hangingPunct="1">
              <a:lnSpc>
                <a:spcPct val="90000"/>
              </a:lnSpc>
              <a:spcBef>
                <a:spcPts val="0"/>
              </a:spcBef>
              <a:spcAft>
                <a:spcPts val="600"/>
              </a:spcAft>
              <a:buFont typeface="Arial" panose="020B0604020202020204" pitchFamily="34" charset="0"/>
              <a:buChar char="–"/>
              <a:defRPr sz="1300" kern="1200">
                <a:solidFill>
                  <a:srgbClr val="2D292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1600" b="1" dirty="0">
                <a:solidFill>
                  <a:schemeClr val="tx1"/>
                </a:solidFill>
                <a:sym typeface="Wingdings" panose="05000000000000000000" pitchFamily="2" charset="2"/>
              </a:rPr>
              <a:t>Conveyor Tracking and COMARC software options</a:t>
            </a:r>
          </a:p>
          <a:p>
            <a:pPr lvl="2"/>
            <a:r>
              <a:rPr lang="en-US" sz="1400" dirty="0">
                <a:solidFill>
                  <a:schemeClr val="tx1"/>
                </a:solidFill>
                <a:sym typeface="Wingdings" panose="05000000000000000000" pitchFamily="2" charset="2"/>
              </a:rPr>
              <a:t>In these options the speeds are added along with the normal operation speed.</a:t>
            </a:r>
          </a:p>
          <a:p>
            <a:pPr lvl="2"/>
            <a:r>
              <a:rPr lang="en-US" sz="1400" dirty="0">
                <a:solidFill>
                  <a:schemeClr val="tx1"/>
                </a:solidFill>
                <a:sym typeface="Wingdings" panose="05000000000000000000" pitchFamily="2" charset="2"/>
              </a:rPr>
              <a:t>TCP or flange speed may not be able to be controlled as specified.</a:t>
            </a:r>
          </a:p>
          <a:p>
            <a:pPr lvl="3"/>
            <a:r>
              <a:rPr lang="en-US" sz="1200" dirty="0">
                <a:solidFill>
                  <a:schemeClr val="tx1"/>
                </a:solidFill>
                <a:sym typeface="Wingdings" panose="05000000000000000000" pitchFamily="2" charset="2"/>
              </a:rPr>
              <a:t>Alarm 4785: F-SAFE SPEED MONITOR ERROR</a:t>
            </a:r>
          </a:p>
          <a:p>
            <a:pPr lvl="3"/>
            <a:r>
              <a:rPr lang="en-US" sz="1100" dirty="0">
                <a:solidFill>
                  <a:schemeClr val="tx1"/>
                </a:solidFill>
                <a:sym typeface="Wingdings" panose="05000000000000000000" pitchFamily="2" charset="2"/>
              </a:rPr>
              <a:t>Countermeasure: Se the limit on the condition file with the calculated value on the basis of the speed added by the function.</a:t>
            </a:r>
          </a:p>
          <a:p>
            <a:pPr lvl="1"/>
            <a:r>
              <a:rPr lang="en-US" b="1" dirty="0">
                <a:solidFill>
                  <a:schemeClr val="tx1"/>
                </a:solidFill>
                <a:sym typeface="Wingdings" panose="05000000000000000000" pitchFamily="2" charset="2"/>
              </a:rPr>
              <a:t>Motor Gun Function</a:t>
            </a:r>
          </a:p>
          <a:p>
            <a:pPr lvl="2"/>
            <a:r>
              <a:rPr lang="en-US" dirty="0">
                <a:solidFill>
                  <a:schemeClr val="tx1"/>
                </a:solidFill>
                <a:sym typeface="Wingdings" panose="05000000000000000000" pitchFamily="2" charset="2"/>
              </a:rPr>
              <a:t>Only the axis range limit function and axis speed monitor function are available to the motor gun.</a:t>
            </a:r>
          </a:p>
        </p:txBody>
      </p:sp>
    </p:spTree>
    <p:extLst>
      <p:ext uri="{BB962C8B-B14F-4D97-AF65-F5344CB8AC3E}">
        <p14:creationId xmlns:p14="http://schemas.microsoft.com/office/powerpoint/2010/main" val="4719454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600" dirty="0"/>
              <a:t>Conflicts and 									Restrictions Cont.</a:t>
            </a:r>
          </a:p>
        </p:txBody>
      </p:sp>
      <p:sp>
        <p:nvSpPr>
          <p:cNvPr id="15" name="Content Placeholder 14"/>
          <p:cNvSpPr>
            <a:spLocks noGrp="1"/>
          </p:cNvSpPr>
          <p:nvPr>
            <p:ph idx="1"/>
          </p:nvPr>
        </p:nvSpPr>
        <p:spPr>
          <a:xfrm>
            <a:off x="995279" y="835759"/>
            <a:ext cx="3615850" cy="3505200"/>
          </a:xfrm>
        </p:spPr>
        <p:txBody>
          <a:bodyPr/>
          <a:lstStyle/>
          <a:p>
            <a:pPr lvl="1"/>
            <a:r>
              <a:rPr lang="en-US" sz="1600" b="1" dirty="0">
                <a:solidFill>
                  <a:schemeClr val="tx1"/>
                </a:solidFill>
                <a:sym typeface="Wingdings" panose="05000000000000000000" pitchFamily="2" charset="2"/>
              </a:rPr>
              <a:t>Servo Float Function</a:t>
            </a:r>
          </a:p>
          <a:p>
            <a:pPr lvl="2"/>
            <a:r>
              <a:rPr lang="en-US" sz="1400" dirty="0">
                <a:solidFill>
                  <a:schemeClr val="tx1"/>
                </a:solidFill>
                <a:sym typeface="Wingdings" panose="05000000000000000000" pitchFamily="2" charset="2"/>
              </a:rPr>
              <a:t>Manipulator and feedback position/speed may differ greatly when enabled.</a:t>
            </a:r>
          </a:p>
          <a:p>
            <a:pPr lvl="2"/>
            <a:r>
              <a:rPr lang="en-US" sz="1400" dirty="0">
                <a:solidFill>
                  <a:schemeClr val="tx1"/>
                </a:solidFill>
                <a:sym typeface="Wingdings" panose="05000000000000000000" pitchFamily="2" charset="2"/>
              </a:rPr>
              <a:t>If FLOATON is active the results of instruction/feedback monitoring may vary.</a:t>
            </a:r>
          </a:p>
          <a:p>
            <a:pPr lvl="1"/>
            <a:r>
              <a:rPr lang="en-US" sz="1600" b="1" dirty="0">
                <a:solidFill>
                  <a:schemeClr val="tx1"/>
                </a:solidFill>
                <a:sym typeface="Wingdings" panose="05000000000000000000" pitchFamily="2" charset="2"/>
              </a:rPr>
              <a:t>MotoPlus</a:t>
            </a:r>
          </a:p>
          <a:p>
            <a:pPr lvl="2"/>
            <a:r>
              <a:rPr lang="en-US" sz="1400" dirty="0">
                <a:solidFill>
                  <a:schemeClr val="tx1"/>
                </a:solidFill>
                <a:sym typeface="Wingdings" panose="05000000000000000000" pitchFamily="2" charset="2"/>
              </a:rPr>
              <a:t>When using the path correction function or the increment level movement function in MotoPlus, the speed limit function is not available.</a:t>
            </a:r>
          </a:p>
          <a:p>
            <a:pPr lvl="1"/>
            <a:r>
              <a:rPr lang="en-US" sz="1600" b="1" dirty="0">
                <a:solidFill>
                  <a:schemeClr val="tx1"/>
                </a:solidFill>
                <a:sym typeface="Wingdings" panose="05000000000000000000" pitchFamily="2" charset="2"/>
              </a:rPr>
              <a:t>MotoFit</a:t>
            </a:r>
          </a:p>
          <a:p>
            <a:pPr lvl="2"/>
            <a:r>
              <a:rPr lang="en-US" sz="1400" dirty="0">
                <a:solidFill>
                  <a:schemeClr val="tx1"/>
                </a:solidFill>
                <a:sym typeface="Wingdings" panose="05000000000000000000" pitchFamily="2" charset="2"/>
              </a:rPr>
              <a:t>When using the path correction function or the increment level movement function in MotoFit, the speed limit function is not available.</a:t>
            </a:r>
          </a:p>
        </p:txBody>
      </p:sp>
      <p:sp>
        <p:nvSpPr>
          <p:cNvPr id="4" name="Slide Number Placeholder 3"/>
          <p:cNvSpPr>
            <a:spLocks noGrp="1"/>
          </p:cNvSpPr>
          <p:nvPr>
            <p:ph type="sldNum" sz="quarter" idx="12"/>
          </p:nvPr>
        </p:nvSpPr>
        <p:spPr/>
        <p:txBody>
          <a:bodyPr/>
          <a:lstStyle/>
          <a:p>
            <a:fld id="{0B632FBA-CCB7-4648-8C08-F1C235D210E5}" type="slidenum">
              <a:rPr lang="en-US" smtClean="0"/>
              <a:pPr/>
              <a:t>68</a:t>
            </a:fld>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997555304"/>
              </p:ext>
            </p:extLst>
          </p:nvPr>
        </p:nvGraphicFramePr>
        <p:xfrm>
          <a:off x="4611129" y="1095118"/>
          <a:ext cx="4440196" cy="3840480"/>
        </p:xfrm>
        <a:graphic>
          <a:graphicData uri="http://schemas.openxmlformats.org/drawingml/2006/table">
            <a:tbl>
              <a:tblPr firstRow="1" bandRow="1">
                <a:tableStyleId>{5C22544A-7EE6-4342-B048-85BDC9FD1C3A}</a:tableStyleId>
              </a:tblPr>
              <a:tblGrid>
                <a:gridCol w="856735">
                  <a:extLst>
                    <a:ext uri="{9D8B030D-6E8A-4147-A177-3AD203B41FA5}">
                      <a16:colId xmlns:a16="http://schemas.microsoft.com/office/drawing/2014/main" val="20000"/>
                    </a:ext>
                  </a:extLst>
                </a:gridCol>
                <a:gridCol w="2078309">
                  <a:extLst>
                    <a:ext uri="{9D8B030D-6E8A-4147-A177-3AD203B41FA5}">
                      <a16:colId xmlns:a16="http://schemas.microsoft.com/office/drawing/2014/main" val="20001"/>
                    </a:ext>
                  </a:extLst>
                </a:gridCol>
                <a:gridCol w="677318">
                  <a:extLst>
                    <a:ext uri="{9D8B030D-6E8A-4147-A177-3AD203B41FA5}">
                      <a16:colId xmlns:a16="http://schemas.microsoft.com/office/drawing/2014/main" val="20002"/>
                    </a:ext>
                  </a:extLst>
                </a:gridCol>
                <a:gridCol w="827834">
                  <a:extLst>
                    <a:ext uri="{9D8B030D-6E8A-4147-A177-3AD203B41FA5}">
                      <a16:colId xmlns:a16="http://schemas.microsoft.com/office/drawing/2014/main" val="20003"/>
                    </a:ext>
                  </a:extLst>
                </a:gridCol>
              </a:tblGrid>
              <a:tr h="191347">
                <a:tc>
                  <a:txBody>
                    <a:bodyPr/>
                    <a:lstStyle/>
                    <a:p>
                      <a:pPr algn="ctr"/>
                      <a:r>
                        <a:rPr lang="en-US" sz="900" dirty="0"/>
                        <a:t>Data</a:t>
                      </a:r>
                    </a:p>
                  </a:txBody>
                  <a:tcPr/>
                </a:tc>
                <a:tc>
                  <a:txBody>
                    <a:bodyPr/>
                    <a:lstStyle/>
                    <a:p>
                      <a:pPr algn="ctr"/>
                      <a:r>
                        <a:rPr lang="en-US" sz="900" dirty="0"/>
                        <a:t>Operation</a:t>
                      </a:r>
                    </a:p>
                  </a:txBody>
                  <a:tcPr/>
                </a:tc>
                <a:tc>
                  <a:txBody>
                    <a:bodyPr/>
                    <a:lstStyle/>
                    <a:p>
                      <a:pPr algn="ctr"/>
                      <a:r>
                        <a:rPr lang="en-US" sz="900" dirty="0"/>
                        <a:t>FSU Avail</a:t>
                      </a:r>
                    </a:p>
                  </a:txBody>
                  <a:tcPr/>
                </a:tc>
                <a:tc>
                  <a:txBody>
                    <a:bodyPr/>
                    <a:lstStyle/>
                    <a:p>
                      <a:pPr algn="ctr"/>
                      <a:r>
                        <a:rPr lang="en-US" sz="900" dirty="0"/>
                        <a:t>No FSU</a:t>
                      </a:r>
                    </a:p>
                  </a:txBody>
                  <a:tcPr/>
                </a:tc>
                <a:extLst>
                  <a:ext uri="{0D108BD9-81ED-4DB2-BD59-A6C34878D82A}">
                    <a16:rowId xmlns:a16="http://schemas.microsoft.com/office/drawing/2014/main" val="10000"/>
                  </a:ext>
                </a:extLst>
              </a:tr>
              <a:tr h="191347">
                <a:tc rowSpan="5">
                  <a:txBody>
                    <a:bodyPr/>
                    <a:lstStyle/>
                    <a:p>
                      <a:pPr algn="ctr"/>
                      <a:r>
                        <a:rPr lang="en-US" sz="900" b="1" dirty="0"/>
                        <a:t>Tool File</a:t>
                      </a:r>
                    </a:p>
                  </a:txBody>
                  <a:tcPr anchor="ctr">
                    <a:solidFill>
                      <a:schemeClr val="accent1">
                        <a:lumMod val="60000"/>
                        <a:lumOff val="40000"/>
                      </a:schemeClr>
                    </a:solidFill>
                  </a:tcPr>
                </a:tc>
                <a:tc>
                  <a:txBody>
                    <a:bodyPr/>
                    <a:lstStyle/>
                    <a:p>
                      <a:pPr algn="ctr"/>
                      <a:r>
                        <a:rPr lang="en-US" sz="900" dirty="0"/>
                        <a:t>Editing on the tool file</a:t>
                      </a:r>
                      <a:r>
                        <a:rPr lang="en-US" sz="900" baseline="0" dirty="0"/>
                        <a:t> screen</a:t>
                      </a:r>
                      <a:endParaRPr lang="en-US" sz="900" dirty="0"/>
                    </a:p>
                  </a:txBody>
                  <a:tcPr/>
                </a:tc>
                <a:tc rowSpan="14">
                  <a:txBody>
                    <a:bodyPr/>
                    <a:lstStyle/>
                    <a:p>
                      <a:pPr algn="ctr"/>
                      <a:r>
                        <a:rPr lang="en-US" sz="2000" b="1" dirty="0"/>
                        <a:t>SAFTEY SECURITY</a:t>
                      </a:r>
                      <a:r>
                        <a:rPr lang="en-US" sz="2000" b="1" baseline="0" dirty="0"/>
                        <a:t> MODE</a:t>
                      </a:r>
                      <a:endParaRPr lang="en-US" sz="2000" b="1" dirty="0"/>
                    </a:p>
                  </a:txBody>
                  <a:tcPr vert="vert"/>
                </a:tc>
                <a:tc rowSpan="8">
                  <a:txBody>
                    <a:bodyPr/>
                    <a:lstStyle/>
                    <a:p>
                      <a:pPr algn="ctr"/>
                      <a:r>
                        <a:rPr lang="en-US" sz="1400" b="1" dirty="0"/>
                        <a:t>EDITING SECURITY </a:t>
                      </a:r>
                    </a:p>
                    <a:p>
                      <a:pPr algn="ctr"/>
                      <a:r>
                        <a:rPr lang="en-US" sz="1400" b="1" dirty="0"/>
                        <a:t>MODE</a:t>
                      </a:r>
                    </a:p>
                  </a:txBody>
                  <a:tcPr vert="vert"/>
                </a:tc>
                <a:extLst>
                  <a:ext uri="{0D108BD9-81ED-4DB2-BD59-A6C34878D82A}">
                    <a16:rowId xmlns:a16="http://schemas.microsoft.com/office/drawing/2014/main" val="10001"/>
                  </a:ext>
                </a:extLst>
              </a:tr>
              <a:tr h="191347">
                <a:tc vMerge="1">
                  <a:txBody>
                    <a:bodyPr/>
                    <a:lstStyle/>
                    <a:p>
                      <a:endParaRPr lang="en-US" sz="1050" dirty="0"/>
                    </a:p>
                  </a:txBody>
                  <a:tcPr/>
                </a:tc>
                <a:tc>
                  <a:txBody>
                    <a:bodyPr/>
                    <a:lstStyle/>
                    <a:p>
                      <a:pPr algn="ctr"/>
                      <a:r>
                        <a:rPr lang="en-US" sz="900" dirty="0"/>
                        <a:t>Tool calibration</a:t>
                      </a:r>
                    </a:p>
                  </a:txBody>
                  <a:tcPr/>
                </a:tc>
                <a:tc vMerge="1">
                  <a:txBody>
                    <a:bodyPr/>
                    <a:lstStyle/>
                    <a:p>
                      <a:pPr algn="ctr"/>
                      <a:endParaRPr lang="en-US" sz="900" dirty="0"/>
                    </a:p>
                  </a:txBody>
                  <a:tcPr/>
                </a:tc>
                <a:tc vMerge="1">
                  <a:txBody>
                    <a:bodyPr/>
                    <a:lstStyle/>
                    <a:p>
                      <a:pPr algn="ctr"/>
                      <a:endParaRPr lang="en-US" sz="900" dirty="0"/>
                    </a:p>
                  </a:txBody>
                  <a:tcPr/>
                </a:tc>
                <a:extLst>
                  <a:ext uri="{0D108BD9-81ED-4DB2-BD59-A6C34878D82A}">
                    <a16:rowId xmlns:a16="http://schemas.microsoft.com/office/drawing/2014/main" val="10002"/>
                  </a:ext>
                </a:extLst>
              </a:tr>
              <a:tr h="191347">
                <a:tc vMerge="1">
                  <a:txBody>
                    <a:bodyPr/>
                    <a:lstStyle/>
                    <a:p>
                      <a:endParaRPr lang="en-US" sz="1050" dirty="0"/>
                    </a:p>
                  </a:txBody>
                  <a:tcPr/>
                </a:tc>
                <a:tc>
                  <a:txBody>
                    <a:bodyPr/>
                    <a:lstStyle/>
                    <a:p>
                      <a:pPr algn="ctr"/>
                      <a:r>
                        <a:rPr lang="en-US" sz="900" dirty="0"/>
                        <a:t>Auto measuring of tool load/cent.</a:t>
                      </a:r>
                      <a:r>
                        <a:rPr lang="en-US" sz="900" baseline="0" dirty="0"/>
                        <a:t> gravity</a:t>
                      </a:r>
                      <a:endParaRPr lang="en-US" sz="900" dirty="0"/>
                    </a:p>
                  </a:txBody>
                  <a:tcPr/>
                </a:tc>
                <a:tc vMerge="1">
                  <a:txBody>
                    <a:bodyPr/>
                    <a:lstStyle/>
                    <a:p>
                      <a:pPr algn="ctr"/>
                      <a:endParaRPr lang="en-US" sz="900" dirty="0"/>
                    </a:p>
                  </a:txBody>
                  <a:tcPr/>
                </a:tc>
                <a:tc vMerge="1">
                  <a:txBody>
                    <a:bodyPr/>
                    <a:lstStyle/>
                    <a:p>
                      <a:pPr algn="ctr"/>
                      <a:endParaRPr lang="en-US" sz="900" dirty="0"/>
                    </a:p>
                  </a:txBody>
                  <a:tcPr/>
                </a:tc>
                <a:extLst>
                  <a:ext uri="{0D108BD9-81ED-4DB2-BD59-A6C34878D82A}">
                    <a16:rowId xmlns:a16="http://schemas.microsoft.com/office/drawing/2014/main" val="10003"/>
                  </a:ext>
                </a:extLst>
              </a:tr>
              <a:tr h="191347">
                <a:tc vMerge="1">
                  <a:txBody>
                    <a:bodyPr/>
                    <a:lstStyle/>
                    <a:p>
                      <a:endParaRPr lang="en-US" sz="1050" dirty="0"/>
                    </a:p>
                  </a:txBody>
                  <a:tcPr/>
                </a:tc>
                <a:tc>
                  <a:txBody>
                    <a:bodyPr/>
                    <a:lstStyle/>
                    <a:p>
                      <a:pPr algn="ctr"/>
                      <a:r>
                        <a:rPr lang="en-US" sz="900" dirty="0"/>
                        <a:t>Loading</a:t>
                      </a:r>
                      <a:r>
                        <a:rPr lang="en-US" sz="900" baseline="0" dirty="0"/>
                        <a:t> from external memory</a:t>
                      </a:r>
                      <a:endParaRPr lang="en-US" sz="900" dirty="0"/>
                    </a:p>
                  </a:txBody>
                  <a:tcPr/>
                </a:tc>
                <a:tc vMerge="1">
                  <a:txBody>
                    <a:bodyPr/>
                    <a:lstStyle/>
                    <a:p>
                      <a:pPr algn="ctr"/>
                      <a:endParaRPr lang="en-US" sz="900" dirty="0"/>
                    </a:p>
                  </a:txBody>
                  <a:tcPr/>
                </a:tc>
                <a:tc vMerge="1">
                  <a:txBody>
                    <a:bodyPr/>
                    <a:lstStyle/>
                    <a:p>
                      <a:pPr algn="ctr"/>
                      <a:endParaRPr lang="en-US" sz="900" dirty="0"/>
                    </a:p>
                  </a:txBody>
                  <a:tcPr/>
                </a:tc>
                <a:extLst>
                  <a:ext uri="{0D108BD9-81ED-4DB2-BD59-A6C34878D82A}">
                    <a16:rowId xmlns:a16="http://schemas.microsoft.com/office/drawing/2014/main" val="10004"/>
                  </a:ext>
                </a:extLst>
              </a:tr>
              <a:tr h="191347">
                <a:tc vMerge="1">
                  <a:txBody>
                    <a:bodyPr/>
                    <a:lstStyle/>
                    <a:p>
                      <a:endParaRPr lang="en-US" sz="1050" dirty="0"/>
                    </a:p>
                  </a:txBody>
                  <a:tcPr/>
                </a:tc>
                <a:tc>
                  <a:txBody>
                    <a:bodyPr/>
                    <a:lstStyle/>
                    <a:p>
                      <a:pPr algn="ctr"/>
                      <a:r>
                        <a:rPr lang="en-US" sz="900" dirty="0"/>
                        <a:t>File initialization in maint. mode</a:t>
                      </a:r>
                    </a:p>
                  </a:txBody>
                  <a:tcPr/>
                </a:tc>
                <a:tc vMerge="1">
                  <a:txBody>
                    <a:bodyPr/>
                    <a:lstStyle/>
                    <a:p>
                      <a:pPr algn="ctr"/>
                      <a:endParaRPr lang="en-US" sz="900" dirty="0"/>
                    </a:p>
                  </a:txBody>
                  <a:tcPr/>
                </a:tc>
                <a:tc vMerge="1">
                  <a:txBody>
                    <a:bodyPr/>
                    <a:lstStyle/>
                    <a:p>
                      <a:pPr algn="ctr"/>
                      <a:endParaRPr lang="en-US" sz="900" dirty="0"/>
                    </a:p>
                  </a:txBody>
                  <a:tcPr/>
                </a:tc>
                <a:extLst>
                  <a:ext uri="{0D108BD9-81ED-4DB2-BD59-A6C34878D82A}">
                    <a16:rowId xmlns:a16="http://schemas.microsoft.com/office/drawing/2014/main" val="10005"/>
                  </a:ext>
                </a:extLst>
              </a:tr>
              <a:tr h="191347">
                <a:tc rowSpan="3">
                  <a:txBody>
                    <a:bodyPr/>
                    <a:lstStyle/>
                    <a:p>
                      <a:pPr algn="ctr"/>
                      <a:r>
                        <a:rPr lang="en-US" sz="900" b="1" dirty="0"/>
                        <a:t>Tool Interference File</a:t>
                      </a:r>
                    </a:p>
                  </a:txBody>
                  <a:tcPr anchor="ctr">
                    <a:solidFill>
                      <a:schemeClr val="accent1">
                        <a:lumMod val="60000"/>
                        <a:lumOff val="40000"/>
                      </a:schemeClr>
                    </a:solidFill>
                  </a:tcPr>
                </a:tc>
                <a:tc>
                  <a:txBody>
                    <a:bodyPr/>
                    <a:lstStyle/>
                    <a:p>
                      <a:pPr algn="ctr"/>
                      <a:r>
                        <a:rPr lang="en-US" sz="900" dirty="0"/>
                        <a:t>Editing on the tool interference screen</a:t>
                      </a:r>
                    </a:p>
                  </a:txBody>
                  <a:tcPr/>
                </a:tc>
                <a:tc vMerge="1">
                  <a:txBody>
                    <a:bodyPr/>
                    <a:lstStyle/>
                    <a:p>
                      <a:pPr algn="ctr"/>
                      <a:endParaRPr lang="en-US" sz="900" dirty="0"/>
                    </a:p>
                  </a:txBody>
                  <a:tcPr/>
                </a:tc>
                <a:tc vMerge="1">
                  <a:txBody>
                    <a:bodyPr/>
                    <a:lstStyle/>
                    <a:p>
                      <a:pPr algn="ctr"/>
                      <a:endParaRPr lang="en-US" sz="900" dirty="0"/>
                    </a:p>
                  </a:txBody>
                  <a:tcPr/>
                </a:tc>
                <a:extLst>
                  <a:ext uri="{0D108BD9-81ED-4DB2-BD59-A6C34878D82A}">
                    <a16:rowId xmlns:a16="http://schemas.microsoft.com/office/drawing/2014/main" val="10006"/>
                  </a:ext>
                </a:extLst>
              </a:tr>
              <a:tr h="191347">
                <a:tc vMerge="1">
                  <a:txBody>
                    <a:bodyPr/>
                    <a:lstStyle/>
                    <a:p>
                      <a:endParaRPr lang="en-US" sz="1050" dirty="0"/>
                    </a:p>
                  </a:txBody>
                  <a:tcPr/>
                </a:tc>
                <a:tc>
                  <a:txBody>
                    <a:bodyPr/>
                    <a:lstStyle/>
                    <a:p>
                      <a:pPr algn="ctr"/>
                      <a:r>
                        <a:rPr lang="en-US" sz="900" dirty="0"/>
                        <a:t>Loading from external memory</a:t>
                      </a:r>
                    </a:p>
                  </a:txBody>
                  <a:tcPr/>
                </a:tc>
                <a:tc vMerge="1">
                  <a:txBody>
                    <a:bodyPr/>
                    <a:lstStyle/>
                    <a:p>
                      <a:pPr algn="ctr"/>
                      <a:endParaRPr lang="en-US" sz="900" dirty="0"/>
                    </a:p>
                  </a:txBody>
                  <a:tcPr/>
                </a:tc>
                <a:tc vMerge="1">
                  <a:txBody>
                    <a:bodyPr/>
                    <a:lstStyle/>
                    <a:p>
                      <a:pPr algn="ctr"/>
                      <a:endParaRPr lang="en-US" sz="900" dirty="0"/>
                    </a:p>
                  </a:txBody>
                  <a:tcPr/>
                </a:tc>
                <a:extLst>
                  <a:ext uri="{0D108BD9-81ED-4DB2-BD59-A6C34878D82A}">
                    <a16:rowId xmlns:a16="http://schemas.microsoft.com/office/drawing/2014/main" val="10007"/>
                  </a:ext>
                </a:extLst>
              </a:tr>
              <a:tr h="191347">
                <a:tc vMerge="1">
                  <a:txBody>
                    <a:bodyPr/>
                    <a:lstStyle/>
                    <a:p>
                      <a:endParaRPr lang="en-US" sz="1050" dirty="0"/>
                    </a:p>
                  </a:txBody>
                  <a:tcPr/>
                </a:tc>
                <a:tc>
                  <a:txBody>
                    <a:bodyPr/>
                    <a:lstStyle/>
                    <a:p>
                      <a:pPr algn="ctr"/>
                      <a:r>
                        <a:rPr lang="en-US" sz="900" dirty="0"/>
                        <a:t>File initialization in maint. mode</a:t>
                      </a:r>
                    </a:p>
                  </a:txBody>
                  <a:tcPr/>
                </a:tc>
                <a:tc vMerge="1">
                  <a:txBody>
                    <a:bodyPr/>
                    <a:lstStyle/>
                    <a:p>
                      <a:pPr algn="ctr"/>
                      <a:endParaRPr lang="en-US" sz="900" dirty="0"/>
                    </a:p>
                  </a:txBody>
                  <a:tcPr/>
                </a:tc>
                <a:tc vMerge="1">
                  <a:txBody>
                    <a:bodyPr/>
                    <a:lstStyle/>
                    <a:p>
                      <a:pPr algn="ctr"/>
                      <a:endParaRPr lang="en-US" sz="900" dirty="0"/>
                    </a:p>
                  </a:txBody>
                  <a:tcPr/>
                </a:tc>
                <a:extLst>
                  <a:ext uri="{0D108BD9-81ED-4DB2-BD59-A6C34878D82A}">
                    <a16:rowId xmlns:a16="http://schemas.microsoft.com/office/drawing/2014/main" val="10008"/>
                  </a:ext>
                </a:extLst>
              </a:tr>
              <a:tr h="191347">
                <a:tc rowSpan="4">
                  <a:txBody>
                    <a:bodyPr/>
                    <a:lstStyle/>
                    <a:p>
                      <a:pPr algn="ctr"/>
                      <a:r>
                        <a:rPr lang="en-US" sz="900" b="1" dirty="0"/>
                        <a:t>Home Position</a:t>
                      </a:r>
                    </a:p>
                  </a:txBody>
                  <a:tcPr anchor="ctr">
                    <a:solidFill>
                      <a:schemeClr val="accent1">
                        <a:lumMod val="60000"/>
                        <a:lumOff val="40000"/>
                      </a:schemeClr>
                    </a:solidFill>
                  </a:tcPr>
                </a:tc>
                <a:tc>
                  <a:txBody>
                    <a:bodyPr/>
                    <a:lstStyle/>
                    <a:p>
                      <a:pPr algn="ctr"/>
                      <a:r>
                        <a:rPr lang="en-US" sz="900" dirty="0"/>
                        <a:t>Edit in the ABSO data screen</a:t>
                      </a:r>
                    </a:p>
                  </a:txBody>
                  <a:tcPr/>
                </a:tc>
                <a:tc vMerge="1">
                  <a:txBody>
                    <a:bodyPr/>
                    <a:lstStyle/>
                    <a:p>
                      <a:pPr algn="ctr"/>
                      <a:endParaRPr lang="en-US" sz="900" dirty="0"/>
                    </a:p>
                  </a:txBody>
                  <a:tcPr/>
                </a:tc>
                <a:tc rowSpan="6">
                  <a:txBody>
                    <a:bodyPr/>
                    <a:lstStyle/>
                    <a:p>
                      <a:pPr algn="ctr"/>
                      <a:r>
                        <a:rPr lang="en-US" sz="1200" b="1" dirty="0"/>
                        <a:t>MANAGEMENT</a:t>
                      </a:r>
                    </a:p>
                    <a:p>
                      <a:pPr algn="ctr"/>
                      <a:r>
                        <a:rPr lang="en-US" sz="1200" b="1" dirty="0"/>
                        <a:t> SECURITY MODE</a:t>
                      </a:r>
                    </a:p>
                  </a:txBody>
                  <a:tcPr vert="vert"/>
                </a:tc>
                <a:extLst>
                  <a:ext uri="{0D108BD9-81ED-4DB2-BD59-A6C34878D82A}">
                    <a16:rowId xmlns:a16="http://schemas.microsoft.com/office/drawing/2014/main" val="10009"/>
                  </a:ext>
                </a:extLst>
              </a:tr>
              <a:tr h="191347">
                <a:tc vMerge="1">
                  <a:txBody>
                    <a:bodyPr/>
                    <a:lstStyle/>
                    <a:p>
                      <a:endParaRPr lang="en-US" sz="1050" dirty="0"/>
                    </a:p>
                  </a:txBody>
                  <a:tcPr/>
                </a:tc>
                <a:tc>
                  <a:txBody>
                    <a:bodyPr/>
                    <a:lstStyle/>
                    <a:p>
                      <a:pPr algn="ctr"/>
                      <a:r>
                        <a:rPr lang="en-US" sz="900" dirty="0"/>
                        <a:t>Loading from external memory</a:t>
                      </a:r>
                    </a:p>
                  </a:txBody>
                  <a:tcPr/>
                </a:tc>
                <a:tc vMerge="1">
                  <a:txBody>
                    <a:bodyPr/>
                    <a:lstStyle/>
                    <a:p>
                      <a:pPr algn="ctr"/>
                      <a:endParaRPr lang="en-US" sz="900" dirty="0"/>
                    </a:p>
                  </a:txBody>
                  <a:tcPr/>
                </a:tc>
                <a:tc vMerge="1">
                  <a:txBody>
                    <a:bodyPr/>
                    <a:lstStyle/>
                    <a:p>
                      <a:pPr algn="ctr"/>
                      <a:endParaRPr lang="en-US" sz="900" dirty="0"/>
                    </a:p>
                  </a:txBody>
                  <a:tcPr/>
                </a:tc>
                <a:extLst>
                  <a:ext uri="{0D108BD9-81ED-4DB2-BD59-A6C34878D82A}">
                    <a16:rowId xmlns:a16="http://schemas.microsoft.com/office/drawing/2014/main" val="10010"/>
                  </a:ext>
                </a:extLst>
              </a:tr>
              <a:tr h="191347">
                <a:tc vMerge="1">
                  <a:txBody>
                    <a:bodyPr/>
                    <a:lstStyle/>
                    <a:p>
                      <a:endParaRPr lang="en-US" sz="1050" dirty="0"/>
                    </a:p>
                  </a:txBody>
                  <a:tcPr/>
                </a:tc>
                <a:tc>
                  <a:txBody>
                    <a:bodyPr/>
                    <a:lstStyle/>
                    <a:p>
                      <a:pPr algn="ctr"/>
                      <a:r>
                        <a:rPr lang="en-US" sz="900" dirty="0"/>
                        <a:t>File initialization in maint. mode</a:t>
                      </a:r>
                    </a:p>
                  </a:txBody>
                  <a:tcPr/>
                </a:tc>
                <a:tc vMerge="1">
                  <a:txBody>
                    <a:bodyPr/>
                    <a:lstStyle/>
                    <a:p>
                      <a:pPr algn="ctr"/>
                      <a:endParaRPr lang="en-US" sz="900" dirty="0"/>
                    </a:p>
                  </a:txBody>
                  <a:tcPr/>
                </a:tc>
                <a:tc vMerge="1">
                  <a:txBody>
                    <a:bodyPr/>
                    <a:lstStyle/>
                    <a:p>
                      <a:pPr algn="ctr"/>
                      <a:endParaRPr lang="en-US" sz="900" dirty="0"/>
                    </a:p>
                  </a:txBody>
                  <a:tcPr/>
                </a:tc>
                <a:extLst>
                  <a:ext uri="{0D108BD9-81ED-4DB2-BD59-A6C34878D82A}">
                    <a16:rowId xmlns:a16="http://schemas.microsoft.com/office/drawing/2014/main" val="10011"/>
                  </a:ext>
                </a:extLst>
              </a:tr>
              <a:tr h="191347">
                <a:tc vMerge="1">
                  <a:txBody>
                    <a:bodyPr/>
                    <a:lstStyle/>
                    <a:p>
                      <a:endParaRPr lang="en-US" sz="1050" dirty="0"/>
                    </a:p>
                  </a:txBody>
                  <a:tcPr/>
                </a:tc>
                <a:tc>
                  <a:txBody>
                    <a:bodyPr/>
                    <a:lstStyle/>
                    <a:p>
                      <a:pPr algn="ctr"/>
                      <a:r>
                        <a:rPr lang="en-US" sz="900" dirty="0"/>
                        <a:t>Zeroing software option</a:t>
                      </a:r>
                    </a:p>
                  </a:txBody>
                  <a:tcPr/>
                </a:tc>
                <a:tc vMerge="1">
                  <a:txBody>
                    <a:bodyPr/>
                    <a:lstStyle/>
                    <a:p>
                      <a:pPr algn="ctr"/>
                      <a:endParaRPr lang="en-US" sz="900" dirty="0"/>
                    </a:p>
                  </a:txBody>
                  <a:tcPr/>
                </a:tc>
                <a:tc vMerge="1">
                  <a:txBody>
                    <a:bodyPr/>
                    <a:lstStyle/>
                    <a:p>
                      <a:pPr algn="ctr"/>
                      <a:endParaRPr lang="en-US" sz="900" dirty="0"/>
                    </a:p>
                  </a:txBody>
                  <a:tcPr/>
                </a:tc>
                <a:extLst>
                  <a:ext uri="{0D108BD9-81ED-4DB2-BD59-A6C34878D82A}">
                    <a16:rowId xmlns:a16="http://schemas.microsoft.com/office/drawing/2014/main" val="10012"/>
                  </a:ext>
                </a:extLst>
              </a:tr>
              <a:tr h="191347">
                <a:tc rowSpan="2">
                  <a:txBody>
                    <a:bodyPr/>
                    <a:lstStyle/>
                    <a:p>
                      <a:pPr algn="ctr"/>
                      <a:r>
                        <a:rPr lang="en-US" sz="900" b="1" dirty="0"/>
                        <a:t>Individual Parameters</a:t>
                      </a:r>
                    </a:p>
                  </a:txBody>
                  <a:tcPr>
                    <a:solidFill>
                      <a:schemeClr val="accent1">
                        <a:lumMod val="60000"/>
                        <a:lumOff val="40000"/>
                      </a:schemeClr>
                    </a:solidFill>
                  </a:tcPr>
                </a:tc>
                <a:tc>
                  <a:txBody>
                    <a:bodyPr/>
                    <a:lstStyle/>
                    <a:p>
                      <a:pPr algn="ctr"/>
                      <a:r>
                        <a:rPr lang="en-US" sz="900" dirty="0"/>
                        <a:t>Loading from external memory</a:t>
                      </a:r>
                    </a:p>
                  </a:txBody>
                  <a:tcPr/>
                </a:tc>
                <a:tc vMerge="1">
                  <a:txBody>
                    <a:bodyPr/>
                    <a:lstStyle/>
                    <a:p>
                      <a:pPr algn="ctr"/>
                      <a:endParaRPr lang="en-US" sz="900" dirty="0"/>
                    </a:p>
                  </a:txBody>
                  <a:tcPr/>
                </a:tc>
                <a:tc vMerge="1">
                  <a:txBody>
                    <a:bodyPr/>
                    <a:lstStyle/>
                    <a:p>
                      <a:pPr algn="ctr"/>
                      <a:endParaRPr lang="en-US" sz="900" dirty="0"/>
                    </a:p>
                  </a:txBody>
                  <a:tcPr/>
                </a:tc>
                <a:extLst>
                  <a:ext uri="{0D108BD9-81ED-4DB2-BD59-A6C34878D82A}">
                    <a16:rowId xmlns:a16="http://schemas.microsoft.com/office/drawing/2014/main" val="10013"/>
                  </a:ext>
                </a:extLst>
              </a:tr>
              <a:tr h="191347">
                <a:tc vMerge="1">
                  <a:txBody>
                    <a:bodyPr/>
                    <a:lstStyle/>
                    <a:p>
                      <a:endParaRPr lang="en-US" sz="1050" dirty="0"/>
                    </a:p>
                  </a:txBody>
                  <a:tcPr/>
                </a:tc>
                <a:tc>
                  <a:txBody>
                    <a:bodyPr/>
                    <a:lstStyle/>
                    <a:p>
                      <a:pPr algn="ctr"/>
                      <a:r>
                        <a:rPr lang="en-US" sz="900" dirty="0"/>
                        <a:t>File initialization in maint. mode</a:t>
                      </a:r>
                    </a:p>
                  </a:txBody>
                  <a:tcPr/>
                </a:tc>
                <a:tc vMerge="1">
                  <a:txBody>
                    <a:bodyPr/>
                    <a:lstStyle/>
                    <a:p>
                      <a:pPr algn="ctr"/>
                      <a:endParaRPr lang="en-US" sz="900" dirty="0"/>
                    </a:p>
                  </a:txBody>
                  <a:tcPr/>
                </a:tc>
                <a:tc vMerge="1">
                  <a:txBody>
                    <a:bodyPr/>
                    <a:lstStyle/>
                    <a:p>
                      <a:pPr algn="ctr"/>
                      <a:endParaRPr lang="en-US" sz="900" dirty="0"/>
                    </a:p>
                  </a:txBody>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12216195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600" dirty="0"/>
              <a:t>														RIA Requirements</a:t>
            </a:r>
          </a:p>
        </p:txBody>
      </p:sp>
      <p:sp>
        <p:nvSpPr>
          <p:cNvPr id="15" name="Content Placeholder 14"/>
          <p:cNvSpPr>
            <a:spLocks noGrp="1"/>
          </p:cNvSpPr>
          <p:nvPr>
            <p:ph idx="1"/>
          </p:nvPr>
        </p:nvSpPr>
        <p:spPr>
          <a:xfrm>
            <a:off x="1030291" y="1107607"/>
            <a:ext cx="3665277" cy="3505200"/>
          </a:xfrm>
        </p:spPr>
        <p:txBody>
          <a:bodyPr/>
          <a:lstStyle/>
          <a:p>
            <a:pPr lvl="1"/>
            <a:r>
              <a:rPr lang="en-US" sz="1600" b="1" dirty="0">
                <a:solidFill>
                  <a:schemeClr val="tx1"/>
                </a:solidFill>
                <a:sym typeface="Wingdings" panose="05000000000000000000" pitchFamily="2" charset="2"/>
              </a:rPr>
              <a:t>Major Changes to ANSI/RIA 15.06 Safety Standards</a:t>
            </a:r>
          </a:p>
          <a:p>
            <a:pPr lvl="2"/>
            <a:r>
              <a:rPr lang="en-US" sz="1200" dirty="0">
                <a:solidFill>
                  <a:schemeClr val="tx1"/>
                </a:solidFill>
                <a:sym typeface="Wingdings" panose="05000000000000000000" pitchFamily="2" charset="2"/>
              </a:rPr>
              <a:t>Risk Assessments now required for all robot cells</a:t>
            </a:r>
          </a:p>
          <a:p>
            <a:pPr lvl="2"/>
            <a:r>
              <a:rPr lang="en-US" sz="1200" dirty="0">
                <a:solidFill>
                  <a:schemeClr val="tx1"/>
                </a:solidFill>
                <a:sym typeface="Wingdings" panose="05000000000000000000" pitchFamily="2" charset="2"/>
              </a:rPr>
              <a:t>Assessment should determine safety requirements for cell</a:t>
            </a:r>
          </a:p>
          <a:p>
            <a:pPr lvl="2"/>
            <a:r>
              <a:rPr lang="en-US" sz="1200" dirty="0">
                <a:solidFill>
                  <a:schemeClr val="tx1"/>
                </a:solidFill>
                <a:sym typeface="Wingdings" panose="05000000000000000000" pitchFamily="2" charset="2"/>
              </a:rPr>
              <a:t>Must be completed by certified safety inspector</a:t>
            </a:r>
          </a:p>
          <a:p>
            <a:pPr lvl="1"/>
            <a:r>
              <a:rPr lang="en-US" sz="1400" dirty="0">
                <a:solidFill>
                  <a:schemeClr val="tx1"/>
                </a:solidFill>
                <a:sym typeface="Wingdings" panose="05000000000000000000" pitchFamily="2" charset="2"/>
              </a:rPr>
              <a:t>Change in the control of robot motion to include safety-rated soft axis and space limiting features</a:t>
            </a:r>
          </a:p>
          <a:p>
            <a:pPr lvl="2"/>
            <a:r>
              <a:rPr lang="en-US" sz="1200" dirty="0">
                <a:solidFill>
                  <a:schemeClr val="tx1"/>
                </a:solidFill>
                <a:sym typeface="Wingdings" panose="05000000000000000000" pitchFamily="2" charset="2"/>
              </a:rPr>
              <a:t>Section 5.12 Axis Limiting</a:t>
            </a:r>
          </a:p>
          <a:p>
            <a:pPr lvl="3"/>
            <a:r>
              <a:rPr lang="en-US" sz="1000" dirty="0">
                <a:solidFill>
                  <a:schemeClr val="tx1"/>
                </a:solidFill>
                <a:sym typeface="Wingdings" panose="05000000000000000000" pitchFamily="2" charset="2"/>
              </a:rPr>
              <a:t>Yaskawa Functional Safety Unit (FSU) category</a:t>
            </a:r>
          </a:p>
        </p:txBody>
      </p:sp>
      <p:sp>
        <p:nvSpPr>
          <p:cNvPr id="4" name="Slide Number Placeholder 3"/>
          <p:cNvSpPr>
            <a:spLocks noGrp="1"/>
          </p:cNvSpPr>
          <p:nvPr>
            <p:ph type="sldNum" sz="quarter" idx="12"/>
          </p:nvPr>
        </p:nvSpPr>
        <p:spPr/>
        <p:txBody>
          <a:bodyPr/>
          <a:lstStyle/>
          <a:p>
            <a:fld id="{0B632FBA-CCB7-4648-8C08-F1C235D210E5}" type="slidenum">
              <a:rPr lang="en-US" smtClean="0"/>
              <a:pPr/>
              <a:t>69</a:t>
            </a:fld>
            <a:endParaRPr lang="en-US" dirty="0"/>
          </a:p>
        </p:txBody>
      </p:sp>
      <p:pic>
        <p:nvPicPr>
          <p:cNvPr id="2050" name="Picture 2" descr="http://www.robotics.org/images/ria/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6941" y="1200150"/>
            <a:ext cx="4069486" cy="113945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NSI - American National Standards Institu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7209" y="2794944"/>
            <a:ext cx="3028950" cy="1272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889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US" dirty="0"/>
              <a:t>																				</a:t>
            </a:r>
            <a:r>
              <a:rPr lang="en-US" sz="3600" dirty="0"/>
              <a:t>		Machine Safety: </a:t>
            </a:r>
            <a:r>
              <a:rPr lang="en-US" sz="3600" dirty="0">
                <a:solidFill>
                  <a:srgbClr val="00B050"/>
                </a:solidFill>
              </a:rPr>
              <a:t>With</a:t>
            </a:r>
            <a:r>
              <a:rPr lang="en-US" sz="3600" dirty="0"/>
              <a:t>/</a:t>
            </a:r>
            <a:r>
              <a:rPr lang="en-US" sz="3600" dirty="0">
                <a:solidFill>
                  <a:srgbClr val="FF0000"/>
                </a:solidFill>
              </a:rPr>
              <a:t>Without</a:t>
            </a:r>
            <a:r>
              <a:rPr lang="en-US" sz="3600" dirty="0"/>
              <a:t> FSU</a:t>
            </a:r>
            <a:endParaRPr lang="en-US" dirty="0"/>
          </a:p>
        </p:txBody>
      </p:sp>
      <p:sp>
        <p:nvSpPr>
          <p:cNvPr id="22" name="Content Placeholder 21"/>
          <p:cNvSpPr>
            <a:spLocks noGrp="1"/>
          </p:cNvSpPr>
          <p:nvPr>
            <p:ph idx="1"/>
          </p:nvPr>
        </p:nvSpPr>
        <p:spPr>
          <a:xfrm>
            <a:off x="1000124" y="875201"/>
            <a:ext cx="4114801" cy="3505200"/>
          </a:xfrm>
        </p:spPr>
        <p:txBody>
          <a:bodyPr/>
          <a:lstStyle/>
          <a:p>
            <a:pPr lvl="1"/>
            <a:r>
              <a:rPr lang="en-US" sz="2000" dirty="0"/>
              <a:t>Without the FSU you have access to the Safety Logic Circuit, along with the signal allocation and timer delay set.</a:t>
            </a:r>
          </a:p>
          <a:p>
            <a:pPr lvl="1"/>
            <a:r>
              <a:rPr lang="en-US" sz="2000" dirty="0"/>
              <a:t>The FSU adds:</a:t>
            </a:r>
          </a:p>
          <a:p>
            <a:pPr lvl="2"/>
            <a:r>
              <a:rPr lang="en-US" sz="1800" i="1" dirty="0">
                <a:solidFill>
                  <a:srgbClr val="00B050"/>
                </a:solidFill>
              </a:rPr>
              <a:t>Axis Range Limit</a:t>
            </a:r>
          </a:p>
          <a:p>
            <a:pPr lvl="2"/>
            <a:r>
              <a:rPr lang="en-US" sz="1800" i="1" dirty="0">
                <a:solidFill>
                  <a:srgbClr val="00B050"/>
                </a:solidFill>
              </a:rPr>
              <a:t>Axis Speed Monitor</a:t>
            </a:r>
          </a:p>
          <a:p>
            <a:pPr lvl="2"/>
            <a:r>
              <a:rPr lang="en-US" sz="1800" i="1" dirty="0">
                <a:solidFill>
                  <a:srgbClr val="00B050"/>
                </a:solidFill>
              </a:rPr>
              <a:t>Robot Range Limit</a:t>
            </a:r>
          </a:p>
          <a:p>
            <a:pPr lvl="2"/>
            <a:r>
              <a:rPr lang="en-US" sz="1800" i="1" dirty="0">
                <a:solidFill>
                  <a:srgbClr val="00B050"/>
                </a:solidFill>
              </a:rPr>
              <a:t>Speed Limit</a:t>
            </a:r>
          </a:p>
          <a:p>
            <a:pPr lvl="2"/>
            <a:r>
              <a:rPr lang="en-US" sz="1800" i="1" dirty="0">
                <a:solidFill>
                  <a:srgbClr val="00B050"/>
                </a:solidFill>
              </a:rPr>
              <a:t>Tool Angle Monitor</a:t>
            </a:r>
          </a:p>
          <a:p>
            <a:pPr lvl="2"/>
            <a:r>
              <a:rPr lang="en-US" sz="1800" i="1" dirty="0">
                <a:solidFill>
                  <a:srgbClr val="00B050"/>
                </a:solidFill>
              </a:rPr>
              <a:t>Tool Change Monitor</a:t>
            </a:r>
            <a:endParaRPr lang="sv-SE" sz="1800" i="1" dirty="0">
              <a:solidFill>
                <a:srgbClr val="00B050"/>
              </a:solidFill>
            </a:endParaRPr>
          </a:p>
          <a:p>
            <a:endParaRPr lang="en-US" sz="2400" dirty="0"/>
          </a:p>
        </p:txBody>
      </p:sp>
      <p:sp>
        <p:nvSpPr>
          <p:cNvPr id="4" name="Slide Number Placeholder 3"/>
          <p:cNvSpPr>
            <a:spLocks noGrp="1"/>
          </p:cNvSpPr>
          <p:nvPr>
            <p:ph type="sldNum" sz="quarter" idx="12"/>
          </p:nvPr>
        </p:nvSpPr>
        <p:spPr/>
        <p:txBody>
          <a:bodyPr/>
          <a:lstStyle/>
          <a:p>
            <a:fld id="{0B632FBA-CCB7-4648-8C08-F1C235D210E5}" type="slidenum">
              <a:rPr lang="en-US" smtClean="0"/>
              <a:pPr/>
              <a:t>7</a:t>
            </a:fld>
            <a:endParaRPr lang="en-US" dirty="0"/>
          </a:p>
        </p:txBody>
      </p:sp>
      <p:sp>
        <p:nvSpPr>
          <p:cNvPr id="23" name="Text Placeholder 22"/>
          <p:cNvSpPr>
            <a:spLocks noGrp="1"/>
          </p:cNvSpPr>
          <p:nvPr>
            <p:ph type="body" sz="quarter" idx="13"/>
          </p:nvPr>
        </p:nvSpPr>
        <p:spPr>
          <a:xfrm>
            <a:off x="4682771" y="900533"/>
            <a:ext cx="1493764" cy="304800"/>
          </a:xfrm>
        </p:spPr>
        <p:txBody>
          <a:bodyPr/>
          <a:lstStyle/>
          <a:p>
            <a:pPr marL="0" indent="0">
              <a:buNone/>
            </a:pPr>
            <a:r>
              <a:rPr lang="en-US" sz="1800" b="1" dirty="0">
                <a:solidFill>
                  <a:srgbClr val="FF0000"/>
                </a:solidFill>
              </a:rPr>
              <a:t>Without FSU</a:t>
            </a:r>
          </a:p>
        </p:txBody>
      </p:sp>
      <p:sp>
        <p:nvSpPr>
          <p:cNvPr id="25" name="Text Placeholder 24"/>
          <p:cNvSpPr>
            <a:spLocks noGrp="1"/>
          </p:cNvSpPr>
          <p:nvPr>
            <p:ph type="body" sz="quarter" idx="17"/>
          </p:nvPr>
        </p:nvSpPr>
        <p:spPr>
          <a:xfrm>
            <a:off x="7643860" y="4482001"/>
            <a:ext cx="1169904" cy="304800"/>
          </a:xfrm>
        </p:spPr>
        <p:txBody>
          <a:bodyPr/>
          <a:lstStyle/>
          <a:p>
            <a:pPr marL="0" indent="0">
              <a:buNone/>
            </a:pPr>
            <a:r>
              <a:rPr lang="en-US" sz="1800" b="1" dirty="0">
                <a:solidFill>
                  <a:srgbClr val="00B050"/>
                </a:solidFill>
              </a:rPr>
              <a:t>With FSU</a:t>
            </a:r>
          </a:p>
        </p:txBody>
      </p:sp>
      <p:pic>
        <p:nvPicPr>
          <p:cNvPr id="2" name="Picture 1">
            <a:extLst>
              <a:ext uri="{FF2B5EF4-FFF2-40B4-BE49-F238E27FC236}">
                <a16:creationId xmlns:a16="http://schemas.microsoft.com/office/drawing/2014/main" id="{752A126F-8C41-4593-896E-D0BCAB6216CB}"/>
              </a:ext>
            </a:extLst>
          </p:cNvPr>
          <p:cNvPicPr>
            <a:picLocks noChangeAspect="1"/>
          </p:cNvPicPr>
          <p:nvPr/>
        </p:nvPicPr>
        <p:blipFill>
          <a:blip r:embed="rId2"/>
          <a:stretch>
            <a:fillRect/>
          </a:stretch>
        </p:blipFill>
        <p:spPr>
          <a:xfrm>
            <a:off x="6176535" y="875201"/>
            <a:ext cx="2934650" cy="2184888"/>
          </a:xfrm>
          <a:prstGeom prst="rect">
            <a:avLst/>
          </a:prstGeom>
        </p:spPr>
      </p:pic>
      <p:pic>
        <p:nvPicPr>
          <p:cNvPr id="6" name="Picture 5">
            <a:extLst>
              <a:ext uri="{FF2B5EF4-FFF2-40B4-BE49-F238E27FC236}">
                <a16:creationId xmlns:a16="http://schemas.microsoft.com/office/drawing/2014/main" id="{40836B5A-415E-4726-AFA4-811DC0B1EE07}"/>
              </a:ext>
            </a:extLst>
          </p:cNvPr>
          <p:cNvPicPr>
            <a:picLocks noChangeAspect="1"/>
          </p:cNvPicPr>
          <p:nvPr/>
        </p:nvPicPr>
        <p:blipFill>
          <a:blip r:embed="rId3"/>
          <a:stretch>
            <a:fillRect/>
          </a:stretch>
        </p:blipFill>
        <p:spPr>
          <a:xfrm>
            <a:off x="3912786" y="2906469"/>
            <a:ext cx="2907089" cy="2184888"/>
          </a:xfrm>
          <a:prstGeom prst="rect">
            <a:avLst/>
          </a:prstGeom>
        </p:spPr>
      </p:pic>
    </p:spTree>
    <p:extLst>
      <p:ext uri="{BB962C8B-B14F-4D97-AF65-F5344CB8AC3E}">
        <p14:creationId xmlns:p14="http://schemas.microsoft.com/office/powerpoint/2010/main" val="2517327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C808E-B98A-4D4B-A396-2BFFF7176EE8}"/>
              </a:ext>
            </a:extLst>
          </p:cNvPr>
          <p:cNvSpPr>
            <a:spLocks noGrp="1"/>
          </p:cNvSpPr>
          <p:nvPr>
            <p:ph type="title"/>
          </p:nvPr>
        </p:nvSpPr>
        <p:spPr/>
        <p:txBody>
          <a:bodyPr/>
          <a:lstStyle/>
          <a:p>
            <a:r>
              <a:rPr lang="en-US" sz="3600" dirty="0"/>
              <a:t>															Demo Lab Exercise</a:t>
            </a:r>
          </a:p>
        </p:txBody>
      </p:sp>
      <p:sp>
        <p:nvSpPr>
          <p:cNvPr id="3" name="Content Placeholder 2">
            <a:extLst>
              <a:ext uri="{FF2B5EF4-FFF2-40B4-BE49-F238E27FC236}">
                <a16:creationId xmlns:a16="http://schemas.microsoft.com/office/drawing/2014/main" id="{1DCEEEE4-1A0C-4876-BA11-A14B1E0FFB75}"/>
              </a:ext>
            </a:extLst>
          </p:cNvPr>
          <p:cNvSpPr>
            <a:spLocks noGrp="1"/>
          </p:cNvSpPr>
          <p:nvPr>
            <p:ph idx="1"/>
          </p:nvPr>
        </p:nvSpPr>
        <p:spPr>
          <a:xfrm>
            <a:off x="1091821" y="728165"/>
            <a:ext cx="7908878" cy="3505200"/>
          </a:xfrm>
        </p:spPr>
        <p:txBody>
          <a:bodyPr/>
          <a:lstStyle/>
          <a:p>
            <a:r>
              <a:rPr lang="en-US" sz="2000" dirty="0"/>
              <a:t>1. Create a Robot Range Limit keeping robot INSIDE specified volume. Alarm = ON.</a:t>
            </a:r>
          </a:p>
          <a:p>
            <a:endParaRPr lang="en-US" sz="2000" dirty="0"/>
          </a:p>
          <a:p>
            <a:r>
              <a:rPr lang="en-US" sz="2000" dirty="0"/>
              <a:t>2. Create a new Robot Range Limit (OUTSIDE), that triggers a Speed Limit when robot enters the volume.</a:t>
            </a:r>
          </a:p>
          <a:p>
            <a:endParaRPr lang="en-US" sz="2000" dirty="0"/>
          </a:p>
          <a:p>
            <a:r>
              <a:rPr lang="en-US" sz="2000" dirty="0"/>
              <a:t>3. Wire dual channel safety switch to GSIN#1(YRC1000) to conditionalize whether the Speed Limit is valid or not from (2). </a:t>
            </a:r>
          </a:p>
          <a:p>
            <a:endParaRPr lang="en-US" sz="2000" dirty="0"/>
          </a:p>
          <a:p>
            <a:r>
              <a:rPr lang="en-US" sz="2000" dirty="0"/>
              <a:t>4. Use ‘3D Graphics Display’ to monitor robot and Robot Range Limit position.</a:t>
            </a:r>
          </a:p>
        </p:txBody>
      </p:sp>
      <p:sp>
        <p:nvSpPr>
          <p:cNvPr id="4" name="Slide Number Placeholder 3">
            <a:extLst>
              <a:ext uri="{FF2B5EF4-FFF2-40B4-BE49-F238E27FC236}">
                <a16:creationId xmlns:a16="http://schemas.microsoft.com/office/drawing/2014/main" id="{D65E45DC-F76B-4351-AC86-5D61C26D2FA5}"/>
              </a:ext>
            </a:extLst>
          </p:cNvPr>
          <p:cNvSpPr>
            <a:spLocks noGrp="1"/>
          </p:cNvSpPr>
          <p:nvPr>
            <p:ph type="sldNum" sz="quarter" idx="12"/>
          </p:nvPr>
        </p:nvSpPr>
        <p:spPr/>
        <p:txBody>
          <a:bodyPr/>
          <a:lstStyle/>
          <a:p>
            <a:fld id="{0B632FBA-CCB7-4648-8C08-F1C235D210E5}" type="slidenum">
              <a:rPr lang="en-US" smtClean="0"/>
              <a:t>70</a:t>
            </a:fld>
            <a:endParaRPr lang="en-US" dirty="0"/>
          </a:p>
        </p:txBody>
      </p:sp>
    </p:spTree>
    <p:extLst>
      <p:ext uri="{BB962C8B-B14F-4D97-AF65-F5344CB8AC3E}">
        <p14:creationId xmlns:p14="http://schemas.microsoft.com/office/powerpoint/2010/main" val="34195173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C808E-B98A-4D4B-A396-2BFFF7176EE8}"/>
              </a:ext>
            </a:extLst>
          </p:cNvPr>
          <p:cNvSpPr>
            <a:spLocks noGrp="1"/>
          </p:cNvSpPr>
          <p:nvPr>
            <p:ph type="title"/>
          </p:nvPr>
        </p:nvSpPr>
        <p:spPr/>
        <p:txBody>
          <a:bodyPr/>
          <a:lstStyle/>
          <a:p>
            <a:r>
              <a:rPr lang="en-US" sz="3600" dirty="0"/>
              <a:t>																				Demo Lab Exercise Continued</a:t>
            </a:r>
          </a:p>
        </p:txBody>
      </p:sp>
      <p:sp>
        <p:nvSpPr>
          <p:cNvPr id="3" name="Content Placeholder 2">
            <a:extLst>
              <a:ext uri="{FF2B5EF4-FFF2-40B4-BE49-F238E27FC236}">
                <a16:creationId xmlns:a16="http://schemas.microsoft.com/office/drawing/2014/main" id="{1DCEEEE4-1A0C-4876-BA11-A14B1E0FFB75}"/>
              </a:ext>
            </a:extLst>
          </p:cNvPr>
          <p:cNvSpPr>
            <a:spLocks noGrp="1"/>
          </p:cNvSpPr>
          <p:nvPr>
            <p:ph idx="1"/>
          </p:nvPr>
        </p:nvSpPr>
        <p:spPr>
          <a:xfrm>
            <a:off x="1160060" y="700870"/>
            <a:ext cx="8382000" cy="1762551"/>
          </a:xfrm>
        </p:spPr>
        <p:txBody>
          <a:bodyPr/>
          <a:lstStyle/>
          <a:p>
            <a:pPr marL="0" indent="0">
              <a:buNone/>
            </a:pPr>
            <a:r>
              <a:rPr lang="en-US" sz="2000" dirty="0"/>
              <a:t>5.   Configure EDM to a safety output</a:t>
            </a:r>
          </a:p>
          <a:p>
            <a:pPr lvl="1"/>
            <a:r>
              <a:rPr lang="en-US" sz="1600" dirty="0"/>
              <a:t>Configure GSOUT2 feedback to ‘USED’ in Maintenance Mode.</a:t>
            </a:r>
          </a:p>
          <a:p>
            <a:pPr lvl="1"/>
            <a:r>
              <a:rPr lang="en-US" sz="1600" dirty="0"/>
              <a:t>Wire force guided relay</a:t>
            </a:r>
          </a:p>
          <a:p>
            <a:pPr lvl="2"/>
            <a:r>
              <a:rPr lang="en-US" sz="1200" dirty="0"/>
              <a:t>GSOUT2_1+/GSOUT2_1- should power relay</a:t>
            </a:r>
          </a:p>
          <a:p>
            <a:pPr lvl="2"/>
            <a:r>
              <a:rPr lang="en-US" sz="1200" dirty="0"/>
              <a:t>GSIN1 should be wired to NC relay contacts.</a:t>
            </a:r>
          </a:p>
        </p:txBody>
      </p:sp>
      <p:sp>
        <p:nvSpPr>
          <p:cNvPr id="4" name="Slide Number Placeholder 3">
            <a:extLst>
              <a:ext uri="{FF2B5EF4-FFF2-40B4-BE49-F238E27FC236}">
                <a16:creationId xmlns:a16="http://schemas.microsoft.com/office/drawing/2014/main" id="{D65E45DC-F76B-4351-AC86-5D61C26D2FA5}"/>
              </a:ext>
            </a:extLst>
          </p:cNvPr>
          <p:cNvSpPr>
            <a:spLocks noGrp="1"/>
          </p:cNvSpPr>
          <p:nvPr>
            <p:ph type="sldNum" sz="quarter" idx="12"/>
          </p:nvPr>
        </p:nvSpPr>
        <p:spPr/>
        <p:txBody>
          <a:bodyPr/>
          <a:lstStyle/>
          <a:p>
            <a:fld id="{0B632FBA-CCB7-4648-8C08-F1C235D210E5}" type="slidenum">
              <a:rPr lang="en-US" smtClean="0"/>
              <a:t>71</a:t>
            </a:fld>
            <a:endParaRPr lang="en-US" dirty="0"/>
          </a:p>
        </p:txBody>
      </p:sp>
      <p:sp>
        <p:nvSpPr>
          <p:cNvPr id="5" name="Content Placeholder 2">
            <a:extLst>
              <a:ext uri="{FF2B5EF4-FFF2-40B4-BE49-F238E27FC236}">
                <a16:creationId xmlns:a16="http://schemas.microsoft.com/office/drawing/2014/main" id="{F2F77EF2-5F50-4967-B132-44249150B3BF}"/>
              </a:ext>
            </a:extLst>
          </p:cNvPr>
          <p:cNvSpPr txBox="1">
            <a:spLocks/>
          </p:cNvSpPr>
          <p:nvPr/>
        </p:nvSpPr>
        <p:spPr>
          <a:xfrm>
            <a:off x="1160060" y="2197576"/>
            <a:ext cx="8382000" cy="688926"/>
          </a:xfr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228600" indent="-17780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403225" indent="-174625"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576263" indent="-173038"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1600" dirty="0"/>
              <a:t>Define GSIN1 as EDM feedback for GSOUT2 in Safety Logic Circuit.</a:t>
            </a:r>
          </a:p>
          <a:p>
            <a:pPr marL="50800" lvl="1" indent="0">
              <a:buNone/>
            </a:pPr>
            <a:endParaRPr lang="en-US" sz="1200" dirty="0"/>
          </a:p>
        </p:txBody>
      </p:sp>
    </p:spTree>
    <p:extLst>
      <p:ext uri="{BB962C8B-B14F-4D97-AF65-F5344CB8AC3E}">
        <p14:creationId xmlns:p14="http://schemas.microsoft.com/office/powerpoint/2010/main" val="25521361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C808E-B98A-4D4B-A396-2BFFF7176EE8}"/>
              </a:ext>
            </a:extLst>
          </p:cNvPr>
          <p:cNvSpPr>
            <a:spLocks noGrp="1"/>
          </p:cNvSpPr>
          <p:nvPr>
            <p:ph type="title"/>
          </p:nvPr>
        </p:nvSpPr>
        <p:spPr/>
        <p:txBody>
          <a:bodyPr/>
          <a:lstStyle/>
          <a:p>
            <a:r>
              <a:rPr lang="en-US" sz="3600" dirty="0"/>
              <a:t>																				Demo Lab Exercise Continued</a:t>
            </a:r>
          </a:p>
        </p:txBody>
      </p:sp>
      <p:sp>
        <p:nvSpPr>
          <p:cNvPr id="4" name="Slide Number Placeholder 3">
            <a:extLst>
              <a:ext uri="{FF2B5EF4-FFF2-40B4-BE49-F238E27FC236}">
                <a16:creationId xmlns:a16="http://schemas.microsoft.com/office/drawing/2014/main" id="{D65E45DC-F76B-4351-AC86-5D61C26D2FA5}"/>
              </a:ext>
            </a:extLst>
          </p:cNvPr>
          <p:cNvSpPr>
            <a:spLocks noGrp="1"/>
          </p:cNvSpPr>
          <p:nvPr>
            <p:ph type="sldNum" sz="quarter" idx="12"/>
          </p:nvPr>
        </p:nvSpPr>
        <p:spPr/>
        <p:txBody>
          <a:bodyPr/>
          <a:lstStyle/>
          <a:p>
            <a:fld id="{0B632FBA-CCB7-4648-8C08-F1C235D210E5}" type="slidenum">
              <a:rPr lang="en-US" smtClean="0"/>
              <a:t>72</a:t>
            </a:fld>
            <a:endParaRPr lang="en-US" dirty="0"/>
          </a:p>
        </p:txBody>
      </p:sp>
      <p:sp>
        <p:nvSpPr>
          <p:cNvPr id="6" name="Content Placeholder 2">
            <a:extLst>
              <a:ext uri="{FF2B5EF4-FFF2-40B4-BE49-F238E27FC236}">
                <a16:creationId xmlns:a16="http://schemas.microsoft.com/office/drawing/2014/main" id="{84040144-1C2C-41E8-8DB2-0786420774BB}"/>
              </a:ext>
            </a:extLst>
          </p:cNvPr>
          <p:cNvSpPr txBox="1">
            <a:spLocks/>
          </p:cNvSpPr>
          <p:nvPr/>
        </p:nvSpPr>
        <p:spPr>
          <a:xfrm>
            <a:off x="1160060" y="881414"/>
            <a:ext cx="8382000" cy="1762551"/>
          </a:xfr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228600" indent="-17780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403225" indent="-174625"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576263" indent="-173038"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t>6.   Define FSU settings in </a:t>
            </a:r>
            <a:r>
              <a:rPr lang="en-US" sz="2000" dirty="0" err="1"/>
              <a:t>MotoSim</a:t>
            </a:r>
            <a:r>
              <a:rPr lang="en-US" sz="2000" dirty="0"/>
              <a:t>, load into real controller.</a:t>
            </a:r>
            <a:endParaRPr lang="en-US" sz="400" dirty="0"/>
          </a:p>
          <a:p>
            <a:pPr lvl="1"/>
            <a:r>
              <a:rPr lang="en-US" sz="1600" dirty="0"/>
              <a:t>Disable CRC check</a:t>
            </a:r>
          </a:p>
          <a:p>
            <a:pPr lvl="1"/>
            <a:r>
              <a:rPr lang="en-US" sz="1600" dirty="0"/>
              <a:t>Monitor M-registers for CRC value. Convert M-Registers to match CRC value.</a:t>
            </a:r>
          </a:p>
          <a:p>
            <a:pPr lvl="2"/>
            <a:r>
              <a:rPr lang="en-US" sz="1200" dirty="0"/>
              <a:t>Hint: CRC Value = MReg1 + (MReg2*65536)</a:t>
            </a:r>
          </a:p>
        </p:txBody>
      </p:sp>
      <p:grpSp>
        <p:nvGrpSpPr>
          <p:cNvPr id="14" name="Group 13">
            <a:extLst>
              <a:ext uri="{FF2B5EF4-FFF2-40B4-BE49-F238E27FC236}">
                <a16:creationId xmlns:a16="http://schemas.microsoft.com/office/drawing/2014/main" id="{2304FC9C-8EE4-4F19-B480-736ADA74B890}"/>
              </a:ext>
            </a:extLst>
          </p:cNvPr>
          <p:cNvGrpSpPr/>
          <p:nvPr/>
        </p:nvGrpSpPr>
        <p:grpSpPr>
          <a:xfrm>
            <a:off x="6077878" y="2643965"/>
            <a:ext cx="2886939" cy="2165204"/>
            <a:chOff x="5934338" y="2791449"/>
            <a:chExt cx="2886939" cy="2165204"/>
          </a:xfrm>
        </p:grpSpPr>
        <p:pic>
          <p:nvPicPr>
            <p:cNvPr id="12" name="Picture 11">
              <a:extLst>
                <a:ext uri="{FF2B5EF4-FFF2-40B4-BE49-F238E27FC236}">
                  <a16:creationId xmlns:a16="http://schemas.microsoft.com/office/drawing/2014/main" id="{180264D2-76D4-42B2-941D-63476C6F94A8}"/>
                </a:ext>
              </a:extLst>
            </p:cNvPr>
            <p:cNvPicPr>
              <a:picLocks noChangeAspect="1"/>
            </p:cNvPicPr>
            <p:nvPr/>
          </p:nvPicPr>
          <p:blipFill>
            <a:blip r:embed="rId2"/>
            <a:stretch>
              <a:fillRect/>
            </a:stretch>
          </p:blipFill>
          <p:spPr>
            <a:xfrm>
              <a:off x="5934338" y="2791449"/>
              <a:ext cx="2886939" cy="2165204"/>
            </a:xfrm>
            <a:prstGeom prst="rect">
              <a:avLst/>
            </a:prstGeom>
          </p:spPr>
        </p:pic>
        <p:sp>
          <p:nvSpPr>
            <p:cNvPr id="13" name="Rectangle 12">
              <a:extLst>
                <a:ext uri="{FF2B5EF4-FFF2-40B4-BE49-F238E27FC236}">
                  <a16:creationId xmlns:a16="http://schemas.microsoft.com/office/drawing/2014/main" id="{3C3E8491-59F2-45D2-BBC5-AA34CD0144B9}"/>
                </a:ext>
              </a:extLst>
            </p:cNvPr>
            <p:cNvSpPr/>
            <p:nvPr/>
          </p:nvSpPr>
          <p:spPr>
            <a:xfrm>
              <a:off x="6592186" y="3370521"/>
              <a:ext cx="1908544" cy="175437"/>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81A748D8-4025-47E4-AB55-90BEF305436F}"/>
              </a:ext>
            </a:extLst>
          </p:cNvPr>
          <p:cNvGrpSpPr/>
          <p:nvPr/>
        </p:nvGrpSpPr>
        <p:grpSpPr>
          <a:xfrm>
            <a:off x="1160060" y="2646686"/>
            <a:ext cx="2883310" cy="2162483"/>
            <a:chOff x="1290827" y="2791449"/>
            <a:chExt cx="2883310" cy="2162483"/>
          </a:xfrm>
        </p:grpSpPr>
        <p:pic>
          <p:nvPicPr>
            <p:cNvPr id="10" name="Picture 9">
              <a:extLst>
                <a:ext uri="{FF2B5EF4-FFF2-40B4-BE49-F238E27FC236}">
                  <a16:creationId xmlns:a16="http://schemas.microsoft.com/office/drawing/2014/main" id="{644794B2-C4C0-45FD-A610-FA2A5E007A1E}"/>
                </a:ext>
              </a:extLst>
            </p:cNvPr>
            <p:cNvPicPr>
              <a:picLocks noChangeAspect="1"/>
            </p:cNvPicPr>
            <p:nvPr/>
          </p:nvPicPr>
          <p:blipFill>
            <a:blip r:embed="rId3"/>
            <a:stretch>
              <a:fillRect/>
            </a:stretch>
          </p:blipFill>
          <p:spPr>
            <a:xfrm>
              <a:off x="1290827" y="2791449"/>
              <a:ext cx="2883310" cy="2162483"/>
            </a:xfrm>
            <a:prstGeom prst="rect">
              <a:avLst/>
            </a:prstGeom>
          </p:spPr>
        </p:pic>
        <p:sp>
          <p:nvSpPr>
            <p:cNvPr id="15" name="Rectangle 14">
              <a:extLst>
                <a:ext uri="{FF2B5EF4-FFF2-40B4-BE49-F238E27FC236}">
                  <a16:creationId xmlns:a16="http://schemas.microsoft.com/office/drawing/2014/main" id="{CE82B072-0ED5-4915-B92B-654D4A5FBE6A}"/>
                </a:ext>
              </a:extLst>
            </p:cNvPr>
            <p:cNvSpPr/>
            <p:nvPr/>
          </p:nvSpPr>
          <p:spPr>
            <a:xfrm>
              <a:off x="3001925" y="3094074"/>
              <a:ext cx="400494" cy="88604"/>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48306B4E-EACE-4926-9AC6-C1E465FBAA5E}"/>
              </a:ext>
            </a:extLst>
          </p:cNvPr>
          <p:cNvSpPr txBox="1"/>
          <p:nvPr/>
        </p:nvSpPr>
        <p:spPr>
          <a:xfrm>
            <a:off x="4129371" y="2354167"/>
            <a:ext cx="1809125" cy="1200329"/>
          </a:xfrm>
          <a:prstGeom prst="rect">
            <a:avLst/>
          </a:prstGeom>
          <a:noFill/>
        </p:spPr>
        <p:txBody>
          <a:bodyPr wrap="square" rtlCol="0">
            <a:spAutoFit/>
          </a:bodyPr>
          <a:lstStyle/>
          <a:p>
            <a:pPr algn="ctr"/>
            <a:r>
              <a:rPr lang="en-US" b="1" dirty="0"/>
              <a:t>Example:</a:t>
            </a:r>
          </a:p>
          <a:p>
            <a:pPr algn="ctr"/>
            <a:r>
              <a:rPr lang="en-US" dirty="0"/>
              <a:t>49038 + (22851*65536) = 1497612174</a:t>
            </a:r>
          </a:p>
        </p:txBody>
      </p:sp>
    </p:spTree>
    <p:extLst>
      <p:ext uri="{BB962C8B-B14F-4D97-AF65-F5344CB8AC3E}">
        <p14:creationId xmlns:p14="http://schemas.microsoft.com/office/powerpoint/2010/main" val="18711671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964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															Safety Devices</a:t>
            </a:r>
          </a:p>
        </p:txBody>
      </p:sp>
      <p:sp>
        <p:nvSpPr>
          <p:cNvPr id="6" name="Content Placeholder 5"/>
          <p:cNvSpPr>
            <a:spLocks noGrp="1"/>
          </p:cNvSpPr>
          <p:nvPr>
            <p:ph idx="1"/>
          </p:nvPr>
        </p:nvSpPr>
        <p:spPr>
          <a:xfrm>
            <a:off x="1619250" y="1123950"/>
            <a:ext cx="3219198" cy="3505200"/>
          </a:xfrm>
        </p:spPr>
        <p:txBody>
          <a:bodyPr/>
          <a:lstStyle/>
          <a:p>
            <a:r>
              <a:rPr lang="sv-SE" sz="2800" b="1" dirty="0"/>
              <a:t>Pre FSU</a:t>
            </a:r>
          </a:p>
          <a:p>
            <a:pPr lvl="1">
              <a:buFont typeface="Wingdings" panose="05000000000000000000" pitchFamily="2" charset="2"/>
              <a:buChar char=""/>
            </a:pPr>
            <a:r>
              <a:rPr lang="sv-SE" sz="2400" dirty="0"/>
              <a:t>Zone Rings</a:t>
            </a:r>
          </a:p>
          <a:p>
            <a:pPr lvl="1">
              <a:buFont typeface="Wingdings" panose="05000000000000000000" pitchFamily="2" charset="2"/>
              <a:buChar char=""/>
            </a:pPr>
            <a:r>
              <a:rPr lang="sv-SE" sz="2400" dirty="0"/>
              <a:t>In position switches</a:t>
            </a:r>
          </a:p>
          <a:p>
            <a:pPr lvl="1">
              <a:buFont typeface="Wingdings" panose="05000000000000000000" pitchFamily="2" charset="2"/>
              <a:buChar char=""/>
            </a:pPr>
            <a:r>
              <a:rPr lang="sv-SE" sz="2400" dirty="0"/>
              <a:t>Light Curtains</a:t>
            </a:r>
          </a:p>
          <a:p>
            <a:pPr lvl="1">
              <a:buFont typeface="Wingdings" panose="05000000000000000000" pitchFamily="2" charset="2"/>
              <a:buChar char=""/>
            </a:pPr>
            <a:r>
              <a:rPr lang="sv-SE" sz="2400" dirty="0"/>
              <a:t>Gate Interlocks</a:t>
            </a:r>
          </a:p>
          <a:p>
            <a:pPr lvl="1">
              <a:buFont typeface="Wingdings" panose="05000000000000000000" pitchFamily="2" charset="2"/>
              <a:buChar char=""/>
            </a:pPr>
            <a:r>
              <a:rPr lang="sv-SE" sz="2400" dirty="0"/>
              <a:t>E-Stop</a:t>
            </a:r>
          </a:p>
        </p:txBody>
      </p:sp>
      <p:sp>
        <p:nvSpPr>
          <p:cNvPr id="4" name="Slide Number Placeholder 3"/>
          <p:cNvSpPr>
            <a:spLocks noGrp="1"/>
          </p:cNvSpPr>
          <p:nvPr>
            <p:ph type="sldNum" sz="quarter" idx="12"/>
          </p:nvPr>
        </p:nvSpPr>
        <p:spPr/>
        <p:txBody>
          <a:bodyPr/>
          <a:lstStyle/>
          <a:p>
            <a:fld id="{0B632FBA-CCB7-4648-8C08-F1C235D210E5}" type="slidenum">
              <a:rPr lang="en-US" smtClean="0"/>
              <a:t>8</a:t>
            </a:fld>
            <a:endParaRPr lang="en-US" dirty="0"/>
          </a:p>
        </p:txBody>
      </p:sp>
      <p:sp>
        <p:nvSpPr>
          <p:cNvPr id="7" name="Text Placeholder 6"/>
          <p:cNvSpPr>
            <a:spLocks noGrp="1"/>
          </p:cNvSpPr>
          <p:nvPr>
            <p:ph type="body" sz="quarter" idx="13"/>
          </p:nvPr>
        </p:nvSpPr>
        <p:spPr>
          <a:xfrm>
            <a:off x="5353050" y="1123950"/>
            <a:ext cx="4000500" cy="3505200"/>
          </a:xfrm>
        </p:spPr>
        <p:txBody>
          <a:bodyPr/>
          <a:lstStyle/>
          <a:p>
            <a:r>
              <a:rPr lang="sv-SE" sz="2800" b="1" dirty="0"/>
              <a:t>FSU</a:t>
            </a:r>
          </a:p>
          <a:p>
            <a:pPr lvl="1">
              <a:buFont typeface="Wingdings" panose="05000000000000000000" pitchFamily="2" charset="2"/>
              <a:buChar char="ü"/>
            </a:pPr>
            <a:r>
              <a:rPr lang="sv-SE" sz="2400" dirty="0">
                <a:solidFill>
                  <a:srgbClr val="00B050"/>
                </a:solidFill>
              </a:rPr>
              <a:t>Range Limiting</a:t>
            </a:r>
          </a:p>
          <a:p>
            <a:pPr lvl="1">
              <a:buFont typeface="Wingdings" panose="05000000000000000000" pitchFamily="2" charset="2"/>
              <a:buChar char="ü"/>
            </a:pPr>
            <a:r>
              <a:rPr lang="sv-SE" sz="2400" dirty="0">
                <a:solidFill>
                  <a:srgbClr val="00B050"/>
                </a:solidFill>
              </a:rPr>
              <a:t>Axis Limiting </a:t>
            </a:r>
          </a:p>
          <a:p>
            <a:pPr lvl="1">
              <a:buFont typeface="Wingdings" panose="05000000000000000000" pitchFamily="2" charset="2"/>
              <a:buChar char="ü"/>
            </a:pPr>
            <a:r>
              <a:rPr lang="sv-SE" sz="2400" dirty="0"/>
              <a:t>Light Curtains</a:t>
            </a:r>
          </a:p>
          <a:p>
            <a:pPr lvl="1">
              <a:buFont typeface="Wingdings" panose="05000000000000000000" pitchFamily="2" charset="2"/>
              <a:buChar char="ü"/>
            </a:pPr>
            <a:r>
              <a:rPr lang="sv-SE" sz="2400" dirty="0"/>
              <a:t>Gate Interlocks</a:t>
            </a:r>
          </a:p>
          <a:p>
            <a:pPr lvl="1">
              <a:buFont typeface="Wingdings" panose="05000000000000000000" pitchFamily="2" charset="2"/>
              <a:buChar char="ü"/>
            </a:pPr>
            <a:r>
              <a:rPr lang="sv-SE" sz="2400" dirty="0"/>
              <a:t>E-Stop</a:t>
            </a:r>
          </a:p>
          <a:p>
            <a:endParaRPr lang="en-US" sz="2800" dirty="0"/>
          </a:p>
        </p:txBody>
      </p:sp>
    </p:spTree>
    <p:extLst>
      <p:ext uri="{BB962C8B-B14F-4D97-AF65-F5344CB8AC3E}">
        <p14:creationId xmlns:p14="http://schemas.microsoft.com/office/powerpoint/2010/main" val="2068506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US" dirty="0"/>
              <a:t>																	Enabling FSU/Setup</a:t>
            </a:r>
          </a:p>
        </p:txBody>
      </p:sp>
      <p:sp>
        <p:nvSpPr>
          <p:cNvPr id="22" name="Content Placeholder 21"/>
          <p:cNvSpPr>
            <a:spLocks noGrp="1"/>
          </p:cNvSpPr>
          <p:nvPr>
            <p:ph idx="1"/>
          </p:nvPr>
        </p:nvSpPr>
        <p:spPr>
          <a:xfrm>
            <a:off x="1046361" y="910877"/>
            <a:ext cx="5105400" cy="3505200"/>
          </a:xfrm>
        </p:spPr>
        <p:txBody>
          <a:bodyPr/>
          <a:lstStyle/>
          <a:p>
            <a:r>
              <a:rPr lang="sv-SE" sz="2400" dirty="0"/>
              <a:t>Safety Security Level</a:t>
            </a:r>
          </a:p>
          <a:p>
            <a:pPr lvl="1"/>
            <a:r>
              <a:rPr lang="sv-SE" sz="2000" dirty="0"/>
              <a:t>FSU is protected from accidental tampering by a requirement to be logged into safety security mode to make changes</a:t>
            </a:r>
          </a:p>
          <a:p>
            <a:pPr lvl="1"/>
            <a:r>
              <a:rPr lang="sv-SE" sz="2000" dirty="0"/>
              <a:t>To Change Secuity Mode</a:t>
            </a:r>
          </a:p>
          <a:p>
            <a:pPr lvl="2"/>
            <a:r>
              <a:rPr lang="sv-SE" sz="1800" i="1" dirty="0"/>
              <a:t>Main Menu &gt; System Info &gt; Security</a:t>
            </a:r>
          </a:p>
          <a:p>
            <a:pPr lvl="2"/>
            <a:r>
              <a:rPr lang="sv-SE" sz="1800" i="1" dirty="0"/>
              <a:t>With </a:t>
            </a:r>
            <a:r>
              <a:rPr lang="sv-SE" sz="1800" dirty="0"/>
              <a:t>the cursor on Mode, press </a:t>
            </a:r>
            <a:r>
              <a:rPr lang="sv-SE" sz="1800" i="1" dirty="0"/>
              <a:t>Select</a:t>
            </a:r>
            <a:r>
              <a:rPr lang="sv-SE" sz="1800" dirty="0"/>
              <a:t> and cursor to Safety mode, then press </a:t>
            </a:r>
            <a:r>
              <a:rPr lang="sv-SE" sz="1800" i="1" dirty="0"/>
              <a:t>Select</a:t>
            </a:r>
            <a:r>
              <a:rPr lang="sv-SE" sz="1800" dirty="0"/>
              <a:t> again</a:t>
            </a:r>
          </a:p>
          <a:p>
            <a:pPr lvl="2"/>
            <a:r>
              <a:rPr lang="sv-SE" sz="1800" dirty="0"/>
              <a:t>Preset Security Mode passsword</a:t>
            </a:r>
          </a:p>
          <a:p>
            <a:pPr lvl="3"/>
            <a:r>
              <a:rPr lang="sv-SE" sz="1600" dirty="0"/>
              <a:t>5555555555555555 (16 fives)</a:t>
            </a:r>
          </a:p>
          <a:p>
            <a:endParaRPr lang="sv-SE" sz="2400" dirty="0"/>
          </a:p>
          <a:p>
            <a:endParaRPr lang="en-US" sz="2400" dirty="0"/>
          </a:p>
        </p:txBody>
      </p:sp>
      <p:sp>
        <p:nvSpPr>
          <p:cNvPr id="4" name="Slide Number Placeholder 3"/>
          <p:cNvSpPr>
            <a:spLocks noGrp="1"/>
          </p:cNvSpPr>
          <p:nvPr>
            <p:ph type="sldNum" sz="quarter" idx="12"/>
          </p:nvPr>
        </p:nvSpPr>
        <p:spPr/>
        <p:txBody>
          <a:bodyPr/>
          <a:lstStyle/>
          <a:p>
            <a:fld id="{0B632FBA-CCB7-4648-8C08-F1C235D210E5}" type="slidenum">
              <a:rPr lang="en-US" smtClean="0"/>
              <a:pPr/>
              <a:t>9</a:t>
            </a:fld>
            <a:endParaRPr lang="en-US" dirty="0"/>
          </a:p>
        </p:txBody>
      </p:sp>
      <p:sp>
        <p:nvSpPr>
          <p:cNvPr id="23" name="Text Placeholder 22"/>
          <p:cNvSpPr>
            <a:spLocks noGrp="1"/>
          </p:cNvSpPr>
          <p:nvPr>
            <p:ph type="body" sz="quarter" idx="13"/>
          </p:nvPr>
        </p:nvSpPr>
        <p:spPr>
          <a:xfrm>
            <a:off x="5989137" y="3333750"/>
            <a:ext cx="2897688" cy="304800"/>
          </a:xfrm>
        </p:spPr>
        <p:txBody>
          <a:bodyPr/>
          <a:lstStyle/>
          <a:p>
            <a:pPr algn="ctr"/>
            <a:r>
              <a:rPr lang="en-US" dirty="0"/>
              <a:t>Security Mode Icons</a:t>
            </a:r>
          </a:p>
        </p:txBody>
      </p:sp>
      <p:pic>
        <p:nvPicPr>
          <p:cNvPr id="3" name="Picture 2"/>
          <p:cNvPicPr>
            <a:picLocks noChangeAspect="1"/>
          </p:cNvPicPr>
          <p:nvPr/>
        </p:nvPicPr>
        <p:blipFill>
          <a:blip r:embed="rId2"/>
          <a:stretch>
            <a:fillRect/>
          </a:stretch>
        </p:blipFill>
        <p:spPr>
          <a:xfrm>
            <a:off x="6151761" y="885108"/>
            <a:ext cx="2735064" cy="2474412"/>
          </a:xfrm>
          <a:prstGeom prst="rect">
            <a:avLst/>
          </a:prstGeom>
        </p:spPr>
      </p:pic>
    </p:spTree>
    <p:extLst>
      <p:ext uri="{BB962C8B-B14F-4D97-AF65-F5344CB8AC3E}">
        <p14:creationId xmlns:p14="http://schemas.microsoft.com/office/powerpoint/2010/main" val="859849086"/>
      </p:ext>
    </p:extLst>
  </p:cSld>
  <p:clrMapOvr>
    <a:masterClrMapping/>
  </p:clrMapOvr>
</p:sld>
</file>

<file path=ppt/theme/theme1.xml><?xml version="1.0" encoding="utf-8"?>
<a:theme xmlns:a="http://schemas.openxmlformats.org/drawingml/2006/main" name="Title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YRC1000 FSU.pptx.potx" id="{E2E9C282-DD91-447E-BB51-1C438A7F3E9F}" vid="{FF9E238A-9CA7-4FDF-9E92-258960869C4D}"/>
    </a:ext>
  </a:extLst>
</a:theme>
</file>

<file path=ppt/theme/theme2.xml><?xml version="1.0" encoding="utf-8"?>
<a:theme xmlns:a="http://schemas.openxmlformats.org/drawingml/2006/main" name="1_Title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YRC1000 FSU.pptx.potx" id="{E2E9C282-DD91-447E-BB51-1C438A7F3E9F}" vid="{8F31AD09-0512-4F5B-AFB1-E5F40D1379FE}"/>
    </a:ext>
  </a:extLst>
</a:theme>
</file>

<file path=ppt/theme/theme3.xml><?xml version="1.0" encoding="utf-8"?>
<a:theme xmlns:a="http://schemas.openxmlformats.org/drawingml/2006/main" name="Content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YRC1000 FSU.pptx.potx" id="{E2E9C282-DD91-447E-BB51-1C438A7F3E9F}" vid="{A658B0F6-E933-43D0-87B0-CD1ECBD9902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13F76CA-0D84-4D55-B77D-637273F0907D}">
  <ds:schemaRefs>
    <ds:schemaRef ds:uri="http://schemas.microsoft.com/office/2006/documentManagement/types"/>
    <ds:schemaRef ds:uri="http://schemas.microsoft.com/office/infopath/2007/PartnerControls"/>
    <ds:schemaRef ds:uri="http://schemas.openxmlformats.org/package/2006/metadata/core-properties"/>
    <ds:schemaRef ds:uri="http://schemas.microsoft.com/sharepoint/v3/fields"/>
    <ds:schemaRef ds:uri="http://purl.org/dc/terms/"/>
    <ds:schemaRef ds:uri="http://purl.org/dc/dcmitype/"/>
    <ds:schemaRef ds:uri="http://www.w3.org/XML/1998/namespace"/>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YRC1000 FSU.pptx</Template>
  <TotalTime>2700</TotalTime>
  <Words>4372</Words>
  <Application>Microsoft Office PowerPoint</Application>
  <PresentationFormat>On-screen Show (16:9)</PresentationFormat>
  <Paragraphs>768</Paragraphs>
  <Slides>73</Slides>
  <Notes>7</Notes>
  <HiddenSlides>0</HiddenSlides>
  <MMClips>5</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73</vt:i4>
      </vt:variant>
    </vt:vector>
  </HeadingPairs>
  <TitlesOfParts>
    <vt:vector size="82" baseType="lpstr">
      <vt:lpstr>MS PGothic</vt:lpstr>
      <vt:lpstr>MS PGothic</vt:lpstr>
      <vt:lpstr>Arial</vt:lpstr>
      <vt:lpstr>Calibri</vt:lpstr>
      <vt:lpstr>Wingdings</vt:lpstr>
      <vt:lpstr>Wingdings 2</vt:lpstr>
      <vt:lpstr>Title Master</vt:lpstr>
      <vt:lpstr>1_Title Master</vt:lpstr>
      <vt:lpstr>Content Master</vt:lpstr>
      <vt:lpstr>PowerPoint Presentation</vt:lpstr>
      <vt:lpstr>PowerPoint Presentation</vt:lpstr>
      <vt:lpstr>`</vt:lpstr>
      <vt:lpstr>PowerPoint Presentation</vt:lpstr>
      <vt:lpstr>              Machine Safety</vt:lpstr>
      <vt:lpstr>                       Machine Safety: Safety Logic Circuit</vt:lpstr>
      <vt:lpstr>                      Machine Safety: With/Without FSU</vt:lpstr>
      <vt:lpstr>               Safety Devices</vt:lpstr>
      <vt:lpstr>                 Enabling FSU/Setup</vt:lpstr>
      <vt:lpstr>               Enabling FSU/Setup</vt:lpstr>
      <vt:lpstr>                    Functional Safety Unit Features</vt:lpstr>
      <vt:lpstr>                  Axis Range Limit Function</vt:lpstr>
      <vt:lpstr>FSU                     Pendant Screens Axis Range Limit</vt:lpstr>
      <vt:lpstr>              File Status Guide</vt:lpstr>
      <vt:lpstr>                     Axis Range Limit Condition File</vt:lpstr>
      <vt:lpstr>                    How To View Axis Angle Values</vt:lpstr>
      <vt:lpstr>                   Example of Axis Range Limit</vt:lpstr>
      <vt:lpstr>                     Axis Range Limit Coasting Value</vt:lpstr>
      <vt:lpstr>                    Functional Safety Unit Features</vt:lpstr>
      <vt:lpstr>                   Axis Speed Monitor Function</vt:lpstr>
      <vt:lpstr>                    Functional Safety Unit Features</vt:lpstr>
      <vt:lpstr>                   Robot Range Limit Function</vt:lpstr>
      <vt:lpstr>                      Robot Range Limit Tool Interference</vt:lpstr>
      <vt:lpstr>              Zone Monitoring</vt:lpstr>
      <vt:lpstr>                 Inside Range Monitoring</vt:lpstr>
      <vt:lpstr>                    Planar Interference Monitoring</vt:lpstr>
      <vt:lpstr>                  Range Limit Shape Types</vt:lpstr>
      <vt:lpstr>                Defining a Range Limit</vt:lpstr>
      <vt:lpstr>                    Robot Range Limit CPU Usage</vt:lpstr>
      <vt:lpstr>                       Combining Two Safety Areas                        Using “OR” Logic</vt:lpstr>
      <vt:lpstr>                        Combining Two Safety Areas                         Using “AND” Logic</vt:lpstr>
      <vt:lpstr>                   Example Robot Range Limit</vt:lpstr>
      <vt:lpstr>                       Example AW52C – Robot Range Limit</vt:lpstr>
      <vt:lpstr>                      Example AW52C –                       Robot Range Limit Cont.</vt:lpstr>
      <vt:lpstr>                      Example AW52C –                       Robot Range Limit Cont.</vt:lpstr>
      <vt:lpstr>                      Example AW52C –                       Robot Range Limit Cont.</vt:lpstr>
      <vt:lpstr>                       Programming Robots Near FSU Barrier</vt:lpstr>
      <vt:lpstr>                      Programming Robots Near Robot                         Range Limit Demo</vt:lpstr>
      <vt:lpstr>                        Programming Robot Range Limit Cont.</vt:lpstr>
      <vt:lpstr>                    Functional Safety Unit Features</vt:lpstr>
      <vt:lpstr>                Speed Limit Function</vt:lpstr>
      <vt:lpstr>                  Speed Limit Function Cont.</vt:lpstr>
      <vt:lpstr>                     Example of Speed Limit Function</vt:lpstr>
      <vt:lpstr>                      Speed Limit Function Standard                      Product Example</vt:lpstr>
      <vt:lpstr>                    Functional Safety Unit Features</vt:lpstr>
      <vt:lpstr>                     Tool Angle Monitor Function</vt:lpstr>
      <vt:lpstr>                  Tool Angle Limit Function</vt:lpstr>
      <vt:lpstr>                    Functional Safety Unit Features</vt:lpstr>
      <vt:lpstr>                    Tool Change Monitor Function</vt:lpstr>
      <vt:lpstr>                    Functional Safety Unit Features</vt:lpstr>
      <vt:lpstr>                       Signals &amp; Wiring – Safety Logic Circuit</vt:lpstr>
      <vt:lpstr>                       Functional Safety Board (FSB) Inputs</vt:lpstr>
      <vt:lpstr>                       Signals &amp; Wiring – Safety Logic Circuit</vt:lpstr>
      <vt:lpstr>                       Signals &amp; Wiring – Safety Logic Circuit</vt:lpstr>
      <vt:lpstr>                  Offline Logic Programming</vt:lpstr>
      <vt:lpstr>                       Safety Fieldbus Signals: SFBIN/SFBOUT</vt:lpstr>
      <vt:lpstr>                 Stopping Categories</vt:lpstr>
      <vt:lpstr>                  Hardware Requirements</vt:lpstr>
      <vt:lpstr>                 Hardware Components</vt:lpstr>
      <vt:lpstr>                 Hardware Components</vt:lpstr>
      <vt:lpstr>                       FSU - Hardware - I/O interface board </vt:lpstr>
      <vt:lpstr>               File Loading/Saving</vt:lpstr>
      <vt:lpstr>                  File Loading/Saving Errors</vt:lpstr>
      <vt:lpstr>         CIO</vt:lpstr>
      <vt:lpstr>            CIO Cont.</vt:lpstr>
      <vt:lpstr>                  Conflicts and Restrictions</vt:lpstr>
      <vt:lpstr>Conflicts and         Restrictions Cont.</vt:lpstr>
      <vt:lpstr>Conflicts and          Restrictions Cont.</vt:lpstr>
      <vt:lpstr>              RIA Requirements</vt:lpstr>
      <vt:lpstr>               Demo Lab Exercise</vt:lpstr>
      <vt:lpstr>                    Demo Lab Exercise Continued</vt:lpstr>
      <vt:lpstr>                    Demo Lab Exercise Continued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Smith1</dc:creator>
  <cp:lastModifiedBy>Greg Smith1</cp:lastModifiedBy>
  <cp:revision>13</cp:revision>
  <cp:lastPrinted>2018-05-16T10:25:55Z</cp:lastPrinted>
  <dcterms:created xsi:type="dcterms:W3CDTF">2018-05-14T12:49:44Z</dcterms:created>
  <dcterms:modified xsi:type="dcterms:W3CDTF">2018-05-16T10:47:22Z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