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19.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23"/>
  </p:notesMasterIdLst>
  <p:sldIdLst>
    <p:sldId id="256" r:id="rId4"/>
    <p:sldId id="257" r:id="rId5"/>
    <p:sldId id="278" r:id="rId6"/>
    <p:sldId id="279" r:id="rId7"/>
    <p:sldId id="280" r:id="rId8"/>
    <p:sldId id="281" r:id="rId9"/>
    <p:sldId id="282" r:id="rId10"/>
    <p:sldId id="283" r:id="rId11"/>
    <p:sldId id="284" r:id="rId12"/>
    <p:sldId id="285" r:id="rId13"/>
    <p:sldId id="286" r:id="rId14"/>
    <p:sldId id="287" r:id="rId15"/>
    <p:sldId id="289" r:id="rId16"/>
    <p:sldId id="290" r:id="rId17"/>
    <p:sldId id="311" r:id="rId18"/>
    <p:sldId id="291" r:id="rId19"/>
    <p:sldId id="292" r:id="rId20"/>
    <p:sldId id="293" r:id="rId21"/>
    <p:sldId id="29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8" userDrawn="1">
          <p15:clr>
            <a:srgbClr val="A4A3A4"/>
          </p15:clr>
        </p15:guide>
        <p15:guide id="2" orient="horz" pos="2676">
          <p15:clr>
            <a:srgbClr val="A4A3A4"/>
          </p15:clr>
        </p15:guide>
        <p15:guide id="3" pos="288">
          <p15:clr>
            <a:srgbClr val="A4A3A4"/>
          </p15:clr>
        </p15:guide>
        <p15:guide id="4" pos="5472">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EB"/>
    <a:srgbClr val="0057B8"/>
    <a:srgbClr val="78BE20"/>
    <a:srgbClr val="9EA2A2"/>
    <a:srgbClr val="2D2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32" autoAdjust="0"/>
  </p:normalViewPr>
  <p:slideViewPr>
    <p:cSldViewPr showGuides="1">
      <p:cViewPr varScale="1">
        <p:scale>
          <a:sx n="124" d="100"/>
          <a:sy n="124" d="100"/>
        </p:scale>
        <p:origin x="1122" y="96"/>
      </p:cViewPr>
      <p:guideLst>
        <p:guide orient="horz" pos="1908"/>
        <p:guide orient="horz" pos="2676"/>
        <p:guide pos="288"/>
        <p:guide pos="5472"/>
        <p:guide pos="2880"/>
      </p:guideLst>
    </p:cSldViewPr>
  </p:slideViewPr>
  <p:outlineViewPr>
    <p:cViewPr>
      <p:scale>
        <a:sx n="33" d="100"/>
        <a:sy n="33" d="100"/>
      </p:scale>
      <p:origin x="0" y="-781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65975-E751-4822-AEA8-6489806269B8}" type="datetimeFigureOut">
              <a:rPr lang="en-US" smtClean="0"/>
              <a:t>2/9/2017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EE5F0-DF44-4F18-8A71-FDEE330FEFF3}" type="slidenum">
              <a:rPr lang="en-US" smtClean="0"/>
              <a:t>‹#›</a:t>
            </a:fld>
            <a:endParaRPr lang="en-US" dirty="0"/>
          </a:p>
        </p:txBody>
      </p:sp>
    </p:spTree>
    <p:extLst>
      <p:ext uri="{BB962C8B-B14F-4D97-AF65-F5344CB8AC3E}">
        <p14:creationId xmlns:p14="http://schemas.microsoft.com/office/powerpoint/2010/main" val="308808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otoman.sharepoint.com/sites/sales/Lists/CustomDemoRequest/AllItems.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mailto:bill.edwards@motoman.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otoman.sharepoint.com/sites/sales/Lists/CustomDemoRequest/AllItems.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designed to introduce a new prospect who is interested in the capabilities of 3D parts</a:t>
            </a:r>
            <a:r>
              <a:rPr lang="en-US" baseline="0" dirty="0" smtClean="0"/>
              <a:t> recognition to the new Yaskawa MotoSight 3D </a:t>
            </a:r>
            <a:r>
              <a:rPr lang="en-US" baseline="0" dirty="0" err="1" smtClean="0"/>
              <a:t>BinPick</a:t>
            </a:r>
            <a:r>
              <a:rPr lang="en-US" baseline="0" dirty="0" smtClean="0"/>
              <a:t> solution. This presentation can be customized, especially with regards to the extra charts at the end which are intended for more a more technically oriented audience interested in how the system actually works. </a:t>
            </a:r>
          </a:p>
          <a:p>
            <a:endParaRPr lang="en-US" baseline="0" dirty="0" smtClean="0"/>
          </a:p>
          <a:p>
            <a:r>
              <a:rPr lang="en-US" baseline="0" dirty="0" smtClean="0"/>
              <a:t>The next step(s) after introducing the customer to this solution would be to better understand their part picking requirements, including any funded opportunities. Following this, it would be appropriate to identify the parts to be picked and have them evaluated by the Yaskawa Technical Advancement team, including any testing if the opportunity is real.</a:t>
            </a:r>
          </a:p>
          <a:p>
            <a:endParaRPr lang="en-US" baseline="0" dirty="0" smtClean="0"/>
          </a:p>
          <a:p>
            <a:r>
              <a:rPr lang="en-US" baseline="0" dirty="0" smtClean="0"/>
              <a:t>The presentation is intended to be used as a Slide Show since many of the charts have animation effects. Just hitting &lt;enter&gt;, &lt;page down&gt; or the &lt;down arrow&gt; will advance the presentation. The </a:t>
            </a:r>
            <a:r>
              <a:rPr lang="en-US" b="1" baseline="0" dirty="0" smtClean="0"/>
              <a:t>&lt;</a:t>
            </a:r>
            <a:r>
              <a:rPr lang="en-US" b="1" dirty="0" smtClean="0">
                <a:sym typeface="Symbol" panose="05050102010706020507" pitchFamily="18" charset="2"/>
              </a:rPr>
              <a:t>&gt; </a:t>
            </a:r>
            <a:r>
              <a:rPr lang="en-US" b="0" dirty="0" smtClean="0">
                <a:sym typeface="Symbol" panose="05050102010706020507" pitchFamily="18" charset="2"/>
              </a:rPr>
              <a:t>symbol will be used in these notes to indicate when to advance.</a:t>
            </a:r>
            <a:endParaRPr lang="en-US" b="0"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a:t>
            </a:fld>
            <a:endParaRPr lang="en-US" dirty="0"/>
          </a:p>
        </p:txBody>
      </p:sp>
    </p:spTree>
    <p:extLst>
      <p:ext uri="{BB962C8B-B14F-4D97-AF65-F5344CB8AC3E}">
        <p14:creationId xmlns:p14="http://schemas.microsoft.com/office/powerpoint/2010/main" val="62331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highlights some of the characteristics of good vs bad parts for recognition.</a:t>
            </a:r>
          </a:p>
          <a:p>
            <a:endParaRPr lang="en-US" baseline="0" dirty="0" smtClean="0"/>
          </a:p>
          <a:p>
            <a:r>
              <a:rPr lang="en-US" baseline="0" dirty="0" smtClean="0"/>
              <a:t>As you can see, good parts are those that have good sized distinguishing features. This means that different features are greater than 3mm in size. This makes it easier for the recognition software to determine how the part is oriented. </a:t>
            </a:r>
          </a:p>
          <a:p>
            <a:endParaRPr lang="en-US" baseline="0" dirty="0" smtClean="0"/>
          </a:p>
          <a:p>
            <a:r>
              <a:rPr lang="en-US" baseline="0" dirty="0" smtClean="0"/>
              <a:t>Parts can be split between two separate bins, but this capability requires additional software and a sliding camera option.</a:t>
            </a:r>
          </a:p>
          <a:p>
            <a:endParaRPr lang="en-US" baseline="0" dirty="0" smtClean="0"/>
          </a:p>
          <a:p>
            <a:r>
              <a:rPr lang="en-US" baseline="0" dirty="0" smtClean="0"/>
              <a:t>Finally, parts with high definition are more easily recognized.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b="0" dirty="0" smtClean="0"/>
          </a:p>
          <a:p>
            <a:r>
              <a:rPr lang="en-US" b="0" dirty="0" smtClean="0"/>
              <a:t>Conversely, parts with very little distinction, &lt; mm, are difficult to recognize. Packaged parts and parts that are easily deformable or soft are also difficult to recognize.</a:t>
            </a:r>
            <a:r>
              <a:rPr lang="en-US" b="0" baseline="0" dirty="0" smtClean="0"/>
              <a:t> Primarily due to lighting, parts that are translucent make it difficult to recognize as well. Finally, if the only distinguishing feature is a logo or label, these types are parts are not good candidates.</a:t>
            </a:r>
          </a:p>
          <a:p>
            <a:endParaRPr lang="en-US" b="0" baseline="0" dirty="0" smtClean="0"/>
          </a:p>
          <a:p>
            <a:r>
              <a:rPr lang="en-US" b="0" dirty="0" smtClean="0"/>
              <a:t>All of these attributes must be considered when</a:t>
            </a:r>
            <a:r>
              <a:rPr lang="en-US" b="0" baseline="0" dirty="0" smtClean="0"/>
              <a:t> evaluating the opportunity.</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A6EEE5F0-DF44-4F18-8A71-FDEE330FEFF3}" type="slidenum">
              <a:rPr lang="en-US" smtClean="0"/>
              <a:t>10</a:t>
            </a:fld>
            <a:endParaRPr lang="en-US" dirty="0"/>
          </a:p>
        </p:txBody>
      </p:sp>
    </p:spTree>
    <p:extLst>
      <p:ext uri="{BB962C8B-B14F-4D97-AF65-F5344CB8AC3E}">
        <p14:creationId xmlns:p14="http://schemas.microsoft.com/office/powerpoint/2010/main" val="360805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items can also affect recognition.</a:t>
            </a:r>
          </a:p>
          <a:p>
            <a:endParaRPr lang="en-US" dirty="0" smtClean="0"/>
          </a:p>
          <a:p>
            <a:r>
              <a:rPr lang="en-US" dirty="0" smtClean="0"/>
              <a:t>These include, but are not limited to:</a:t>
            </a:r>
          </a:p>
          <a:p>
            <a:endParaRPr lang="en-US" dirty="0" smtClean="0"/>
          </a:p>
          <a:p>
            <a:pPr marL="171450" indent="-171450">
              <a:buFont typeface="Arial" panose="020B0604020202020204" pitchFamily="34" charset="0"/>
              <a:buChar char="•"/>
            </a:pPr>
            <a:r>
              <a:rPr lang="en-US" dirty="0" smtClean="0"/>
              <a:t>The color of the part. The system does not recognize color, but the color could affect</a:t>
            </a:r>
            <a:r>
              <a:rPr lang="en-US" baseline="0" dirty="0" smtClean="0"/>
              <a:t> the reflection of the light.</a:t>
            </a:r>
          </a:p>
          <a:p>
            <a:pPr marL="171450" indent="-171450">
              <a:buFont typeface="Arial" panose="020B0604020202020204" pitchFamily="34" charset="0"/>
              <a:buChar char="•"/>
            </a:pPr>
            <a:r>
              <a:rPr lang="en-US" baseline="0" dirty="0" smtClean="0"/>
              <a:t>Bin sizes that are too big or too small for the camera model will also have an impact. In addition, the bins must have very distinct edges so that the software can recognize and calculate collision possibilities and avoid them.</a:t>
            </a:r>
          </a:p>
          <a:p>
            <a:pPr marL="171450" indent="-171450">
              <a:buFont typeface="Arial" panose="020B0604020202020204" pitchFamily="34" charset="0"/>
              <a:buChar char="•"/>
            </a:pPr>
            <a:r>
              <a:rPr lang="en-US" dirty="0" smtClean="0"/>
              <a:t>While the camera unit does</a:t>
            </a:r>
            <a:r>
              <a:rPr lang="en-US" baseline="0" dirty="0" smtClean="0"/>
              <a:t> include its own lighting, significant changes (brightness or darkness) can have an impact. You need to avoid environments where lights may be turned on at random, or the sun moves across a window, door or skylight, etc.</a:t>
            </a:r>
          </a:p>
          <a:p>
            <a:pPr marL="171450"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&lt;</a:t>
            </a:r>
            <a:r>
              <a:rPr lang="en-US" b="1" dirty="0" smtClean="0">
                <a:sym typeface="Symbol" panose="05050102010706020507" pitchFamily="18" charset="2"/>
              </a:rPr>
              <a:t>&gt;</a:t>
            </a:r>
            <a:endParaRPr lang="en-US" b="0"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11</a:t>
            </a:fld>
            <a:endParaRPr lang="en-US" dirty="0"/>
          </a:p>
        </p:txBody>
      </p:sp>
    </p:spTree>
    <p:extLst>
      <p:ext uri="{BB962C8B-B14F-4D97-AF65-F5344CB8AC3E}">
        <p14:creationId xmlns:p14="http://schemas.microsoft.com/office/powerpoint/2010/main" val="192803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the keys to a successful implementation?</a:t>
            </a:r>
          </a:p>
          <a:p>
            <a:endParaRPr lang="en-US" dirty="0" smtClean="0"/>
          </a:p>
          <a:p>
            <a:r>
              <a:rPr lang="en-US" dirty="0" smtClean="0"/>
              <a:t>We must completely understand the</a:t>
            </a:r>
            <a:r>
              <a:rPr lang="en-US" baseline="0" dirty="0" smtClean="0"/>
              <a:t> requirements of the solution.</a:t>
            </a:r>
          </a:p>
          <a:p>
            <a:endParaRPr lang="en-US" baseline="0" dirty="0" smtClean="0"/>
          </a:p>
          <a:p>
            <a:pPr marL="171450" indent="-171450">
              <a:buFont typeface="Arial" panose="020B0604020202020204" pitchFamily="34" charset="0"/>
              <a:buChar char="•"/>
            </a:pPr>
            <a:r>
              <a:rPr lang="en-US" baseline="0" dirty="0" smtClean="0"/>
              <a:t>As previously shown, what are the precise details and makeup of the parts to be recognized?</a:t>
            </a:r>
          </a:p>
          <a:p>
            <a:pPr marL="171450" indent="-171450">
              <a:buFont typeface="Arial" panose="020B0604020202020204" pitchFamily="34" charset="0"/>
              <a:buChar char="•"/>
            </a:pPr>
            <a:r>
              <a:rPr lang="en-US" baseline="0" dirty="0" smtClean="0"/>
              <a:t>Will the bin sizes fit within the specific camera model’s specifications? If not, can the bins be changed?</a:t>
            </a:r>
          </a:p>
          <a:p>
            <a:pPr marL="171450" indent="-171450">
              <a:buFont typeface="Arial" panose="020B0604020202020204" pitchFamily="34" charset="0"/>
              <a:buChar char="•"/>
            </a:pPr>
            <a:r>
              <a:rPr lang="en-US" baseline="0" dirty="0" smtClean="0"/>
              <a:t>What are the cycle time/throughput requirements? While the camera and recognition software work independent of the robot, you must factor in the capture, recognition and robot processing time for each part. </a:t>
            </a:r>
          </a:p>
          <a:p>
            <a:pPr marL="171450" indent="-171450">
              <a:buFont typeface="Arial" panose="020B0604020202020204" pitchFamily="34" charset="0"/>
              <a:buChar char="•"/>
            </a:pPr>
            <a:r>
              <a:rPr lang="en-US" baseline="0" dirty="0" smtClean="0"/>
              <a:t>Finally, once all of these items is understood, parts should be tested to prove everything we know will work.</a:t>
            </a:r>
          </a:p>
          <a:p>
            <a:pPr marL="171450" indent="-171450">
              <a:buFont typeface="Arial" panose="020B0604020202020204" pitchFamily="34" charset="0"/>
              <a:buChar char="•"/>
            </a:pPr>
            <a:endParaRPr lang="en-US" baseline="0" dirty="0" smtClean="0"/>
          </a:p>
          <a:p>
            <a:r>
              <a:rPr lang="en-US" b="1" baseline="0" dirty="0" smtClean="0"/>
              <a:t>Note: </a:t>
            </a:r>
            <a:r>
              <a:rPr lang="en-US" baseline="0" dirty="0" smtClean="0"/>
              <a:t>The Technical Advancement Team can assist with testing of parts. Typically no more than 2-3 parts will be tested without charge. There are some guidelines, so please </a:t>
            </a:r>
            <a:r>
              <a:rPr lang="en-US" sz="1200" kern="1200" dirty="0" smtClean="0">
                <a:solidFill>
                  <a:schemeClr val="tx1"/>
                </a:solidFill>
                <a:effectLst/>
                <a:latin typeface="+mn-lt"/>
                <a:ea typeface="+mn-ea"/>
                <a:cs typeface="+mn-cs"/>
              </a:rPr>
              <a:t>complete the Custom Demo Request Form on SharePoint, or contact TAT directly: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Online Demo Request Form</a:t>
            </a:r>
          </a:p>
          <a:p>
            <a:r>
              <a:rPr lang="en-US" sz="1200" u="sng" kern="1200" dirty="0" smtClean="0">
                <a:solidFill>
                  <a:schemeClr val="tx1"/>
                </a:solidFill>
                <a:effectLst/>
                <a:latin typeface="+mn-lt"/>
                <a:ea typeface="+mn-ea"/>
                <a:cs typeface="+mn-cs"/>
                <a:hlinkClick r:id="rId3"/>
              </a:rPr>
              <a:t>https://motoman.sharepoint.com/sites/sales/Lists/CustomDemoRequest/AllItems.aspx</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Bill Edwards, Manager, Technology Advancement Team</a:t>
            </a:r>
          </a:p>
          <a:p>
            <a:r>
              <a:rPr lang="en-US" sz="1200" u="sng" kern="1200" dirty="0" smtClean="0">
                <a:solidFill>
                  <a:schemeClr val="tx1"/>
                </a:solidFill>
                <a:effectLst/>
                <a:latin typeface="+mn-lt"/>
                <a:ea typeface="+mn-ea"/>
                <a:cs typeface="+mn-cs"/>
                <a:hlinkClick r:id="rId4"/>
              </a:rPr>
              <a:t>bill.edwards@motoman.com</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Finally, the TAT will make</a:t>
            </a:r>
            <a:r>
              <a:rPr lang="en-US" baseline="0" dirty="0" smtClean="0"/>
              <a:t> evaluate the opportunity and only get involved if there is an identified and funded opportunity.</a:t>
            </a:r>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&lt;</a:t>
            </a:r>
            <a:r>
              <a:rPr lang="en-US" b="1" dirty="0" smtClean="0">
                <a:sym typeface="Symbol" panose="05050102010706020507" pitchFamily="18" charset="2"/>
              </a:rPr>
              <a:t>&gt;</a:t>
            </a:r>
            <a:endParaRPr lang="en-US" b="0"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12</a:t>
            </a:fld>
            <a:endParaRPr lang="en-US" dirty="0"/>
          </a:p>
        </p:txBody>
      </p:sp>
    </p:spTree>
    <p:extLst>
      <p:ext uri="{BB962C8B-B14F-4D97-AF65-F5344CB8AC3E}">
        <p14:creationId xmlns:p14="http://schemas.microsoft.com/office/powerpoint/2010/main" val="51588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let’s look at some of the key benefits</a:t>
            </a:r>
            <a:r>
              <a:rPr lang="en-US" baseline="0" dirty="0" smtClean="0"/>
              <a:t> and value of the MotoSight 3D </a:t>
            </a:r>
            <a:r>
              <a:rPr lang="en-US" baseline="0" dirty="0" err="1" smtClean="0"/>
              <a:t>BinPick</a:t>
            </a:r>
            <a:r>
              <a:rPr lang="en-US" baseline="0" dirty="0" smtClean="0"/>
              <a:t> system…..</a:t>
            </a:r>
          </a:p>
          <a:p>
            <a:endParaRPr lang="en-US" baseline="0" dirty="0" smtClean="0"/>
          </a:p>
          <a:p>
            <a:pPr marL="171450" indent="-171450">
              <a:buFont typeface="Wingdings" panose="05000000000000000000" pitchFamily="2" charset="2"/>
              <a:buChar char="ü"/>
            </a:pPr>
            <a:r>
              <a:rPr lang="en-US" baseline="0" dirty="0" smtClean="0"/>
              <a:t>The system can now recognize parts and orientation is applications that were difficult with previous 2D or even 3D systems</a:t>
            </a:r>
          </a:p>
          <a:p>
            <a:pPr marL="171450" indent="-171450">
              <a:buFont typeface="Wingdings" panose="05000000000000000000" pitchFamily="2" charset="2"/>
              <a:buChar char="ü"/>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endParaRPr lang="en-US" b="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r>
              <a:rPr lang="en-US" baseline="0" dirty="0" smtClean="0"/>
              <a:t>The MotoSight 3D </a:t>
            </a:r>
            <a:r>
              <a:rPr lang="en-US" baseline="0" dirty="0" err="1" smtClean="0"/>
              <a:t>BinPick</a:t>
            </a:r>
            <a:r>
              <a:rPr lang="en-US" baseline="0" dirty="0" smtClean="0"/>
              <a:t> system can be implemented quickly because it does not require any programming for part recognition </a:t>
            </a:r>
          </a:p>
          <a:p>
            <a:pPr marL="171450" indent="-171450">
              <a:buFont typeface="Wingdings" panose="05000000000000000000" pitchFamily="2" charset="2"/>
              <a:buChar char="ü"/>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endParaRPr lang="en-US" b="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r>
              <a:rPr lang="en-US" baseline="0" dirty="0" smtClean="0"/>
              <a:t>and is easily configured by simply load images and CAD models.</a:t>
            </a:r>
          </a:p>
          <a:p>
            <a:pPr marL="171450" indent="-171450">
              <a:buFont typeface="Wingdings" panose="05000000000000000000" pitchFamily="2" charset="2"/>
              <a:buChar char="ü"/>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endParaRPr lang="en-US" b="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r>
              <a:rPr lang="en-US" baseline="0" dirty="0" smtClean="0"/>
              <a:t>Cycle times are reduced compared to other solutions through a single step recognition process. Other solutions use one camera to find the part and then a second camera to determine the part’s orientation.</a:t>
            </a:r>
          </a:p>
          <a:p>
            <a:pPr marL="171450" indent="-171450">
              <a:buFont typeface="Wingdings" panose="05000000000000000000" pitchFamily="2" charset="2"/>
              <a:buChar char="ü"/>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endParaRPr lang="en-US" b="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r>
              <a:rPr lang="en-US" baseline="0" dirty="0" smtClean="0"/>
              <a:t>MotoSight 3D </a:t>
            </a:r>
            <a:r>
              <a:rPr lang="en-US" baseline="0" dirty="0" err="1" smtClean="0"/>
              <a:t>BinPick</a:t>
            </a:r>
            <a:r>
              <a:rPr lang="en-US" baseline="0" dirty="0" smtClean="0"/>
              <a:t> improves quality because the camera can automatically adjust based upon the images it sees.</a:t>
            </a:r>
          </a:p>
          <a:p>
            <a:pPr marL="171450" indent="-171450">
              <a:buFont typeface="Wingdings" panose="05000000000000000000" pitchFamily="2" charset="2"/>
              <a:buChar char="ü"/>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endParaRPr lang="en-US" b="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r>
              <a:rPr lang="en-US" baseline="0" dirty="0" smtClean="0"/>
              <a:t>Since there is no programming for part recognition, and images and CAD models are registered in the system, it is very easy and flexible to add or change parts.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smtClean="0">
              <a:sym typeface="Symbol" panose="05050102010706020507" pitchFamily="18"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b="0" dirty="0" smtClean="0"/>
              <a:t>Finally, depending on requirements and part characteristics, there are various software options to improve performance and throughput.</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baseline="0" dirty="0" smtClean="0"/>
              <a:t>&lt;</a:t>
            </a:r>
            <a:r>
              <a:rPr lang="en-US" b="1" dirty="0" smtClean="0">
                <a:sym typeface="Symbol" panose="05050102010706020507" pitchFamily="18" charset="2"/>
              </a:rPr>
              <a:t>&gt;</a:t>
            </a:r>
            <a:endParaRPr lang="en-US" b="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b="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13</a:t>
            </a:fld>
            <a:endParaRPr lang="en-US" dirty="0"/>
          </a:p>
        </p:txBody>
      </p:sp>
    </p:spTree>
    <p:extLst>
      <p:ext uri="{BB962C8B-B14F-4D97-AF65-F5344CB8AC3E}">
        <p14:creationId xmlns:p14="http://schemas.microsoft.com/office/powerpoint/2010/main" val="373702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ü"/>
            </a:pPr>
            <a:r>
              <a:rPr lang="en-US" dirty="0" smtClean="0"/>
              <a:t>Just some wrap-up on how to proceed…</a:t>
            </a:r>
          </a:p>
          <a:p>
            <a:pPr marL="171450" indent="-171450">
              <a:buFont typeface="Wingdings" panose="05000000000000000000" pitchFamily="2" charset="2"/>
              <a:buChar char="ü"/>
            </a:pPr>
            <a:endParaRPr lang="en-US" dirty="0" smtClean="0"/>
          </a:p>
          <a:p>
            <a:pPr marL="171450" indent="-171450">
              <a:buFont typeface="Wingdings" panose="05000000000000000000" pitchFamily="2" charset="2"/>
              <a:buChar char="ü"/>
            </a:pPr>
            <a:r>
              <a:rPr lang="en-US" dirty="0" smtClean="0"/>
              <a:t>We need to evaluate all proposals in order to understand the requirements and parts to be processed. This will be done by the Technology Advancement Team with backup from Canon, U.S.A.</a:t>
            </a:r>
          </a:p>
          <a:p>
            <a:pPr marL="171450" indent="-171450">
              <a:buFont typeface="Wingdings" panose="05000000000000000000" pitchFamily="2" charset="2"/>
              <a:buChar char="ü"/>
            </a:pPr>
            <a:endParaRPr lang="en-US" dirty="0" smtClean="0"/>
          </a:p>
          <a:p>
            <a:pPr marL="171450" indent="-171450">
              <a:buFont typeface="Wingdings" panose="05000000000000000000" pitchFamily="2" charset="2"/>
              <a:buChar char="ü"/>
            </a:pPr>
            <a:r>
              <a:rPr lang="en-US" dirty="0" smtClean="0"/>
              <a:t>Complete the online Custom</a:t>
            </a:r>
            <a:r>
              <a:rPr lang="en-US" baseline="0" dirty="0" smtClean="0"/>
              <a:t> Demo Request to get the process started.</a:t>
            </a:r>
          </a:p>
          <a:p>
            <a:pPr marL="628650" lvl="1" indent="-171450">
              <a:buFont typeface="Wingdings" panose="05000000000000000000" pitchFamily="2" charset="2"/>
              <a:buChar char="ü"/>
            </a:pPr>
            <a:r>
              <a:rPr lang="en-US" sz="1100" i="1" u="sng" kern="1200" dirty="0" smtClean="0">
                <a:solidFill>
                  <a:schemeClr val="tx1"/>
                </a:solidFill>
                <a:effectLst/>
                <a:latin typeface="+mn-lt"/>
                <a:ea typeface="+mn-ea"/>
                <a:cs typeface="+mn-cs"/>
                <a:hlinkClick r:id="rId3"/>
              </a:rPr>
              <a:t>https://motoman.sharepoint.com/sites/sales/Lists/CustomDemoRequest/AllItems.aspx</a:t>
            </a:r>
            <a:endParaRPr lang="en-US" sz="1100" i="1" u="sng" kern="1200" dirty="0" smtClean="0">
              <a:solidFill>
                <a:schemeClr val="tx1"/>
              </a:solidFill>
              <a:effectLst/>
              <a:latin typeface="+mn-lt"/>
              <a:ea typeface="+mn-ea"/>
              <a:cs typeface="+mn-cs"/>
            </a:endParaRPr>
          </a:p>
          <a:p>
            <a:pPr marL="628650" lvl="1" indent="-171450">
              <a:buFont typeface="Wingdings" panose="05000000000000000000" pitchFamily="2" charset="2"/>
              <a:buChar char="ü"/>
            </a:pP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14</a:t>
            </a:fld>
            <a:endParaRPr lang="en-US" dirty="0"/>
          </a:p>
        </p:txBody>
      </p:sp>
    </p:spTree>
    <p:extLst>
      <p:ext uri="{BB962C8B-B14F-4D97-AF65-F5344CB8AC3E}">
        <p14:creationId xmlns:p14="http://schemas.microsoft.com/office/powerpoint/2010/main" val="367059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charts can be incorporated into the main presentation as needed, or discussed separately</a:t>
            </a:r>
            <a:r>
              <a:rPr lang="en-US" baseline="0" dirty="0" smtClean="0"/>
              <a:t> if there is a desire to review more technical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16</a:t>
            </a:fld>
            <a:endParaRPr lang="en-US" dirty="0"/>
          </a:p>
        </p:txBody>
      </p:sp>
    </p:spTree>
    <p:extLst>
      <p:ext uri="{BB962C8B-B14F-4D97-AF65-F5344CB8AC3E}">
        <p14:creationId xmlns:p14="http://schemas.microsoft.com/office/powerpoint/2010/main" val="420666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PC Workstation is a high performance Intel based unit with industry leading graphics recognition and processing hardware. In addition, the unit is configured</a:t>
            </a:r>
            <a:r>
              <a:rPr lang="en-US" baseline="0" dirty="0" smtClean="0"/>
              <a:t> with multiple network interfaces to streamline the transfer of data and location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Executing on the PC is Canon’s 3D recognition software that detects and analyzes the images, and Yaskawa’s software to communicate the proper information to the robot for picking.</a:t>
            </a: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17</a:t>
            </a:fld>
            <a:endParaRPr lang="en-US" dirty="0"/>
          </a:p>
        </p:txBody>
      </p:sp>
    </p:spTree>
    <p:extLst>
      <p:ext uri="{BB962C8B-B14F-4D97-AF65-F5344CB8AC3E}">
        <p14:creationId xmlns:p14="http://schemas.microsoft.com/office/powerpoint/2010/main" val="4075092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Depending on the structure and requirements of the parts, there are several optional software components (separately</a:t>
            </a:r>
            <a:r>
              <a:rPr lang="en-US" baseline="0" dirty="0" smtClean="0"/>
              <a:t> chargeable) that can fine tune the operation and effectively improve performance and cycle time.</a:t>
            </a: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18</a:t>
            </a:fld>
            <a:endParaRPr lang="en-US" dirty="0"/>
          </a:p>
        </p:txBody>
      </p:sp>
    </p:spTree>
    <p:extLst>
      <p:ext uri="{BB962C8B-B14F-4D97-AF65-F5344CB8AC3E}">
        <p14:creationId xmlns:p14="http://schemas.microsoft.com/office/powerpoint/2010/main" val="829545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Step vs Multi</a:t>
            </a:r>
            <a:r>
              <a:rPr lang="en-US" baseline="0" dirty="0" smtClean="0"/>
              <a:t> Step Recognition</a:t>
            </a:r>
          </a:p>
          <a:p>
            <a:endParaRPr lang="en-US" baseline="0" dirty="0" smtClean="0"/>
          </a:p>
          <a:p>
            <a:r>
              <a:rPr lang="en-US" baseline="0" dirty="0" smtClean="0"/>
              <a:t>The MotoSight 3D </a:t>
            </a:r>
            <a:r>
              <a:rPr lang="en-US" baseline="0" dirty="0" err="1" smtClean="0"/>
              <a:t>BinPick</a:t>
            </a:r>
            <a:r>
              <a:rPr lang="en-US" baseline="0" dirty="0" smtClean="0"/>
              <a:t> system uses a single step recognition process. This means that in one step, the camera locates the part, the system determines the orientation and instructs the robot on how to pick the part.</a:t>
            </a:r>
          </a:p>
          <a:p>
            <a:endParaRPr lang="en-US" baseline="0" dirty="0" smtClean="0"/>
          </a:p>
          <a:p>
            <a:r>
              <a:rPr lang="en-US" baseline="0" dirty="0" smtClean="0"/>
              <a:t>Other solutions use a two step process which requires a camera to first find the part, and then a second camera to determine the orientation. This takes time, adds complexity and costs more.</a:t>
            </a: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19</a:t>
            </a:fld>
            <a:endParaRPr lang="en-US" dirty="0"/>
          </a:p>
        </p:txBody>
      </p:sp>
    </p:spTree>
    <p:extLst>
      <p:ext uri="{BB962C8B-B14F-4D97-AF65-F5344CB8AC3E}">
        <p14:creationId xmlns:p14="http://schemas.microsoft.com/office/powerpoint/2010/main" val="219503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topics to be covered as part of this presentation include…..</a:t>
            </a:r>
          </a:p>
          <a:p>
            <a:pPr marL="171450" indent="-171450">
              <a:buFont typeface="Wingdings" panose="05000000000000000000" pitchFamily="2" charset="2"/>
              <a:buChar char="ü"/>
            </a:pPr>
            <a:r>
              <a:rPr lang="en-US" dirty="0" smtClean="0"/>
              <a:t>What is the </a:t>
            </a:r>
            <a:r>
              <a:rPr lang="en-US" dirty="0" err="1" smtClean="0"/>
              <a:t>BinPick</a:t>
            </a:r>
            <a:r>
              <a:rPr lang="en-US" dirty="0" smtClean="0"/>
              <a:t> solution</a:t>
            </a:r>
          </a:p>
          <a:p>
            <a:pPr marL="171450" indent="-171450">
              <a:buFont typeface="Wingdings" panose="05000000000000000000" pitchFamily="2" charset="2"/>
              <a:buChar char="ü"/>
            </a:pPr>
            <a:r>
              <a:rPr lang="en-US" dirty="0" smtClean="0"/>
              <a:t>Why 3D Vision is needed</a:t>
            </a:r>
          </a:p>
          <a:p>
            <a:pPr marL="171450" indent="-171450">
              <a:buFont typeface="Wingdings" panose="05000000000000000000" pitchFamily="2" charset="2"/>
              <a:buChar char="ü"/>
            </a:pPr>
            <a:r>
              <a:rPr lang="en-US" dirty="0" smtClean="0"/>
              <a:t>What are the best/targeted environments for the solution</a:t>
            </a:r>
          </a:p>
          <a:p>
            <a:pPr marL="171450" indent="-171450">
              <a:buFont typeface="Wingdings" panose="05000000000000000000" pitchFamily="2" charset="2"/>
              <a:buChar char="ü"/>
            </a:pPr>
            <a:r>
              <a:rPr lang="en-US" dirty="0" smtClean="0"/>
              <a:t>How does the system work</a:t>
            </a:r>
          </a:p>
          <a:p>
            <a:pPr marL="171450" indent="-171450">
              <a:buFont typeface="Wingdings" panose="05000000000000000000" pitchFamily="2" charset="2"/>
              <a:buChar char="ü"/>
            </a:pPr>
            <a:r>
              <a:rPr lang="en-US" dirty="0" smtClean="0"/>
              <a:t>What components are included/required</a:t>
            </a:r>
          </a:p>
          <a:p>
            <a:pPr marL="171450" indent="-171450">
              <a:buFont typeface="Wingdings" panose="05000000000000000000" pitchFamily="2" charset="2"/>
              <a:buChar char="ü"/>
            </a:pPr>
            <a:r>
              <a:rPr lang="en-US" dirty="0" smtClean="0"/>
              <a:t>Considerations for what types of parts are good/bad candidates for recognition</a:t>
            </a:r>
          </a:p>
          <a:p>
            <a:pPr marL="171450" indent="-171450">
              <a:buFont typeface="Wingdings" panose="05000000000000000000" pitchFamily="2" charset="2"/>
              <a:buChar char="ü"/>
            </a:pPr>
            <a:r>
              <a:rPr lang="en-US" dirty="0" smtClean="0"/>
              <a:t>What are the keys to a successful implementation</a:t>
            </a:r>
          </a:p>
          <a:p>
            <a:pPr marL="171450" indent="-171450">
              <a:buFont typeface="Wingdings" panose="05000000000000000000" pitchFamily="2" charset="2"/>
              <a:buChar char="ü"/>
            </a:pPr>
            <a:r>
              <a:rPr lang="en-US" dirty="0" smtClean="0"/>
              <a:t>And finally, a review of the benefits of the Yaskawa solution and steps for evaluating the application</a:t>
            </a:r>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2</a:t>
            </a:fld>
            <a:endParaRPr lang="en-US" dirty="0"/>
          </a:p>
        </p:txBody>
      </p:sp>
    </p:spTree>
    <p:extLst>
      <p:ext uri="{BB962C8B-B14F-4D97-AF65-F5344CB8AC3E}">
        <p14:creationId xmlns:p14="http://schemas.microsoft.com/office/powerpoint/2010/main" val="232499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MotoSight</a:t>
            </a:r>
            <a:r>
              <a:rPr lang="en-US" baseline="0" dirty="0" smtClean="0"/>
              <a:t> 3D </a:t>
            </a:r>
            <a:r>
              <a:rPr lang="en-US" baseline="0" dirty="0" err="1" smtClean="0"/>
              <a:t>BinPick</a:t>
            </a:r>
            <a:r>
              <a:rPr lang="en-US" baseline="0" dirty="0" smtClean="0"/>
              <a:t> solutions leverages leading edge 3D imaging and recognition technology through a business partnership with Canon U.S.A. This allows Yaskawa to offer a solution that is specifically designed to recognize and pick randomly stacked parts from a bin. As technology changes and Canon makes improvements, we can easily incorporate those changes into our solution.</a:t>
            </a:r>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3</a:t>
            </a:fld>
            <a:endParaRPr lang="en-US" dirty="0"/>
          </a:p>
        </p:txBody>
      </p:sp>
    </p:spTree>
    <p:extLst>
      <p:ext uri="{BB962C8B-B14F-4D97-AF65-F5344CB8AC3E}">
        <p14:creationId xmlns:p14="http://schemas.microsoft.com/office/powerpoint/2010/main" val="250226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explores the three basic environments</a:t>
            </a:r>
            <a:r>
              <a:rPr lang="en-US" baseline="0" dirty="0" smtClean="0"/>
              <a:t> describing how parts are typically presented in a manufacturing process:</a:t>
            </a:r>
          </a:p>
          <a:p>
            <a:endParaRPr lang="en-US" baseline="0" dirty="0" smtClean="0"/>
          </a:p>
          <a:p>
            <a:pPr marL="171450" indent="-171450">
              <a:buFont typeface="Arial" panose="020B0604020202020204" pitchFamily="34" charset="0"/>
              <a:buChar char="•"/>
            </a:pPr>
            <a:r>
              <a:rPr lang="en-US" baseline="0" dirty="0" smtClean="0"/>
              <a:t>The first is a structured environment. This is where the parts are presented in a consistent, organize and repeatable layout that can easily be recognized.</a:t>
            </a:r>
          </a:p>
          <a:p>
            <a:pPr marL="171450"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&lt;</a:t>
            </a:r>
            <a:r>
              <a:rPr lang="en-US" b="1" dirty="0" smtClean="0">
                <a:sym typeface="Symbol" panose="05050102010706020507" pitchFamily="18" charset="2"/>
              </a:rPr>
              <a:t>&gt;</a:t>
            </a:r>
            <a:endParaRPr lang="en-US" b="1"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 second type of environment is a semi-structured layout. The parts may not be consistently laid out in a pattern, but they are stacked and oriented and that makes 2D imaging easy.</a:t>
            </a:r>
          </a:p>
          <a:p>
            <a:pPr marL="171450" indent="-171450">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&lt;</a:t>
            </a:r>
            <a:r>
              <a:rPr lang="en-US" b="1" dirty="0" smtClean="0">
                <a:sym typeface="Symbol" panose="05050102010706020507" pitchFamily="18" charset="2"/>
              </a:rPr>
              <a:t>&gt;</a:t>
            </a:r>
            <a:endParaRPr lang="en-US" b="1"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Finally, parts can be presented in a totally random orientation and position. This makes it very difficult for automated systems to first recognize a part and determine its location, but also determine</a:t>
            </a:r>
            <a:r>
              <a:rPr lang="en-US" baseline="0" dirty="0" smtClean="0"/>
              <a:t> the orientation of the part to enable successful picking. It is this type of environment for which MotoSight 3D </a:t>
            </a:r>
            <a:r>
              <a:rPr lang="en-US" baseline="0" dirty="0" err="1" smtClean="0"/>
              <a:t>BinPick</a:t>
            </a:r>
            <a:r>
              <a:rPr lang="en-US" baseline="0" dirty="0" smtClean="0"/>
              <a:t> was designed.</a:t>
            </a:r>
          </a:p>
          <a:p>
            <a:pPr marL="171450"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smtClean="0"/>
              <a:t>&lt;</a:t>
            </a:r>
            <a:r>
              <a:rPr lang="en-US" b="1" dirty="0" smtClean="0">
                <a:sym typeface="Symbol" panose="05050102010706020507" pitchFamily="18" charset="2"/>
              </a:rPr>
              <a:t>&gt;</a:t>
            </a:r>
            <a:endParaRPr lang="en-US" b="1"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4</a:t>
            </a:fld>
            <a:endParaRPr lang="en-US" dirty="0"/>
          </a:p>
        </p:txBody>
      </p:sp>
    </p:spTree>
    <p:extLst>
      <p:ext uri="{BB962C8B-B14F-4D97-AF65-F5344CB8AC3E}">
        <p14:creationId xmlns:p14="http://schemas.microsoft.com/office/powerpoint/2010/main" val="380446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business need we are trying to solve are those applications that require picking of parts that are randomly presented in a bin. This would be a</a:t>
            </a:r>
            <a:r>
              <a:rPr lang="en-US" baseline="0" dirty="0" smtClean="0"/>
              <a:t> stationary bin, not something that is moving down a conveyor.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dirty="0" smtClean="0"/>
          </a:p>
          <a:p>
            <a:endParaRPr lang="en-US" dirty="0" smtClean="0"/>
          </a:p>
          <a:p>
            <a:r>
              <a:rPr lang="en-US" dirty="0" smtClean="0"/>
              <a:t>Currently these</a:t>
            </a:r>
            <a:r>
              <a:rPr lang="en-US" baseline="0" dirty="0" smtClean="0"/>
              <a:t> parts are probably being picked manually or with the use of some non-intelligent device.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dirty="0" smtClean="0"/>
          </a:p>
          <a:p>
            <a:r>
              <a:rPr lang="en-US" dirty="0" smtClean="0"/>
              <a:t>And the customer wants to find a way to pick the parts, orient them properly and prepare or forward to the next downstream process.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5</a:t>
            </a:fld>
            <a:endParaRPr lang="en-US" dirty="0"/>
          </a:p>
        </p:txBody>
      </p:sp>
    </p:spTree>
    <p:extLst>
      <p:ext uri="{BB962C8B-B14F-4D97-AF65-F5344CB8AC3E}">
        <p14:creationId xmlns:p14="http://schemas.microsoft.com/office/powerpoint/2010/main" val="180970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busy graphic, but it explains the three step high level process for recognizing and picking a part….</a:t>
            </a:r>
          </a:p>
          <a:p>
            <a:endParaRPr lang="en-US" dirty="0" smtClean="0"/>
          </a:p>
          <a:p>
            <a:r>
              <a:rPr lang="en-US" dirty="0" smtClean="0"/>
              <a:t>First, the camera takes an image of the bin using its integrated optics and lighting.</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dirty="0" smtClean="0"/>
          </a:p>
          <a:p>
            <a:r>
              <a:rPr lang="en-US" dirty="0" smtClean="0"/>
              <a:t>The image is the processed to 1)</a:t>
            </a:r>
            <a:r>
              <a:rPr lang="en-US" baseline="0" dirty="0" smtClean="0"/>
              <a:t> find a part and 2) determine its orientation. This is accomplished quickly by comparing stored images of the parts as well as matching the acquired image to the 3D CAD model of the part.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dirty="0" smtClean="0"/>
          </a:p>
          <a:p>
            <a:r>
              <a:rPr lang="en-US" dirty="0" smtClean="0"/>
              <a:t>Finally, the software determines if the part can successfully be picked and communicates the coordinates and picking information to the robot.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6</a:t>
            </a:fld>
            <a:endParaRPr lang="en-US" dirty="0"/>
          </a:p>
        </p:txBody>
      </p:sp>
    </p:spTree>
    <p:extLst>
      <p:ext uri="{BB962C8B-B14F-4D97-AF65-F5344CB8AC3E}">
        <p14:creationId xmlns:p14="http://schemas.microsoft.com/office/powerpoint/2010/main" val="225466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MotoSight 3D </a:t>
            </a:r>
            <a:r>
              <a:rPr lang="en-US" dirty="0" err="1" smtClean="0"/>
              <a:t>BinPick</a:t>
            </a:r>
            <a:r>
              <a:rPr lang="en-US" dirty="0" smtClean="0"/>
              <a:t> recognition software is</a:t>
            </a:r>
            <a:r>
              <a:rPr lang="en-US" baseline="0" dirty="0" smtClean="0"/>
              <a:t> tightly integrated with the Yaskawa robot controller software to efficiently recognize and pick the part. The software determines the best way for grasping the part, taking into account any interference with other parts in the bin. When instructing the robot on what to pick, the software also considers any interference between the part, the gripper or robot arm with the sides of the bin. This is all accomplished using 3D CAD models of not only the part by the gripper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7</a:t>
            </a:fld>
            <a:endParaRPr lang="en-US" dirty="0"/>
          </a:p>
        </p:txBody>
      </p:sp>
    </p:spTree>
    <p:extLst>
      <p:ext uri="{BB962C8B-B14F-4D97-AF65-F5344CB8AC3E}">
        <p14:creationId xmlns:p14="http://schemas.microsoft.com/office/powerpoint/2010/main" val="292704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various</a:t>
            </a:r>
            <a:r>
              <a:rPr lang="en-US" baseline="0" dirty="0" smtClean="0"/>
              <a:t> components of the system.</a:t>
            </a:r>
          </a:p>
          <a:p>
            <a:endParaRPr lang="en-US" baseline="0" dirty="0" smtClean="0"/>
          </a:p>
          <a:p>
            <a:r>
              <a:rPr lang="en-US" baseline="0" dirty="0" smtClean="0"/>
              <a:t>The process starts with the camera, and there are three different models depending and the size of the parts and bin. We will look at the various options in a few more charts.</a:t>
            </a:r>
          </a:p>
          <a:p>
            <a:endParaRPr lang="en-US" baseline="0" dirty="0" smtClean="0"/>
          </a:p>
          <a:p>
            <a:r>
              <a:rPr lang="en-US" baseline="0" dirty="0" smtClean="0"/>
              <a:t>After the image of the bin is captured, the magic really happens in the high performance graphics workstation. This is where the recognition software compares the various images of the part and the 3D CAD model. Once the part is recognized and the orientation determined, the software communicates to the robot controller to instruct the robot and where and how to pick the part.</a:t>
            </a:r>
          </a:p>
          <a:p>
            <a:endParaRPr lang="en-US" baseline="0" dirty="0" smtClean="0"/>
          </a:p>
          <a:p>
            <a:r>
              <a:rPr lang="en-US" b="1" dirty="0" smtClean="0"/>
              <a:t>Note: </a:t>
            </a:r>
            <a:r>
              <a:rPr lang="en-US" b="0" dirty="0" smtClean="0"/>
              <a:t>Depending</a:t>
            </a:r>
            <a:r>
              <a:rPr lang="en-US" b="0" baseline="0" dirty="0" smtClean="0"/>
              <a:t> on the customer you can explicitly discuss the external PC Workstation requirement or only highlight it if asked. You might be questioned/challenged on why a separate PC unit is required vs. processing the information on the robot controller. The answer is straightforward. Utilizing a separate PC Workstation with high performance graphics recognition technology provides optimum performance, allows for easy growth in the future, and does not impact the performance of the robot.</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a:t>
            </a:r>
            <a:r>
              <a:rPr lang="en-US" b="1" dirty="0" smtClean="0">
                <a:sym typeface="Symbol" panose="05050102010706020507" pitchFamily="18" charset="2"/>
              </a:rPr>
              <a:t>&gt;</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8</a:t>
            </a:fld>
            <a:endParaRPr lang="en-US" dirty="0"/>
          </a:p>
        </p:txBody>
      </p:sp>
    </p:spTree>
    <p:extLst>
      <p:ext uri="{BB962C8B-B14F-4D97-AF65-F5344CB8AC3E}">
        <p14:creationId xmlns:p14="http://schemas.microsoft.com/office/powerpoint/2010/main" val="97546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mentioned on the previous chart that there are three different camera models. You can see here that the size of the part(s) to be picked primarily determine</a:t>
            </a:r>
            <a:r>
              <a:rPr lang="en-US" baseline="0" dirty="0" smtClean="0"/>
              <a:t> the model. You can see that the minimum part size is 10mm x 10mm for the RV300, up to 45mm x 45mm for the RV1100. In addition, each camera has a maximum bib size that it can process.</a:t>
            </a:r>
          </a:p>
          <a:p>
            <a:endParaRPr lang="en-US" baseline="0" dirty="0" smtClean="0"/>
          </a:p>
          <a:p>
            <a:r>
              <a:rPr lang="en-US" baseline="0" dirty="0" smtClean="0"/>
              <a:t>Also, remember the cycle times of the cameras. This is the amount of time between when the camera can fire and take an image, and when it can repeat the cycle. This must be considered when quoting cycle times, and hopefully the robot is picking and processing the previous item while the camera is “recharging”.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EEE5F0-DF44-4F18-8A71-FDEE330FEFF3}" type="slidenum">
              <a:rPr lang="en-US" smtClean="0"/>
              <a:t>9</a:t>
            </a:fld>
            <a:endParaRPr lang="en-US" dirty="0"/>
          </a:p>
        </p:txBody>
      </p:sp>
    </p:spTree>
    <p:extLst>
      <p:ext uri="{BB962C8B-B14F-4D97-AF65-F5344CB8AC3E}">
        <p14:creationId xmlns:p14="http://schemas.microsoft.com/office/powerpoint/2010/main" val="320340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creen">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0"/>
            <a:ext cx="2465388" cy="5143500"/>
          </a:xfrm>
          <a:prstGeom prst="rect">
            <a:avLst/>
          </a:prstGeom>
          <a:solidFill>
            <a:srgbClr val="0057B8"/>
          </a:solidFill>
          <a:ln>
            <a:noFill/>
          </a:ln>
          <a:extLst/>
        </p:spPr>
        <p:txBody>
          <a:bodyPr wrap="none" anchor="ctr"/>
          <a:lstStyle/>
          <a:p>
            <a:pPr lvl="0" algn="ctr">
              <a:spcBef>
                <a:spcPct val="0"/>
              </a:spcBef>
            </a:pPr>
            <a:endParaRPr kumimoji="1" lang="ja-JP" altLang="en-US" sz="1108" b="1" smtClean="0">
              <a:latin typeface="Arial" panose="020B0604020202020204" pitchFamily="34" charset="0"/>
              <a:ea typeface="HGP創英角ｺﾞｼｯｸUB" panose="020B0900000000000000" pitchFamily="50" charset="-128"/>
            </a:endParaRPr>
          </a:p>
        </p:txBody>
      </p:sp>
      <p:pic>
        <p:nvPicPr>
          <p:cNvPr id="9" name="図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88858" y="298444"/>
            <a:ext cx="1887672" cy="3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3124200" y="1469231"/>
            <a:ext cx="5410200" cy="1102519"/>
          </a:xfrm>
        </p:spPr>
        <p:txBody>
          <a:bodyPr anchor="t" anchorCtr="0">
            <a:normAutofit/>
          </a:bodyPr>
          <a:lstStyle>
            <a:lvl1pPr>
              <a:defRPr sz="3400" b="0"/>
            </a:lvl1pPr>
          </a:lstStyle>
          <a:p>
            <a:r>
              <a:rPr lang="en-US" dirty="0" smtClean="0"/>
              <a:t>Title</a:t>
            </a:r>
            <a:endParaRPr lang="en-US" dirty="0"/>
          </a:p>
        </p:txBody>
      </p:sp>
      <p:sp>
        <p:nvSpPr>
          <p:cNvPr id="3" name="Subtitle 2"/>
          <p:cNvSpPr>
            <a:spLocks noGrp="1"/>
          </p:cNvSpPr>
          <p:nvPr>
            <p:ph type="subTitle" idx="1" hasCustomPrompt="1"/>
          </p:nvPr>
        </p:nvSpPr>
        <p:spPr>
          <a:xfrm>
            <a:off x="3124200" y="3613329"/>
            <a:ext cx="5410200" cy="342900"/>
          </a:xfrm>
        </p:spPr>
        <p:txBody>
          <a:bodyPr>
            <a:noAutofit/>
          </a:bodyPr>
          <a:lstStyle>
            <a:lvl1pPr marL="0" indent="0" algn="l">
              <a:buNone/>
              <a:defRPr>
                <a:solidFill>
                  <a:srgbClr val="2D29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Month DD, 2015</a:t>
            </a:r>
            <a:endParaRPr lang="en-US" dirty="0"/>
          </a:p>
        </p:txBody>
      </p:sp>
      <p:sp>
        <p:nvSpPr>
          <p:cNvPr id="5" name="Footer Placeholder 4"/>
          <p:cNvSpPr>
            <a:spLocks noGrp="1"/>
          </p:cNvSpPr>
          <p:nvPr>
            <p:ph type="ftr" sz="quarter" idx="11"/>
          </p:nvPr>
        </p:nvSpPr>
        <p:spPr>
          <a:xfrm>
            <a:off x="3200400" y="4781191"/>
            <a:ext cx="5181600" cy="273844"/>
          </a:xfrm>
          <a:prstGeom prst="rect">
            <a:avLst/>
          </a:prstGeom>
        </p:spPr>
        <p:txBody>
          <a:bodyPr/>
          <a:lstStyle/>
          <a:p>
            <a:endParaRPr lang="en-US" dirty="0"/>
          </a:p>
        </p:txBody>
      </p:sp>
      <p:sp>
        <p:nvSpPr>
          <p:cNvPr id="11" name="Rectangle 36"/>
          <p:cNvSpPr txBox="1">
            <a:spLocks noChangeArrowheads="1"/>
          </p:cNvSpPr>
          <p:nvPr userDrawn="1"/>
        </p:nvSpPr>
        <p:spPr>
          <a:xfrm>
            <a:off x="3124200" y="3867150"/>
            <a:ext cx="3445329" cy="680133"/>
          </a:xfrm>
          <a:prstGeom prst="rect">
            <a:avLst/>
          </a:prstGeom>
        </p:spPr>
        <p:txBody>
          <a:bodyPr vert="horz" lIns="84406" tIns="42203" rIns="84406" bIns="42203" rtlCol="0" anchor="t"/>
          <a:lstStyle>
            <a:defPPr>
              <a:defRPr lang="ja-JP"/>
            </a:defPPr>
            <a:lvl1pPr marL="0" algn="ctr" defTabSz="914400" rtl="0" eaLnBrk="1" latinLnBrk="0" hangingPunct="1">
              <a:defRPr kumimoji="1" sz="1200" kern="1200" dirty="0" smtClean="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defRPr/>
            </a:pPr>
            <a:r>
              <a:rPr lang="en-US" sz="2000" dirty="0" smtClean="0">
                <a:solidFill>
                  <a:srgbClr val="2D2926"/>
                </a:solidFill>
                <a:latin typeface="Arial" panose="020B0604020202020204" pitchFamily="34" charset="0"/>
                <a:cs typeface="Arial" panose="020B0604020202020204" pitchFamily="34" charset="0"/>
              </a:rPr>
              <a:t>Yaskawa America, Inc.</a:t>
            </a:r>
          </a:p>
          <a:p>
            <a:pPr algn="l">
              <a:defRPr/>
            </a:pPr>
            <a:r>
              <a:rPr lang="en-US" sz="1200" dirty="0" smtClean="0">
                <a:solidFill>
                  <a:srgbClr val="2D2926"/>
                </a:solidFill>
                <a:latin typeface="Arial" panose="020B0604020202020204" pitchFamily="34" charset="0"/>
                <a:cs typeface="Arial" panose="020B0604020202020204" pitchFamily="34" charset="0"/>
              </a:rPr>
              <a:t>Motoman Robotics Division</a:t>
            </a:r>
            <a:endParaRPr lang="en-US" altLang="ja-JP" sz="1200" dirty="0">
              <a:solidFill>
                <a:srgbClr val="2D29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895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Divider - Welding 1">
    <p:spTree>
      <p:nvGrpSpPr>
        <p:cNvPr id="1" name=""/>
        <p:cNvGrpSpPr/>
        <p:nvPr/>
      </p:nvGrpSpPr>
      <p:grpSpPr>
        <a:xfrm>
          <a:off x="0" y="0"/>
          <a:ext cx="0" cy="0"/>
          <a:chOff x="0" y="0"/>
          <a:chExt cx="0" cy="0"/>
        </a:xfrm>
      </p:grpSpPr>
      <p:pic>
        <p:nvPicPr>
          <p:cNvPr id="5" name="Picture 4" descr="Welding Divider_1.jpg"/>
          <p:cNvPicPr>
            <a:picLocks noChangeAspect="1"/>
          </p:cNvPicPr>
          <p:nvPr userDrawn="1"/>
        </p:nvPicPr>
        <p:blipFill rotWithShape="1">
          <a:blip r:embed="rId2" cstate="screen">
            <a:extLst>
              <a:ext uri="{28A0092B-C50C-407E-A947-70E740481C1C}">
                <a14:useLocalDpi xmlns:a14="http://schemas.microsoft.com/office/drawing/2010/main"/>
              </a:ext>
            </a:extLst>
          </a:blip>
          <a:srcRect t="-1" b="4433"/>
          <a:stretch/>
        </p:blipFill>
        <p:spPr>
          <a:xfrm>
            <a:off x="-15025" y="666750"/>
            <a:ext cx="9159025"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Welding Example 1</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29405168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Divider - Welding 2">
    <p:spTree>
      <p:nvGrpSpPr>
        <p:cNvPr id="1" name=""/>
        <p:cNvGrpSpPr/>
        <p:nvPr/>
      </p:nvGrpSpPr>
      <p:grpSpPr>
        <a:xfrm>
          <a:off x="0" y="0"/>
          <a:ext cx="0" cy="0"/>
          <a:chOff x="0" y="0"/>
          <a:chExt cx="0" cy="0"/>
        </a:xfrm>
      </p:grpSpPr>
      <p:pic>
        <p:nvPicPr>
          <p:cNvPr id="10" name="Picture 9" descr="Welding Divider_2.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1"/>
            <a:ext cx="9144000"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Welding Example  2</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19691602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Divider - Welding 3">
    <p:spTree>
      <p:nvGrpSpPr>
        <p:cNvPr id="1" name=""/>
        <p:cNvGrpSpPr/>
        <p:nvPr/>
      </p:nvGrpSpPr>
      <p:grpSpPr>
        <a:xfrm>
          <a:off x="0" y="0"/>
          <a:ext cx="0" cy="0"/>
          <a:chOff x="0" y="0"/>
          <a:chExt cx="0" cy="0"/>
        </a:xfrm>
      </p:grpSpPr>
      <p:pic>
        <p:nvPicPr>
          <p:cNvPr id="10" name="Picture 9" descr="Welding Divider_3.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0"/>
            <a:ext cx="9144000"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Welding Example 3</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28411568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Divider - Welding 4">
    <p:spTree>
      <p:nvGrpSpPr>
        <p:cNvPr id="1" name=""/>
        <p:cNvGrpSpPr/>
        <p:nvPr/>
      </p:nvGrpSpPr>
      <p:grpSpPr>
        <a:xfrm>
          <a:off x="0" y="0"/>
          <a:ext cx="0" cy="0"/>
          <a:chOff x="0" y="0"/>
          <a:chExt cx="0" cy="0"/>
        </a:xfrm>
      </p:grpSpPr>
      <p:pic>
        <p:nvPicPr>
          <p:cNvPr id="10" name="Picture 9" descr="Welding Divider_4.jpg"/>
          <p:cNvPicPr>
            <a:picLocks noChangeAspect="1"/>
          </p:cNvPicPr>
          <p:nvPr userDrawn="1"/>
        </p:nvPicPr>
        <p:blipFill rotWithShape="1">
          <a:blip r:embed="rId2" cstate="screen">
            <a:extLst>
              <a:ext uri="{28A0092B-C50C-407E-A947-70E740481C1C}">
                <a14:useLocalDpi xmlns:a14="http://schemas.microsoft.com/office/drawing/2010/main"/>
              </a:ext>
            </a:extLst>
          </a:blip>
          <a:srcRect t="2138" b="2138"/>
          <a:stretch/>
        </p:blipFill>
        <p:spPr>
          <a:xfrm>
            <a:off x="0" y="666750"/>
            <a:ext cx="9144000"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Welding Example 4</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39185757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Divider - Fabrication 1">
    <p:spTree>
      <p:nvGrpSpPr>
        <p:cNvPr id="1" name=""/>
        <p:cNvGrpSpPr/>
        <p:nvPr/>
      </p:nvGrpSpPr>
      <p:grpSpPr>
        <a:xfrm>
          <a:off x="0" y="0"/>
          <a:ext cx="0" cy="0"/>
          <a:chOff x="0" y="0"/>
          <a:chExt cx="0" cy="0"/>
        </a:xfrm>
      </p:grpSpPr>
      <p:pic>
        <p:nvPicPr>
          <p:cNvPr id="10" name="Picture 9" descr="Fabrication Divider_1.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1"/>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Fabrication Example 1</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41922046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Divider - Material Handling 1">
    <p:spTree>
      <p:nvGrpSpPr>
        <p:cNvPr id="1" name=""/>
        <p:cNvGrpSpPr/>
        <p:nvPr/>
      </p:nvGrpSpPr>
      <p:grpSpPr>
        <a:xfrm>
          <a:off x="0" y="0"/>
          <a:ext cx="0" cy="0"/>
          <a:chOff x="0" y="0"/>
          <a:chExt cx="0" cy="0"/>
        </a:xfrm>
      </p:grpSpPr>
      <p:pic>
        <p:nvPicPr>
          <p:cNvPr id="10" name="Picture 9" descr="Material Divider_1.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1"/>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Material Handling Example 1</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13418046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Divider - Material Handling 2">
    <p:spTree>
      <p:nvGrpSpPr>
        <p:cNvPr id="1" name=""/>
        <p:cNvGrpSpPr/>
        <p:nvPr/>
      </p:nvGrpSpPr>
      <p:grpSpPr>
        <a:xfrm>
          <a:off x="0" y="0"/>
          <a:ext cx="0" cy="0"/>
          <a:chOff x="0" y="0"/>
          <a:chExt cx="0" cy="0"/>
        </a:xfrm>
      </p:grpSpPr>
      <p:pic>
        <p:nvPicPr>
          <p:cNvPr id="10" name="Picture 9" descr="Material Divider_2.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1"/>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Material Handling Example 2</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4092643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Divider - Material Handling 3">
    <p:spTree>
      <p:nvGrpSpPr>
        <p:cNvPr id="1" name=""/>
        <p:cNvGrpSpPr/>
        <p:nvPr/>
      </p:nvGrpSpPr>
      <p:grpSpPr>
        <a:xfrm>
          <a:off x="0" y="0"/>
          <a:ext cx="0" cy="0"/>
          <a:chOff x="0" y="0"/>
          <a:chExt cx="0" cy="0"/>
        </a:xfrm>
      </p:grpSpPr>
      <p:pic>
        <p:nvPicPr>
          <p:cNvPr id="10" name="Picture 9" descr="Material Divider_4.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0"/>
            <a:ext cx="9144000"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Material Handling Example 3</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39111909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Divider - Material Handling 4">
    <p:spTree>
      <p:nvGrpSpPr>
        <p:cNvPr id="1" name=""/>
        <p:cNvGrpSpPr/>
        <p:nvPr/>
      </p:nvGrpSpPr>
      <p:grpSpPr>
        <a:xfrm>
          <a:off x="0" y="0"/>
          <a:ext cx="0" cy="0"/>
          <a:chOff x="0" y="0"/>
          <a:chExt cx="0" cy="0"/>
        </a:xfrm>
      </p:grpSpPr>
      <p:pic>
        <p:nvPicPr>
          <p:cNvPr id="10" name="Picture 9" descr="Material Divider_5.jpg"/>
          <p:cNvPicPr>
            <a:picLocks noChangeAspect="1"/>
          </p:cNvPicPr>
          <p:nvPr userDrawn="1"/>
        </p:nvPicPr>
        <p:blipFill rotWithShape="1">
          <a:blip r:embed="rId2" cstate="screen">
            <a:extLst>
              <a:ext uri="{28A0092B-C50C-407E-A947-70E740481C1C}">
                <a14:useLocalDpi xmlns:a14="http://schemas.microsoft.com/office/drawing/2010/main"/>
              </a:ext>
            </a:extLst>
          </a:blip>
          <a:srcRect t="1485" b="2792"/>
          <a:stretch/>
        </p:blipFill>
        <p:spPr>
          <a:xfrm>
            <a:off x="0" y="666751"/>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Material Handling Example 4</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3787918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Divider - Innovation 1">
    <p:spTree>
      <p:nvGrpSpPr>
        <p:cNvPr id="1" name=""/>
        <p:cNvGrpSpPr/>
        <p:nvPr/>
      </p:nvGrpSpPr>
      <p:grpSpPr>
        <a:xfrm>
          <a:off x="0" y="0"/>
          <a:ext cx="0" cy="0"/>
          <a:chOff x="0" y="0"/>
          <a:chExt cx="0" cy="0"/>
        </a:xfrm>
      </p:grpSpPr>
      <p:pic>
        <p:nvPicPr>
          <p:cNvPr id="10" name="Picture 9" descr="Innovation Divider_1.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1"/>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Innovation Example 1</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7082225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c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28366751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Divider - Innovation 2">
    <p:spTree>
      <p:nvGrpSpPr>
        <p:cNvPr id="1" name=""/>
        <p:cNvGrpSpPr/>
        <p:nvPr/>
      </p:nvGrpSpPr>
      <p:grpSpPr>
        <a:xfrm>
          <a:off x="0" y="0"/>
          <a:ext cx="0" cy="0"/>
          <a:chOff x="0" y="0"/>
          <a:chExt cx="0" cy="0"/>
        </a:xfrm>
      </p:grpSpPr>
      <p:pic>
        <p:nvPicPr>
          <p:cNvPr id="10" name="Picture 9" descr="Innovation Divider_2.jpg"/>
          <p:cNvPicPr>
            <a:picLocks noChangeAspect="1"/>
          </p:cNvPicPr>
          <p:nvPr userDrawn="1"/>
        </p:nvPicPr>
        <p:blipFill rotWithShape="1">
          <a:blip r:embed="rId2" cstate="screen">
            <a:extLst>
              <a:ext uri="{28A0092B-C50C-407E-A947-70E740481C1C}">
                <a14:useLocalDpi xmlns:a14="http://schemas.microsoft.com/office/drawing/2010/main"/>
              </a:ext>
            </a:extLst>
          </a:blip>
          <a:srcRect b="4277"/>
          <a:stretch/>
        </p:blipFill>
        <p:spPr>
          <a:xfrm>
            <a:off x="0" y="666750"/>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Innovation Example 2</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29653919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Divider - Corporate 1">
    <p:spTree>
      <p:nvGrpSpPr>
        <p:cNvPr id="1" name=""/>
        <p:cNvGrpSpPr/>
        <p:nvPr/>
      </p:nvGrpSpPr>
      <p:grpSpPr>
        <a:xfrm>
          <a:off x="0" y="0"/>
          <a:ext cx="0" cy="0"/>
          <a:chOff x="0" y="0"/>
          <a:chExt cx="0" cy="0"/>
        </a:xfrm>
      </p:grpSpPr>
      <p:pic>
        <p:nvPicPr>
          <p:cNvPr id="10" name="Picture 9" descr="Corporate Divider_1.jpg"/>
          <p:cNvPicPr>
            <a:picLocks noChangeAspect="1"/>
          </p:cNvPicPr>
          <p:nvPr userDrawn="1"/>
        </p:nvPicPr>
        <p:blipFill rotWithShape="1">
          <a:blip r:embed="rId2" cstate="screen">
            <a:extLst>
              <a:ext uri="{28A0092B-C50C-407E-A947-70E740481C1C}">
                <a14:useLocalDpi xmlns:a14="http://schemas.microsoft.com/office/drawing/2010/main"/>
              </a:ext>
            </a:extLst>
          </a:blip>
          <a:srcRect t="3638" b="638"/>
          <a:stretch/>
        </p:blipFill>
        <p:spPr>
          <a:xfrm>
            <a:off x="0" y="666751"/>
            <a:ext cx="9143999" cy="3581400"/>
          </a:xfrm>
          <a:prstGeom prst="rect">
            <a:avLst/>
          </a:prstGeom>
        </p:spPr>
      </p:pic>
      <p:sp>
        <p:nvSpPr>
          <p:cNvPr id="7" name="Rectangle 13"/>
          <p:cNvSpPr>
            <a:spLocks noChangeArrowheads="1"/>
          </p:cNvSpPr>
          <p:nvPr userDrawn="1"/>
        </p:nvSpPr>
        <p:spPr bwMode="auto">
          <a:xfrm>
            <a:off x="-15025" y="-10463"/>
            <a:ext cx="9159025" cy="677213"/>
          </a:xfrm>
          <a:prstGeom prst="rect">
            <a:avLst/>
          </a:prstGeom>
          <a:solidFill>
            <a:srgbClr val="00B7EB"/>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sp>
        <p:nvSpPr>
          <p:cNvPr id="8" name="Rectangle 13"/>
          <p:cNvSpPr>
            <a:spLocks noChangeArrowheads="1"/>
          </p:cNvSpPr>
          <p:nvPr userDrawn="1"/>
        </p:nvSpPr>
        <p:spPr bwMode="auto">
          <a:xfrm>
            <a:off x="-15025" y="-10463"/>
            <a:ext cx="9159025" cy="638009"/>
          </a:xfrm>
          <a:prstGeom prst="rect">
            <a:avLst/>
          </a:prstGeom>
          <a:solidFill>
            <a:srgbClr val="0057B8"/>
          </a:solidFill>
          <a:ln>
            <a:noFill/>
          </a:ln>
          <a:extLst/>
        </p:spPr>
        <p:txBody>
          <a:bodyPr wrap="none" anchor="ctr"/>
          <a:lstStyle>
            <a:lvl1pPr>
              <a:spcBef>
                <a:spcPct val="50000"/>
              </a:spcBef>
              <a:defRPr kumimoji="1" sz="1000">
                <a:solidFill>
                  <a:schemeClr val="tx1"/>
                </a:solidFill>
                <a:latin typeface="Arial" panose="020B0604020202020204" pitchFamily="34" charset="0"/>
                <a:ea typeface="ＭＳ Ｐゴシック" panose="020B0600070205080204" pitchFamily="50" charset="-128"/>
              </a:defRPr>
            </a:lvl1pPr>
            <a:lvl2pPr marL="742950" indent="-285750">
              <a:spcBef>
                <a:spcPct val="50000"/>
              </a:spcBef>
              <a:defRPr kumimoji="1" sz="1000">
                <a:solidFill>
                  <a:schemeClr val="tx1"/>
                </a:solidFill>
                <a:latin typeface="Arial" panose="020B0604020202020204" pitchFamily="34" charset="0"/>
                <a:ea typeface="ＭＳ Ｐゴシック" panose="020B0600070205080204" pitchFamily="50" charset="-128"/>
              </a:defRPr>
            </a:lvl2pPr>
            <a:lvl3pPr marL="11430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3pPr>
            <a:lvl4pPr marL="16002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4pPr>
            <a:lvl5pPr marL="2057400" indent="-228600">
              <a:spcBef>
                <a:spcPct val="50000"/>
              </a:spcBef>
              <a:defRPr kumimoji="1" sz="1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50000"/>
              </a:spcBef>
              <a:spcAft>
                <a:spcPct val="0"/>
              </a:spcAft>
              <a:defRPr kumimoji="1" sz="1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defRPr/>
            </a:pPr>
            <a:endParaRPr lang="ja-JP" altLang="en-US" sz="1108" b="1" smtClean="0">
              <a:ea typeface="HGP創英角ｺﾞｼｯｸUB" panose="020B0900000000000000" pitchFamily="50" charset="-128"/>
            </a:endParaRPr>
          </a:p>
        </p:txBody>
      </p:sp>
      <p:pic>
        <p:nvPicPr>
          <p:cNvPr id="9" name="Picture 8" descr="YASKAWAlogo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111" y="235646"/>
            <a:ext cx="1250116" cy="190534"/>
          </a:xfrm>
          <a:prstGeom prst="rect">
            <a:avLst/>
          </a:prstGeom>
        </p:spPr>
      </p:pic>
      <p:sp>
        <p:nvSpPr>
          <p:cNvPr id="2" name="Title 1"/>
          <p:cNvSpPr>
            <a:spLocks noGrp="1"/>
          </p:cNvSpPr>
          <p:nvPr userDrawn="1">
            <p:ph type="title" hasCustomPrompt="1"/>
          </p:nvPr>
        </p:nvSpPr>
        <p:spPr>
          <a:xfrm>
            <a:off x="457200" y="4285290"/>
            <a:ext cx="8229600" cy="381000"/>
          </a:xfrm>
        </p:spPr>
        <p:txBody>
          <a:bodyPr lIns="0"/>
          <a:lstStyle>
            <a:lvl1pPr>
              <a:defRPr sz="1500" b="0"/>
            </a:lvl1pPr>
          </a:lstStyle>
          <a:p>
            <a:r>
              <a:rPr lang="en-US" dirty="0" smtClean="0"/>
              <a:t>Divider Slide - Click to edit Title </a:t>
            </a:r>
            <a:endParaRPr lang="en-US" dirty="0"/>
          </a:p>
        </p:txBody>
      </p:sp>
      <p:sp>
        <p:nvSpPr>
          <p:cNvPr id="3" name="Content Placeholder 2"/>
          <p:cNvSpPr>
            <a:spLocks noGrp="1"/>
          </p:cNvSpPr>
          <p:nvPr userDrawn="1">
            <p:ph idx="1" hasCustomPrompt="1"/>
          </p:nvPr>
        </p:nvSpPr>
        <p:spPr>
          <a:xfrm>
            <a:off x="457200" y="4608879"/>
            <a:ext cx="8229600" cy="274967"/>
          </a:xfrm>
        </p:spPr>
        <p:txBody>
          <a:bodyPr lIns="0"/>
          <a:lstStyle>
            <a:lvl1pPr>
              <a:defRPr sz="1200"/>
            </a:lvl1pPr>
          </a:lstStyle>
          <a:p>
            <a:pPr lvl="0"/>
            <a:r>
              <a:rPr lang="en-US" dirty="0" smtClean="0"/>
              <a:t>Corporate Example 1</a:t>
            </a:r>
          </a:p>
        </p:txBody>
      </p:sp>
      <p:sp>
        <p:nvSpPr>
          <p:cNvPr id="6" name="Slide Number Placeholder 5"/>
          <p:cNvSpPr>
            <a:spLocks noGrp="1"/>
          </p:cNvSpPr>
          <p:nvPr userDrawn="1">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3715067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creen -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457200" y="1123950"/>
            <a:ext cx="26670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
        <p:nvSpPr>
          <p:cNvPr id="7" name="Text Placeholder 6"/>
          <p:cNvSpPr>
            <a:spLocks noGrp="1"/>
          </p:cNvSpPr>
          <p:nvPr>
            <p:ph type="body" sz="quarter" idx="13"/>
          </p:nvPr>
        </p:nvSpPr>
        <p:spPr>
          <a:xfrm>
            <a:off x="3238500" y="1123950"/>
            <a:ext cx="26670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8"/>
          <p:cNvSpPr>
            <a:spLocks noGrp="1"/>
          </p:cNvSpPr>
          <p:nvPr>
            <p:ph type="body" sz="quarter" idx="14"/>
          </p:nvPr>
        </p:nvSpPr>
        <p:spPr>
          <a:xfrm>
            <a:off x="6019800" y="1123950"/>
            <a:ext cx="26670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7654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creen - Two Columns and On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457200" y="1123950"/>
            <a:ext cx="26670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
        <p:nvSpPr>
          <p:cNvPr id="7" name="Text Placeholder 6"/>
          <p:cNvSpPr>
            <a:spLocks noGrp="1"/>
          </p:cNvSpPr>
          <p:nvPr>
            <p:ph type="body" sz="quarter" idx="13"/>
          </p:nvPr>
        </p:nvSpPr>
        <p:spPr>
          <a:xfrm>
            <a:off x="3238500" y="1123950"/>
            <a:ext cx="26670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8"/>
          <p:cNvSpPr>
            <a:spLocks noGrp="1"/>
          </p:cNvSpPr>
          <p:nvPr>
            <p:ph type="body" sz="quarter" idx="14" hasCustomPrompt="1"/>
          </p:nvPr>
        </p:nvSpPr>
        <p:spPr>
          <a:xfrm>
            <a:off x="6019800" y="1123950"/>
            <a:ext cx="2667000" cy="3505200"/>
          </a:xfrm>
        </p:spPr>
        <p:txBody>
          <a:bodyPr/>
          <a:lstStyle>
            <a:lvl1pPr>
              <a:defRPr/>
            </a:lvl1pPr>
          </a:lstStyle>
          <a:p>
            <a:pPr lvl="0"/>
            <a:r>
              <a:rPr lang="en-US" dirty="0" smtClean="0"/>
              <a:t>Chart</a:t>
            </a:r>
            <a:endParaRPr lang="en-US" dirty="0"/>
          </a:p>
        </p:txBody>
      </p:sp>
    </p:spTree>
    <p:extLst>
      <p:ext uri="{BB962C8B-B14F-4D97-AF65-F5344CB8AC3E}">
        <p14:creationId xmlns:p14="http://schemas.microsoft.com/office/powerpoint/2010/main" val="24622486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creen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457200" y="1123950"/>
            <a:ext cx="31242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
        <p:nvSpPr>
          <p:cNvPr id="7" name="Text Placeholder 6"/>
          <p:cNvSpPr>
            <a:spLocks noGrp="1"/>
          </p:cNvSpPr>
          <p:nvPr>
            <p:ph type="body" sz="quarter" idx="13" hasCustomPrompt="1"/>
          </p:nvPr>
        </p:nvSpPr>
        <p:spPr>
          <a:xfrm>
            <a:off x="3733800" y="3714750"/>
            <a:ext cx="4953000" cy="762000"/>
          </a:xfrm>
        </p:spPr>
        <p:txBody>
          <a:bodyPr lIns="0"/>
          <a:lstStyle>
            <a:lvl1pPr>
              <a:defRPr sz="1300" i="1"/>
            </a:lvl1pPr>
          </a:lstStyle>
          <a:p>
            <a:pPr lvl="0"/>
            <a:r>
              <a:rPr lang="en-US" dirty="0" smtClean="0"/>
              <a:t>Click to add a caption</a:t>
            </a:r>
            <a:endParaRPr lang="en-US" dirty="0"/>
          </a:p>
        </p:txBody>
      </p:sp>
      <p:sp>
        <p:nvSpPr>
          <p:cNvPr id="8" name="Picture Placeholder 10"/>
          <p:cNvSpPr>
            <a:spLocks noGrp="1"/>
          </p:cNvSpPr>
          <p:nvPr>
            <p:ph type="pic" sz="quarter" idx="15" hasCustomPrompt="1"/>
          </p:nvPr>
        </p:nvSpPr>
        <p:spPr>
          <a:xfrm>
            <a:off x="3733800" y="1047750"/>
            <a:ext cx="4953000" cy="2630412"/>
          </a:xfrm>
          <a:prstGeom prst="rect">
            <a:avLst/>
          </a:prstGeom>
          <a:solidFill>
            <a:srgbClr val="0057D5"/>
          </a:solidFill>
          <a:ln>
            <a:noFill/>
          </a:ln>
        </p:spPr>
        <p:txBody>
          <a:bodyPr lIns="182880" tIns="182880" anchor="t" anchorCtr="0"/>
          <a:lstStyle>
            <a:lvl1pPr marL="0" indent="0">
              <a:buNone/>
              <a:defRPr sz="1400" i="1" baseline="0">
                <a:solidFill>
                  <a:schemeClr val="bg1"/>
                </a:solidFill>
              </a:defRPr>
            </a:lvl1pPr>
          </a:lstStyle>
          <a:p>
            <a:r>
              <a:rPr lang="en-US" dirty="0" smtClean="0"/>
              <a:t>Click to add photo</a:t>
            </a:r>
            <a:endParaRPr lang="en-US" dirty="0"/>
          </a:p>
        </p:txBody>
      </p:sp>
    </p:spTree>
    <p:extLst>
      <p:ext uri="{BB962C8B-B14F-4D97-AF65-F5344CB8AC3E}">
        <p14:creationId xmlns:p14="http://schemas.microsoft.com/office/powerpoint/2010/main" val="3070808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creen with 2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a:xfrm>
            <a:off x="457200" y="1123950"/>
            <a:ext cx="5105400" cy="3505200"/>
          </a:xfrm>
        </p:spPr>
        <p:txBody>
          <a:bodyPr/>
          <a:lstStyle>
            <a:lvl2pPr marL="228600" indent="-177800">
              <a:defRPr/>
            </a:lvl2pPr>
            <a:lvl3pPr marL="403225" indent="-174625">
              <a:defRPr/>
            </a:lvl3pPr>
            <a:lvl4pPr marL="576263" indent="-173038">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
        <p:nvSpPr>
          <p:cNvPr id="7" name="Text Placeholder 6"/>
          <p:cNvSpPr>
            <a:spLocks noGrp="1"/>
          </p:cNvSpPr>
          <p:nvPr>
            <p:ph type="body" sz="quarter" idx="13" hasCustomPrompt="1"/>
          </p:nvPr>
        </p:nvSpPr>
        <p:spPr>
          <a:xfrm>
            <a:off x="5791200" y="2470498"/>
            <a:ext cx="2897688" cy="304800"/>
          </a:xfrm>
        </p:spPr>
        <p:txBody>
          <a:bodyPr lIns="0"/>
          <a:lstStyle>
            <a:lvl1pPr>
              <a:defRPr sz="1300" i="1"/>
            </a:lvl1pPr>
          </a:lstStyle>
          <a:p>
            <a:pPr lvl="0"/>
            <a:r>
              <a:rPr lang="en-US" dirty="0" smtClean="0"/>
              <a:t>Click to add a caption</a:t>
            </a:r>
            <a:endParaRPr lang="en-US" dirty="0"/>
          </a:p>
        </p:txBody>
      </p:sp>
      <p:sp>
        <p:nvSpPr>
          <p:cNvPr id="8" name="Picture Placeholder 10"/>
          <p:cNvSpPr>
            <a:spLocks noGrp="1"/>
          </p:cNvSpPr>
          <p:nvPr>
            <p:ph type="pic" sz="quarter" idx="15" hasCustomPrompt="1"/>
          </p:nvPr>
        </p:nvSpPr>
        <p:spPr>
          <a:xfrm>
            <a:off x="5791200" y="915183"/>
            <a:ext cx="2895600" cy="1537779"/>
          </a:xfrm>
          <a:prstGeom prst="rect">
            <a:avLst/>
          </a:prstGeom>
          <a:solidFill>
            <a:srgbClr val="0057D5"/>
          </a:solidFill>
          <a:ln>
            <a:noFill/>
          </a:ln>
        </p:spPr>
        <p:txBody>
          <a:bodyPr lIns="182880" tIns="182880" anchor="t" anchorCtr="0"/>
          <a:lstStyle>
            <a:lvl1pPr marL="0" indent="0">
              <a:buNone/>
              <a:defRPr sz="1400" i="1" baseline="0">
                <a:solidFill>
                  <a:schemeClr val="bg1"/>
                </a:solidFill>
              </a:defRPr>
            </a:lvl1pPr>
          </a:lstStyle>
          <a:p>
            <a:r>
              <a:rPr lang="en-US" dirty="0" smtClean="0"/>
              <a:t>Click to add photo</a:t>
            </a:r>
            <a:endParaRPr lang="en-US" dirty="0"/>
          </a:p>
        </p:txBody>
      </p:sp>
      <p:sp>
        <p:nvSpPr>
          <p:cNvPr id="10" name="Text Placeholder 6"/>
          <p:cNvSpPr>
            <a:spLocks noGrp="1"/>
          </p:cNvSpPr>
          <p:nvPr>
            <p:ph type="body" sz="quarter" idx="17" hasCustomPrompt="1"/>
          </p:nvPr>
        </p:nvSpPr>
        <p:spPr>
          <a:xfrm>
            <a:off x="5791200" y="4375498"/>
            <a:ext cx="2897688" cy="304800"/>
          </a:xfrm>
        </p:spPr>
        <p:txBody>
          <a:bodyPr lIns="0"/>
          <a:lstStyle>
            <a:lvl1pPr>
              <a:defRPr sz="1300" i="1"/>
            </a:lvl1pPr>
          </a:lstStyle>
          <a:p>
            <a:pPr lvl="0"/>
            <a:r>
              <a:rPr lang="en-US" dirty="0" smtClean="0"/>
              <a:t>Click to add a caption</a:t>
            </a:r>
            <a:endParaRPr lang="en-US" dirty="0"/>
          </a:p>
        </p:txBody>
      </p:sp>
      <p:sp>
        <p:nvSpPr>
          <p:cNvPr id="11" name="Picture Placeholder 10"/>
          <p:cNvSpPr>
            <a:spLocks noGrp="1"/>
          </p:cNvSpPr>
          <p:nvPr>
            <p:ph type="pic" sz="quarter" idx="18" hasCustomPrompt="1"/>
          </p:nvPr>
        </p:nvSpPr>
        <p:spPr>
          <a:xfrm>
            <a:off x="5791200" y="2820183"/>
            <a:ext cx="2895600" cy="1537779"/>
          </a:xfrm>
          <a:prstGeom prst="rect">
            <a:avLst/>
          </a:prstGeom>
          <a:solidFill>
            <a:srgbClr val="0057D5"/>
          </a:solidFill>
          <a:ln>
            <a:noFill/>
          </a:ln>
        </p:spPr>
        <p:txBody>
          <a:bodyPr lIns="182880" tIns="182880" anchor="t" anchorCtr="0"/>
          <a:lstStyle>
            <a:lvl1pPr marL="0" indent="0">
              <a:buNone/>
              <a:defRPr sz="1400" i="1" baseline="0">
                <a:solidFill>
                  <a:schemeClr val="bg1"/>
                </a:solidFill>
              </a:defRPr>
            </a:lvl1pPr>
          </a:lstStyle>
          <a:p>
            <a:r>
              <a:rPr lang="en-US" dirty="0" smtClean="0"/>
              <a:t>Click to add photo</a:t>
            </a:r>
            <a:endParaRPr lang="en-US" dirty="0"/>
          </a:p>
        </p:txBody>
      </p:sp>
    </p:spTree>
    <p:extLst>
      <p:ext uri="{BB962C8B-B14F-4D97-AF65-F5344CB8AC3E}">
        <p14:creationId xmlns:p14="http://schemas.microsoft.com/office/powerpoint/2010/main" val="27714450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c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
        <p:nvSpPr>
          <p:cNvPr id="9" name="Text Placeholder 6"/>
          <p:cNvSpPr>
            <a:spLocks noGrp="1"/>
          </p:cNvSpPr>
          <p:nvPr>
            <p:ph type="body" sz="quarter" idx="13" hasCustomPrompt="1"/>
          </p:nvPr>
        </p:nvSpPr>
        <p:spPr>
          <a:xfrm>
            <a:off x="685800" y="4248150"/>
            <a:ext cx="7734300" cy="304800"/>
          </a:xfrm>
        </p:spPr>
        <p:txBody>
          <a:bodyPr lIns="0" rIns="0"/>
          <a:lstStyle>
            <a:lvl1pPr algn="r">
              <a:defRPr sz="1300" i="1"/>
            </a:lvl1pPr>
          </a:lstStyle>
          <a:p>
            <a:pPr lvl="0"/>
            <a:r>
              <a:rPr lang="en-US" dirty="0" smtClean="0"/>
              <a:t>Click to add a caption</a:t>
            </a:r>
            <a:endParaRPr lang="en-US" dirty="0"/>
          </a:p>
        </p:txBody>
      </p:sp>
      <p:sp>
        <p:nvSpPr>
          <p:cNvPr id="12" name="Picture Placeholder 10"/>
          <p:cNvSpPr>
            <a:spLocks noGrp="1"/>
          </p:cNvSpPr>
          <p:nvPr>
            <p:ph type="pic" sz="quarter" idx="15" hasCustomPrompt="1"/>
          </p:nvPr>
        </p:nvSpPr>
        <p:spPr>
          <a:xfrm>
            <a:off x="723900" y="1047750"/>
            <a:ext cx="7696200" cy="3124200"/>
          </a:xfrm>
          <a:prstGeom prst="rect">
            <a:avLst/>
          </a:prstGeom>
          <a:solidFill>
            <a:srgbClr val="0057D5"/>
          </a:solidFill>
          <a:ln>
            <a:noFill/>
          </a:ln>
        </p:spPr>
        <p:txBody>
          <a:bodyPr lIns="182880" tIns="182880" anchor="t" anchorCtr="0"/>
          <a:lstStyle>
            <a:lvl1pPr marL="0" indent="0">
              <a:buNone/>
              <a:defRPr sz="1400" i="1" baseline="0">
                <a:solidFill>
                  <a:schemeClr val="bg1"/>
                </a:solidFill>
              </a:defRPr>
            </a:lvl1pPr>
          </a:lstStyle>
          <a:p>
            <a:r>
              <a:rPr lang="en-US" dirty="0" smtClean="0"/>
              <a:t>Click to add photo</a:t>
            </a:r>
            <a:endParaRPr lang="en-US" dirty="0"/>
          </a:p>
        </p:txBody>
      </p:sp>
    </p:spTree>
    <p:extLst>
      <p:ext uri="{BB962C8B-B14F-4D97-AF65-F5344CB8AC3E}">
        <p14:creationId xmlns:p14="http://schemas.microsoft.com/office/powerpoint/2010/main" val="3785823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Chart</a:t>
            </a:r>
            <a:endParaRPr lang="en-US" dirty="0"/>
          </a:p>
        </p:txBody>
      </p:sp>
      <p:sp>
        <p:nvSpPr>
          <p:cNvPr id="6" name="Slide Number Placeholder 5"/>
          <p:cNvSpPr>
            <a:spLocks noGrp="1"/>
          </p:cNvSpPr>
          <p:nvPr>
            <p:ph type="sldNum" sz="quarter" idx="12"/>
          </p:nvPr>
        </p:nvSpPr>
        <p:spPr/>
        <p:txBody>
          <a:bodyPr/>
          <a:lstStyle/>
          <a:p>
            <a:fld id="{0B632FBA-CCB7-4648-8C08-F1C235D210E5}" type="slidenum">
              <a:rPr lang="en-US" smtClean="0"/>
              <a:t>‹#›</a:t>
            </a:fld>
            <a:endParaRPr lang="en-US" dirty="0"/>
          </a:p>
        </p:txBody>
      </p:sp>
    </p:spTree>
    <p:extLst>
      <p:ext uri="{BB962C8B-B14F-4D97-AF65-F5344CB8AC3E}">
        <p14:creationId xmlns:p14="http://schemas.microsoft.com/office/powerpoint/2010/main" val="14105450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cree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1" y="0"/>
            <a:ext cx="9144002" cy="5143500"/>
          </a:xfrm>
          <a:prstGeom prst="rect">
            <a:avLst/>
          </a:prstGeom>
          <a:solidFill>
            <a:srgbClr val="0057D5"/>
          </a:solidFill>
          <a:ln>
            <a:noFill/>
          </a:ln>
          <a:extLst/>
        </p:spPr>
        <p:txBody>
          <a:bodyPr vert="horz" lIns="182880" tIns="182880" rIns="91440" bIns="45720" rtlCol="0" anchor="t" anchorCtr="0">
            <a:noAutofit/>
          </a:bodyPr>
          <a:lstStyle/>
          <a:p>
            <a:pPr lvl="0" indent="0">
              <a:lnSpc>
                <a:spcPct val="90000"/>
              </a:lnSpc>
              <a:spcBef>
                <a:spcPts val="0"/>
              </a:spcBef>
              <a:spcAft>
                <a:spcPts val="600"/>
              </a:spcAft>
              <a:buFont typeface="Arial" panose="020B0604020202020204" pitchFamily="34" charset="0"/>
              <a:buNone/>
            </a:pPr>
            <a:endParaRPr lang="ja-JP" altLang="en-US" sz="1400" i="1" baseline="0" smtClean="0">
              <a:solidFill>
                <a:schemeClr val="bg1"/>
              </a:solidFill>
              <a:latin typeface="Arial" panose="020B0604020202020204" pitchFamily="34" charset="0"/>
              <a:cs typeface="Arial" panose="020B0604020202020204" pitchFamily="34" charset="0"/>
            </a:endParaRPr>
          </a:p>
        </p:txBody>
      </p:sp>
      <p:pic>
        <p:nvPicPr>
          <p:cNvPr id="7" name="図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28219" y="2364581"/>
            <a:ext cx="20875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txBox="1">
            <a:spLocks/>
          </p:cNvSpPr>
          <p:nvPr userDrawn="1"/>
        </p:nvSpPr>
        <p:spPr bwMode="gray">
          <a:xfrm>
            <a:off x="2898000" y="4629150"/>
            <a:ext cx="3348000" cy="260514"/>
          </a:xfrm>
          <a:prstGeom prst="rect">
            <a:avLst/>
          </a:prstGeom>
        </p:spPr>
        <p:txBody>
          <a:bodyPr vert="horz" lIns="91440" tIns="45720" rIns="91440" bIns="45720" rtlCol="0" anchor="t"/>
          <a:lstStyle>
            <a:defPPr>
              <a:defRPr lang="ja-JP"/>
            </a:defPPr>
            <a:lvl1pPr marL="0" algn="l" defTabSz="914400" rtl="0" eaLnBrk="1" latinLnBrk="0" hangingPunct="1">
              <a:defRPr kumimoji="1" sz="12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fr-FR" altLang="ja-JP" sz="1100" dirty="0" smtClean="0">
                <a:latin typeface="Arial" panose="020B0604020202020204" pitchFamily="34" charset="0"/>
                <a:cs typeface="Arial" panose="020B0604020202020204" pitchFamily="34" charset="0"/>
              </a:rPr>
              <a:t>© 201</a:t>
            </a:r>
            <a:r>
              <a:rPr lang="en-US" altLang="ja-JP" sz="1100" dirty="0" smtClean="0">
                <a:latin typeface="Arial" panose="020B0604020202020204" pitchFamily="34" charset="0"/>
                <a:cs typeface="Arial" panose="020B0604020202020204" pitchFamily="34" charset="0"/>
              </a:rPr>
              <a:t>6</a:t>
            </a:r>
            <a:r>
              <a:rPr lang="fr-FR" altLang="ja-JP" sz="1100" dirty="0" smtClean="0">
                <a:latin typeface="Arial" panose="020B0604020202020204" pitchFamily="34" charset="0"/>
                <a:cs typeface="Arial" panose="020B0604020202020204" pitchFamily="34" charset="0"/>
              </a:rPr>
              <a:t> Yaskawa</a:t>
            </a:r>
            <a:r>
              <a:rPr lang="fr-FR" altLang="ja-JP" sz="1100" baseline="0" dirty="0" smtClean="0">
                <a:latin typeface="Arial" panose="020B0604020202020204" pitchFamily="34" charset="0"/>
                <a:cs typeface="Arial" panose="020B0604020202020204" pitchFamily="34" charset="0"/>
              </a:rPr>
              <a:t> America, Inc.</a:t>
            </a:r>
            <a:endParaRPr lang="en-US" altLang="ja-JP" sz="1100" dirty="0" smtClean="0">
              <a:latin typeface="Arial" panose="020B0604020202020204" pitchFamily="34" charset="0"/>
              <a:cs typeface="Arial" panose="020B0604020202020204" pitchFamily="34" charset="0"/>
            </a:endParaRPr>
          </a:p>
          <a:p>
            <a:pPr algn="ctr"/>
            <a:endParaRPr lang="ja-JP" altLang="en-US" sz="1100" dirty="0"/>
          </a:p>
        </p:txBody>
      </p:sp>
    </p:spTree>
    <p:extLst>
      <p:ext uri="{BB962C8B-B14F-4D97-AF65-F5344CB8AC3E}">
        <p14:creationId xmlns:p14="http://schemas.microsoft.com/office/powerpoint/2010/main" val="10086056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p:cNvGrpSpPr/>
          <p:nvPr userDrawn="1"/>
        </p:nvGrpSpPr>
        <p:grpSpPr>
          <a:xfrm>
            <a:off x="0" y="4707730"/>
            <a:ext cx="9144000" cy="435770"/>
            <a:chOff x="838200" y="4019550"/>
            <a:chExt cx="9144000" cy="435770"/>
          </a:xfrm>
        </p:grpSpPr>
        <p:sp>
          <p:nvSpPr>
            <p:cNvPr id="20" name="Rectangle 13"/>
            <p:cNvSpPr>
              <a:spLocks noChangeArrowheads="1"/>
            </p:cNvSpPr>
            <p:nvPr userDrawn="1"/>
          </p:nvSpPr>
          <p:spPr bwMode="auto">
            <a:xfrm>
              <a:off x="838200" y="4019550"/>
              <a:ext cx="9144000" cy="435770"/>
            </a:xfrm>
            <a:prstGeom prst="rect">
              <a:avLst/>
            </a:prstGeom>
            <a:solidFill>
              <a:srgbClr val="0057B8"/>
            </a:solidFill>
            <a:ln>
              <a:noFill/>
            </a:ln>
            <a:extLst/>
          </p:spPr>
          <p:txBody>
            <a:bodyPr wrap="none" anchor="ctr"/>
            <a:lstStyle/>
            <a:p>
              <a:pPr lvl="0" algn="ctr">
                <a:spcBef>
                  <a:spcPct val="0"/>
                </a:spcBef>
              </a:pPr>
              <a:endParaRPr kumimoji="1" lang="ja-JP" altLang="en-US" sz="1108" b="1" smtClean="0">
                <a:latin typeface="Arial" panose="020B0604020202020204" pitchFamily="34" charset="0"/>
                <a:ea typeface="HGP創英角ｺﾞｼｯｸUB" panose="020B0900000000000000" pitchFamily="50" charset="-128"/>
              </a:endParaRPr>
            </a:p>
          </p:txBody>
        </p:sp>
        <p:pic>
          <p:nvPicPr>
            <p:cNvPr id="21" name="図 5"/>
            <p:cNvPicPr>
              <a:picLocks noChangeAspect="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1143000" y="4123922"/>
              <a:ext cx="1156718" cy="22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Placeholder 1"/>
          <p:cNvSpPr>
            <a:spLocks noGrp="1"/>
          </p:cNvSpPr>
          <p:nvPr>
            <p:ph type="title"/>
          </p:nvPr>
        </p:nvSpPr>
        <p:spPr>
          <a:xfrm>
            <a:off x="457200" y="193099"/>
            <a:ext cx="8229600" cy="57849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23950"/>
            <a:ext cx="8229600" cy="347067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Slide Number Placeholder 5"/>
          <p:cNvSpPr>
            <a:spLocks noGrp="1"/>
          </p:cNvSpPr>
          <p:nvPr>
            <p:ph type="sldNum" sz="quarter" idx="4"/>
          </p:nvPr>
        </p:nvSpPr>
        <p:spPr>
          <a:xfrm>
            <a:off x="8458200" y="4779789"/>
            <a:ext cx="381000" cy="273844"/>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0B632FBA-CCB7-4648-8C08-F1C235D210E5}" type="slidenum">
              <a:rPr lang="en-US" smtClean="0"/>
              <a:pPr/>
              <a:t>‹#›</a:t>
            </a:fld>
            <a:endParaRPr lang="en-US" dirty="0"/>
          </a:p>
        </p:txBody>
      </p:sp>
      <p:cxnSp>
        <p:nvCxnSpPr>
          <p:cNvPr id="7" name="直線コネクタ 14"/>
          <p:cNvCxnSpPr/>
          <p:nvPr userDrawn="1"/>
        </p:nvCxnSpPr>
        <p:spPr>
          <a:xfrm>
            <a:off x="457200" y="784468"/>
            <a:ext cx="8229600" cy="0"/>
          </a:xfrm>
          <a:prstGeom prst="line">
            <a:avLst/>
          </a:prstGeom>
          <a:ln w="15875">
            <a:solidFill>
              <a:srgbClr val="0057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403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78"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timing>
    <p:tnLst>
      <p:par>
        <p:cTn id="1" dur="indefinite" restart="never" nodeType="tmRoot"/>
      </p:par>
    </p:tnLst>
  </p:timing>
  <p:hf hdr="0" dt="0"/>
  <p:txStyles>
    <p:titleStyle>
      <a:lvl1pPr algn="l" defTabSz="914400" rtl="0" eaLnBrk="1" latinLnBrk="0" hangingPunct="1">
        <a:lnSpc>
          <a:spcPct val="90000"/>
        </a:lnSpc>
        <a:spcBef>
          <a:spcPct val="0"/>
        </a:spcBef>
        <a:spcAft>
          <a:spcPts val="600"/>
        </a:spcAft>
        <a:buNone/>
        <a:defRPr sz="2100" b="1" kern="1200">
          <a:solidFill>
            <a:srgbClr val="2D292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700" kern="1200">
          <a:solidFill>
            <a:srgbClr val="2D2926"/>
          </a:solidFill>
          <a:latin typeface="Arial" panose="020B0604020202020204" pitchFamily="34" charset="0"/>
          <a:ea typeface="+mn-ea"/>
          <a:cs typeface="Arial" panose="020B0604020202020204" pitchFamily="34" charset="0"/>
        </a:defRPr>
      </a:lvl1pPr>
      <a:lvl2pPr marL="193675" indent="-142875" algn="l" defTabSz="914400" rtl="0" eaLnBrk="1" latinLnBrk="0" hangingPunct="1">
        <a:lnSpc>
          <a:spcPct val="90000"/>
        </a:lnSpc>
        <a:spcBef>
          <a:spcPts val="0"/>
        </a:spcBef>
        <a:spcAft>
          <a:spcPts val="600"/>
        </a:spcAft>
        <a:buSzPct val="105000"/>
        <a:buFont typeface="Wingdings" panose="05000000000000000000" pitchFamily="2" charset="2"/>
        <a:buChar char=""/>
        <a:defRPr sz="1700" kern="1200">
          <a:solidFill>
            <a:srgbClr val="2D2926"/>
          </a:solidFill>
          <a:latin typeface="Arial" panose="020B0604020202020204" pitchFamily="34" charset="0"/>
          <a:ea typeface="+mn-ea"/>
          <a:cs typeface="Arial" panose="020B0604020202020204" pitchFamily="34" charset="0"/>
        </a:defRPr>
      </a:lvl2pPr>
      <a:lvl3pPr marL="347663" indent="-153988" algn="l" defTabSz="914400" rtl="0" eaLnBrk="1" latinLnBrk="0" hangingPunct="1">
        <a:lnSpc>
          <a:spcPct val="90000"/>
        </a:lnSpc>
        <a:spcBef>
          <a:spcPts val="0"/>
        </a:spcBef>
        <a:spcAft>
          <a:spcPts val="600"/>
        </a:spcAft>
        <a:buSzPct val="90000"/>
        <a:buFont typeface="Arial" panose="020B0604020202020204" pitchFamily="34" charset="0"/>
        <a:buChar char="○"/>
        <a:defRPr sz="1500" kern="1200">
          <a:solidFill>
            <a:srgbClr val="2D2926"/>
          </a:solidFill>
          <a:latin typeface="Arial" panose="020B0604020202020204" pitchFamily="34" charset="0"/>
          <a:ea typeface="+mn-ea"/>
          <a:cs typeface="Arial" panose="020B0604020202020204" pitchFamily="34" charset="0"/>
        </a:defRPr>
      </a:lvl3pPr>
      <a:lvl4pPr marL="515938" indent="-168275" algn="l" defTabSz="914400" rtl="0" eaLnBrk="1" latinLnBrk="0" hangingPunct="1">
        <a:lnSpc>
          <a:spcPct val="90000"/>
        </a:lnSpc>
        <a:spcBef>
          <a:spcPts val="0"/>
        </a:spcBef>
        <a:spcAft>
          <a:spcPts val="600"/>
        </a:spcAft>
        <a:buFont typeface="Arial" panose="020B0604020202020204" pitchFamily="34" charset="0"/>
        <a:buChar char="–"/>
        <a:defRPr sz="1300" kern="1200">
          <a:solidFill>
            <a:srgbClr val="2D292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124200" y="1469231"/>
            <a:ext cx="5410200" cy="1102519"/>
          </a:xfrm>
        </p:spPr>
        <p:txBody>
          <a:bodyPr/>
          <a:lstStyle/>
          <a:p>
            <a:r>
              <a:rPr lang="en-US" dirty="0" smtClean="0"/>
              <a:t>MotoSight 3D BinPick</a:t>
            </a:r>
            <a:endParaRPr lang="en-US" sz="2800" baseline="30000" dirty="0"/>
          </a:p>
        </p:txBody>
      </p:sp>
      <p:sp>
        <p:nvSpPr>
          <p:cNvPr id="7" name="Subtitle 2"/>
          <p:cNvSpPr>
            <a:spLocks noGrp="1"/>
          </p:cNvSpPr>
          <p:nvPr>
            <p:ph type="subTitle" idx="1"/>
          </p:nvPr>
        </p:nvSpPr>
        <p:spPr>
          <a:xfrm>
            <a:off x="3124200" y="3613329"/>
            <a:ext cx="5410200" cy="342900"/>
          </a:xfrm>
        </p:spPr>
        <p:txBody>
          <a:bodyPr/>
          <a:lstStyle/>
          <a:p>
            <a:r>
              <a:rPr lang="en-US" dirty="0" smtClean="0"/>
              <a:t>February 2017</a:t>
            </a:r>
            <a:endParaRPr lang="en-US" dirty="0"/>
          </a:p>
        </p:txBody>
      </p:sp>
    </p:spTree>
    <p:extLst>
      <p:ext uri="{BB962C8B-B14F-4D97-AF65-F5344CB8AC3E}">
        <p14:creationId xmlns:p14="http://schemas.microsoft.com/office/powerpoint/2010/main" val="75561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Good Parts / Bad Parts</a:t>
            </a:r>
            <a:endParaRPr lang="en-US" dirty="0"/>
          </a:p>
        </p:txBody>
      </p:sp>
      <p:sp>
        <p:nvSpPr>
          <p:cNvPr id="3" name="Content Placeholder 2"/>
          <p:cNvSpPr>
            <a:spLocks noGrp="1"/>
          </p:cNvSpPr>
          <p:nvPr>
            <p:ph idx="1"/>
          </p:nvPr>
        </p:nvSpPr>
        <p:spPr>
          <a:xfrm>
            <a:off x="457200" y="1123951"/>
            <a:ext cx="8229600" cy="1371600"/>
          </a:xfrm>
        </p:spPr>
        <p:txBody>
          <a:bodyPr/>
          <a:lstStyle/>
          <a:p>
            <a:r>
              <a:rPr lang="en-US" dirty="0"/>
              <a:t>Good Parts</a:t>
            </a:r>
          </a:p>
          <a:p>
            <a:pPr marL="285750" lvl="0" indent="-285750">
              <a:buFont typeface="Arial" panose="020B0604020202020204" pitchFamily="34" charset="0"/>
              <a:buChar char="•"/>
            </a:pPr>
            <a:r>
              <a:rPr lang="en-US" sz="1500" dirty="0"/>
              <a:t>Parts with distinguishing physical </a:t>
            </a:r>
            <a:r>
              <a:rPr lang="en-US" sz="1500" dirty="0" smtClean="0"/>
              <a:t>features (&gt; 3mm)</a:t>
            </a:r>
            <a:endParaRPr lang="en-US" sz="1500" dirty="0"/>
          </a:p>
          <a:p>
            <a:pPr marL="285750" lvl="0" indent="-285750">
              <a:buFont typeface="Arial" panose="020B0604020202020204" pitchFamily="34" charset="0"/>
              <a:buChar char="•"/>
            </a:pPr>
            <a:r>
              <a:rPr lang="en-US" sz="1500" dirty="0"/>
              <a:t>1-2 Bin locations (2</a:t>
            </a:r>
            <a:r>
              <a:rPr lang="en-US" sz="1500" baseline="30000" dirty="0"/>
              <a:t>nd</a:t>
            </a:r>
            <a:r>
              <a:rPr lang="en-US" sz="1500" dirty="0"/>
              <a:t> Bin </a:t>
            </a:r>
            <a:r>
              <a:rPr lang="en-US" sz="1500" dirty="0" smtClean="0"/>
              <a:t>serviced via </a:t>
            </a:r>
            <a:r>
              <a:rPr lang="en-US" sz="1500" dirty="0"/>
              <a:t>sliding camera </a:t>
            </a:r>
            <a:r>
              <a:rPr lang="en-US" sz="1500" dirty="0" smtClean="0"/>
              <a:t>option)</a:t>
            </a:r>
            <a:endParaRPr lang="en-US" sz="1500" dirty="0"/>
          </a:p>
          <a:p>
            <a:pPr marL="285750" lvl="0" indent="-285750">
              <a:buFont typeface="Arial" panose="020B0604020202020204" pitchFamily="34" charset="0"/>
              <a:buChar char="•"/>
            </a:pPr>
            <a:r>
              <a:rPr lang="en-US" sz="1500" dirty="0"/>
              <a:t>Parts with high definition</a:t>
            </a:r>
          </a:p>
          <a:p>
            <a:r>
              <a:rPr lang="en-US" dirty="0"/>
              <a:t> </a:t>
            </a:r>
          </a:p>
          <a:p>
            <a:endParaRPr lang="en-US"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6248401" y="2042918"/>
            <a:ext cx="2400300" cy="1947870"/>
          </a:xfrm>
          <a:prstGeom prst="rect">
            <a:avLst/>
          </a:prstGeom>
        </p:spPr>
      </p:pic>
      <p:pic>
        <p:nvPicPr>
          <p:cNvPr id="6" name="Picture 5"/>
          <p:cNvPicPr>
            <a:picLocks noChangeAspect="1"/>
          </p:cNvPicPr>
          <p:nvPr/>
        </p:nvPicPr>
        <p:blipFill>
          <a:blip r:embed="rId4"/>
          <a:stretch>
            <a:fillRect/>
          </a:stretch>
        </p:blipFill>
        <p:spPr>
          <a:xfrm>
            <a:off x="3558297" y="2063191"/>
            <a:ext cx="2027406" cy="1267753"/>
          </a:xfrm>
          <a:prstGeom prst="rect">
            <a:avLst/>
          </a:prstGeom>
        </p:spPr>
      </p:pic>
      <p:pic>
        <p:nvPicPr>
          <p:cNvPr id="7" name="Picture 6"/>
          <p:cNvPicPr>
            <a:picLocks noChangeAspect="1"/>
          </p:cNvPicPr>
          <p:nvPr/>
        </p:nvPicPr>
        <p:blipFill>
          <a:blip r:embed="rId5"/>
          <a:stretch>
            <a:fillRect/>
          </a:stretch>
        </p:blipFill>
        <p:spPr>
          <a:xfrm>
            <a:off x="1524000" y="2611665"/>
            <a:ext cx="1470339" cy="1379122"/>
          </a:xfrm>
          <a:prstGeom prst="rect">
            <a:avLst/>
          </a:prstGeom>
        </p:spPr>
      </p:pic>
      <p:sp>
        <p:nvSpPr>
          <p:cNvPr id="8" name="Rectangle 7"/>
          <p:cNvSpPr/>
          <p:nvPr/>
        </p:nvSpPr>
        <p:spPr>
          <a:xfrm>
            <a:off x="457200" y="2697067"/>
            <a:ext cx="5486400" cy="1923604"/>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Bad Parts</a:t>
            </a:r>
          </a:p>
          <a:p>
            <a:pPr marL="285750" indent="-285750">
              <a:lnSpc>
                <a:spcPct val="90000"/>
              </a:lnSpc>
              <a:spcAft>
                <a:spcPts val="600"/>
              </a:spcAft>
              <a:buFont typeface="Arial" panose="020B0604020202020204" pitchFamily="34" charset="0"/>
              <a:buChar char="•"/>
            </a:pPr>
            <a:r>
              <a:rPr lang="en-US" sz="1500" dirty="0">
                <a:solidFill>
                  <a:srgbClr val="2D2926"/>
                </a:solidFill>
                <a:latin typeface="Arial" panose="020B0604020202020204" pitchFamily="34" charset="0"/>
                <a:cs typeface="Arial" panose="020B0604020202020204" pitchFamily="34" charset="0"/>
              </a:rPr>
              <a:t>Smaller parts with small physical distinctions especially when orientation is important</a:t>
            </a:r>
          </a:p>
          <a:p>
            <a:pPr marL="285750" indent="-285750">
              <a:lnSpc>
                <a:spcPct val="90000"/>
              </a:lnSpc>
              <a:spcAft>
                <a:spcPts val="600"/>
              </a:spcAft>
              <a:buFont typeface="Arial" panose="020B0604020202020204" pitchFamily="34" charset="0"/>
              <a:buChar char="•"/>
            </a:pPr>
            <a:r>
              <a:rPr lang="en-US" sz="1500" dirty="0">
                <a:solidFill>
                  <a:srgbClr val="2D2926"/>
                </a:solidFill>
                <a:latin typeface="Arial" panose="020B0604020202020204" pitchFamily="34" charset="0"/>
                <a:cs typeface="Arial" panose="020B0604020202020204" pitchFamily="34" charset="0"/>
              </a:rPr>
              <a:t>Packaged parts</a:t>
            </a:r>
          </a:p>
          <a:p>
            <a:pPr marL="285750" indent="-285750">
              <a:lnSpc>
                <a:spcPct val="90000"/>
              </a:lnSpc>
              <a:spcAft>
                <a:spcPts val="600"/>
              </a:spcAft>
              <a:buFont typeface="Arial" panose="020B0604020202020204" pitchFamily="34" charset="0"/>
              <a:buChar char="•"/>
            </a:pPr>
            <a:r>
              <a:rPr lang="en-US" sz="1500" dirty="0">
                <a:solidFill>
                  <a:srgbClr val="2D2926"/>
                </a:solidFill>
                <a:latin typeface="Arial" panose="020B0604020202020204" pitchFamily="34" charset="0"/>
                <a:cs typeface="Arial" panose="020B0604020202020204" pitchFamily="34" charset="0"/>
              </a:rPr>
              <a:t>Deformable or soft parts</a:t>
            </a:r>
          </a:p>
          <a:p>
            <a:pPr marL="285750" indent="-285750">
              <a:lnSpc>
                <a:spcPct val="90000"/>
              </a:lnSpc>
              <a:spcAft>
                <a:spcPts val="600"/>
              </a:spcAft>
              <a:buFont typeface="Arial" panose="020B0604020202020204" pitchFamily="34" charset="0"/>
              <a:buChar char="•"/>
            </a:pPr>
            <a:r>
              <a:rPr lang="en-US" sz="1500" dirty="0">
                <a:solidFill>
                  <a:srgbClr val="2D2926"/>
                </a:solidFill>
                <a:latin typeface="Arial" panose="020B0604020202020204" pitchFamily="34" charset="0"/>
                <a:cs typeface="Arial" panose="020B0604020202020204" pitchFamily="34" charset="0"/>
              </a:rPr>
              <a:t>Translucent parts</a:t>
            </a:r>
          </a:p>
          <a:p>
            <a:pPr marL="285750" indent="-285750">
              <a:lnSpc>
                <a:spcPct val="90000"/>
              </a:lnSpc>
              <a:spcAft>
                <a:spcPts val="600"/>
              </a:spcAft>
              <a:buFont typeface="Arial" panose="020B0604020202020204" pitchFamily="34" charset="0"/>
              <a:buChar char="•"/>
            </a:pPr>
            <a:r>
              <a:rPr lang="en-US" sz="1500" dirty="0">
                <a:solidFill>
                  <a:srgbClr val="2D2926"/>
                </a:solidFill>
                <a:latin typeface="Arial" panose="020B0604020202020204" pitchFamily="34" charset="0"/>
                <a:cs typeface="Arial" panose="020B0604020202020204" pitchFamily="34" charset="0"/>
              </a:rPr>
              <a:t>Parts </a:t>
            </a:r>
            <a:r>
              <a:rPr lang="en-US" sz="1500" dirty="0" smtClean="0">
                <a:solidFill>
                  <a:srgbClr val="2D2926"/>
                </a:solidFill>
                <a:latin typeface="Arial" panose="020B0604020202020204" pitchFamily="34" charset="0"/>
                <a:cs typeface="Arial" panose="020B0604020202020204" pitchFamily="34" charset="0"/>
              </a:rPr>
              <a:t>with only labels </a:t>
            </a:r>
            <a:r>
              <a:rPr lang="en-US" sz="1500" dirty="0">
                <a:solidFill>
                  <a:srgbClr val="2D2926"/>
                </a:solidFill>
                <a:latin typeface="Arial" panose="020B0604020202020204" pitchFamily="34" charset="0"/>
                <a:cs typeface="Arial" panose="020B0604020202020204" pitchFamily="34" charset="0"/>
              </a:rPr>
              <a:t>or </a:t>
            </a:r>
            <a:r>
              <a:rPr lang="en-US" sz="1500" dirty="0" smtClean="0">
                <a:solidFill>
                  <a:srgbClr val="2D2926"/>
                </a:solidFill>
                <a:latin typeface="Arial" panose="020B0604020202020204" pitchFamily="34" charset="0"/>
                <a:cs typeface="Arial" panose="020B0604020202020204" pitchFamily="34" charset="0"/>
              </a:rPr>
              <a:t>logos as the significant features</a:t>
            </a:r>
            <a:endParaRPr lang="en-US" sz="1500" dirty="0">
              <a:solidFill>
                <a:srgbClr val="2D2926"/>
              </a:solidFill>
              <a:latin typeface="Arial" panose="020B0604020202020204" pitchFamily="34" charset="0"/>
              <a:cs typeface="Arial" panose="020B0604020202020204" pitchFamily="34" charset="0"/>
            </a:endParaRPr>
          </a:p>
        </p:txBody>
      </p:sp>
      <p:grpSp>
        <p:nvGrpSpPr>
          <p:cNvPr id="9" name="Group 8"/>
          <p:cNvGrpSpPr/>
          <p:nvPr/>
        </p:nvGrpSpPr>
        <p:grpSpPr>
          <a:xfrm>
            <a:off x="1498121" y="973105"/>
            <a:ext cx="5727192" cy="1438330"/>
            <a:chOff x="1544921" y="880192"/>
            <a:chExt cx="5727192" cy="1438330"/>
          </a:xfrm>
        </p:grpSpPr>
        <p:pic>
          <p:nvPicPr>
            <p:cNvPr id="10" name="Picture 9"/>
            <p:cNvPicPr>
              <a:picLocks noChangeAspect="1"/>
            </p:cNvPicPr>
            <p:nvPr/>
          </p:nvPicPr>
          <p:blipFill>
            <a:blip r:embed="rId6"/>
            <a:stretch>
              <a:fillRect/>
            </a:stretch>
          </p:blipFill>
          <p:spPr>
            <a:xfrm>
              <a:off x="4038600" y="880192"/>
              <a:ext cx="838111" cy="624758"/>
            </a:xfrm>
            <a:prstGeom prst="rect">
              <a:avLst/>
            </a:prstGeom>
          </p:spPr>
        </p:pic>
        <p:pic>
          <p:nvPicPr>
            <p:cNvPr id="11" name="Picture 10"/>
            <p:cNvPicPr>
              <a:picLocks noChangeAspect="1"/>
            </p:cNvPicPr>
            <p:nvPr/>
          </p:nvPicPr>
          <p:blipFill>
            <a:blip r:embed="rId7"/>
            <a:stretch>
              <a:fillRect/>
            </a:stretch>
          </p:blipFill>
          <p:spPr>
            <a:xfrm>
              <a:off x="1544921" y="1334580"/>
              <a:ext cx="1066800" cy="983942"/>
            </a:xfrm>
            <a:prstGeom prst="rect">
              <a:avLst/>
            </a:prstGeom>
          </p:spPr>
        </p:pic>
        <p:pic>
          <p:nvPicPr>
            <p:cNvPr id="12" name="Picture 11"/>
            <p:cNvPicPr>
              <a:picLocks noChangeAspect="1"/>
            </p:cNvPicPr>
            <p:nvPr/>
          </p:nvPicPr>
          <p:blipFill>
            <a:blip r:embed="rId8"/>
            <a:stretch>
              <a:fillRect/>
            </a:stretch>
          </p:blipFill>
          <p:spPr>
            <a:xfrm>
              <a:off x="6214873" y="1212860"/>
              <a:ext cx="1057240" cy="778209"/>
            </a:xfrm>
            <a:prstGeom prst="rect">
              <a:avLst/>
            </a:prstGeom>
          </p:spPr>
        </p:pic>
      </p:grpSp>
    </p:spTree>
    <p:extLst>
      <p:ext uri="{BB962C8B-B14F-4D97-AF65-F5344CB8AC3E}">
        <p14:creationId xmlns:p14="http://schemas.microsoft.com/office/powerpoint/2010/main" val="31975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Good Parts / Bad Parts</a:t>
            </a:r>
            <a:endParaRPr lang="en-US" dirty="0"/>
          </a:p>
        </p:txBody>
      </p:sp>
      <p:sp>
        <p:nvSpPr>
          <p:cNvPr id="3" name="Content Placeholder 2"/>
          <p:cNvSpPr>
            <a:spLocks noGrp="1"/>
          </p:cNvSpPr>
          <p:nvPr>
            <p:ph idx="1"/>
          </p:nvPr>
        </p:nvSpPr>
        <p:spPr>
          <a:xfrm>
            <a:off x="457200" y="1123950"/>
            <a:ext cx="8229600" cy="3470673"/>
          </a:xfrm>
        </p:spPr>
        <p:txBody>
          <a:bodyPr/>
          <a:lstStyle/>
          <a:p>
            <a:r>
              <a:rPr lang="en-US" dirty="0"/>
              <a:t>Other items that can greatly affect </a:t>
            </a:r>
            <a:r>
              <a:rPr lang="en-US" dirty="0" smtClean="0"/>
              <a:t>part recognition</a:t>
            </a:r>
            <a:endParaRPr lang="en-US" dirty="0"/>
          </a:p>
          <a:p>
            <a:pPr marL="285750" lvl="0" indent="-285750">
              <a:buFont typeface="Arial" panose="020B0604020202020204" pitchFamily="34" charset="0"/>
              <a:buChar char="•"/>
            </a:pPr>
            <a:r>
              <a:rPr lang="en-US" sz="1500" dirty="0" smtClean="0"/>
              <a:t>Color </a:t>
            </a:r>
            <a:r>
              <a:rPr lang="en-US" sz="1500" dirty="0"/>
              <a:t>of a part can affect the recognition because of the projected blue light </a:t>
            </a:r>
          </a:p>
          <a:p>
            <a:pPr marL="285750" lvl="0" indent="-285750">
              <a:buFont typeface="Arial" panose="020B0604020202020204" pitchFamily="34" charset="0"/>
              <a:buChar char="•"/>
            </a:pPr>
            <a:r>
              <a:rPr lang="en-US" sz="1500" dirty="0"/>
              <a:t>Bin sizes must meet the specification of the camera model</a:t>
            </a:r>
          </a:p>
          <a:p>
            <a:pPr marL="285750" lvl="0" indent="-285750">
              <a:buFont typeface="Arial" panose="020B0604020202020204" pitchFamily="34" charset="0"/>
              <a:buChar char="•"/>
            </a:pPr>
            <a:r>
              <a:rPr lang="en-US" sz="1500" dirty="0"/>
              <a:t>Significant changes in lighting </a:t>
            </a:r>
            <a:r>
              <a:rPr lang="en-US" sz="1500" dirty="0" smtClean="0"/>
              <a:t>(Window, Skylight, Large Door)</a:t>
            </a:r>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11</a:t>
            </a:fld>
            <a:endParaRPr lang="en-US" dirty="0"/>
          </a:p>
        </p:txBody>
      </p:sp>
    </p:spTree>
    <p:extLst>
      <p:ext uri="{BB962C8B-B14F-4D97-AF65-F5344CB8AC3E}">
        <p14:creationId xmlns:p14="http://schemas.microsoft.com/office/powerpoint/2010/main" val="232266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Keys to Success</a:t>
            </a:r>
            <a:endParaRPr lang="en-US" dirty="0"/>
          </a:p>
        </p:txBody>
      </p:sp>
      <p:sp>
        <p:nvSpPr>
          <p:cNvPr id="3" name="Content Placeholder 2"/>
          <p:cNvSpPr>
            <a:spLocks noGrp="1"/>
          </p:cNvSpPr>
          <p:nvPr>
            <p:ph idx="1"/>
          </p:nvPr>
        </p:nvSpPr>
        <p:spPr>
          <a:xfrm>
            <a:off x="457200" y="1123950"/>
            <a:ext cx="8229600" cy="3470673"/>
          </a:xfrm>
        </p:spPr>
        <p:txBody>
          <a:bodyPr/>
          <a:lstStyle/>
          <a:p>
            <a:r>
              <a:rPr lang="en-US" dirty="0" smtClean="0"/>
              <a:t>Understanding the requirements</a:t>
            </a:r>
          </a:p>
          <a:p>
            <a:pPr marL="479425" lvl="1" indent="-285750">
              <a:buFont typeface="Arial" panose="020B0604020202020204" pitchFamily="34" charset="0"/>
              <a:buChar char="•"/>
            </a:pPr>
            <a:r>
              <a:rPr lang="en-US" sz="1500" dirty="0" smtClean="0"/>
              <a:t>Part size and details</a:t>
            </a:r>
          </a:p>
          <a:p>
            <a:pPr marL="479425" lvl="1" indent="-285750">
              <a:buFont typeface="Arial" panose="020B0604020202020204" pitchFamily="34" charset="0"/>
              <a:buChar char="•"/>
            </a:pPr>
            <a:r>
              <a:rPr lang="en-US" sz="1500" dirty="0" smtClean="0"/>
              <a:t>Bin size</a:t>
            </a:r>
          </a:p>
          <a:p>
            <a:pPr marL="479425" lvl="1" indent="-285750">
              <a:buFont typeface="Arial" panose="020B0604020202020204" pitchFamily="34" charset="0"/>
              <a:buChar char="•"/>
            </a:pPr>
            <a:r>
              <a:rPr lang="en-US" sz="1500" dirty="0" smtClean="0"/>
              <a:t>Cycle times</a:t>
            </a:r>
          </a:p>
          <a:p>
            <a:pPr marL="479425" lvl="1" indent="-285750">
              <a:buFont typeface="Arial" panose="020B0604020202020204" pitchFamily="34" charset="0"/>
              <a:buChar char="•"/>
            </a:pPr>
            <a:r>
              <a:rPr lang="en-US" sz="1500" dirty="0" smtClean="0"/>
              <a:t>Testing of proposed part (s)</a:t>
            </a:r>
            <a:endParaRPr lang="en-US" sz="1500"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12</a:t>
            </a:fld>
            <a:endParaRPr lang="en-US" dirty="0"/>
          </a:p>
        </p:txBody>
      </p:sp>
    </p:spTree>
    <p:extLst>
      <p:ext uri="{BB962C8B-B14F-4D97-AF65-F5344CB8AC3E}">
        <p14:creationId xmlns:p14="http://schemas.microsoft.com/office/powerpoint/2010/main" val="3239493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Value of MotoSight 3D </a:t>
            </a:r>
            <a:r>
              <a:rPr lang="en-US" dirty="0" err="1" smtClean="0"/>
              <a:t>BinPick</a:t>
            </a:r>
            <a:endParaRPr lang="en-US" dirty="0"/>
          </a:p>
        </p:txBody>
      </p:sp>
      <p:sp>
        <p:nvSpPr>
          <p:cNvPr id="3" name="Content Placeholder 2"/>
          <p:cNvSpPr>
            <a:spLocks noGrp="1"/>
          </p:cNvSpPr>
          <p:nvPr>
            <p:ph idx="1"/>
          </p:nvPr>
        </p:nvSpPr>
        <p:spPr>
          <a:xfrm>
            <a:off x="457200" y="1123950"/>
            <a:ext cx="8229600" cy="3470673"/>
          </a:xfrm>
        </p:spPr>
        <p:txBody>
          <a:bodyPr/>
          <a:lstStyle/>
          <a:p>
            <a:pPr marL="285750" indent="-285750">
              <a:buFont typeface="Wingdings" panose="05000000000000000000" pitchFamily="2" charset="2"/>
              <a:buChar char="ü"/>
            </a:pPr>
            <a:r>
              <a:rPr lang="en-US" dirty="0" smtClean="0"/>
              <a:t>Ability recognize parts and orientation that were difficult with </a:t>
            </a:r>
            <a:r>
              <a:rPr lang="en-US" dirty="0"/>
              <a:t>previous 2D </a:t>
            </a:r>
            <a:r>
              <a:rPr lang="en-US" dirty="0" smtClean="0"/>
              <a:t>or 3D systems</a:t>
            </a:r>
          </a:p>
          <a:p>
            <a:pPr marL="285750" indent="-285750">
              <a:buFont typeface="Wingdings" panose="05000000000000000000" pitchFamily="2" charset="2"/>
              <a:buChar char="ü"/>
            </a:pPr>
            <a:r>
              <a:rPr lang="en-US" dirty="0" smtClean="0"/>
              <a:t>Reduced time for implementation; no programming required for part recognition</a:t>
            </a:r>
          </a:p>
          <a:p>
            <a:pPr marL="285750" indent="-285750">
              <a:buFont typeface="Wingdings" panose="05000000000000000000" pitchFamily="2" charset="2"/>
              <a:buChar char="ü"/>
            </a:pPr>
            <a:r>
              <a:rPr lang="en-US" dirty="0" smtClean="0"/>
              <a:t>Simplified part registration through CAD image </a:t>
            </a:r>
          </a:p>
          <a:p>
            <a:pPr marL="285750" indent="-285750">
              <a:buFont typeface="Wingdings" panose="05000000000000000000" pitchFamily="2" charset="2"/>
              <a:buChar char="ü"/>
            </a:pPr>
            <a:r>
              <a:rPr lang="en-US" dirty="0" smtClean="0"/>
              <a:t>Reduced cycle time, single step recognition (Competitors require additional 2D system)</a:t>
            </a:r>
          </a:p>
          <a:p>
            <a:pPr marL="285750" indent="-285750">
              <a:buFont typeface="Wingdings" panose="05000000000000000000" pitchFamily="2" charset="2"/>
              <a:buChar char="ü"/>
            </a:pPr>
            <a:r>
              <a:rPr lang="en-US" dirty="0" smtClean="0"/>
              <a:t>Improved Quality through automatic camera setup functions	</a:t>
            </a:r>
          </a:p>
          <a:p>
            <a:pPr marL="285750" indent="-285750">
              <a:buFont typeface="Wingdings" panose="05000000000000000000" pitchFamily="2" charset="2"/>
              <a:buChar char="ü"/>
            </a:pPr>
            <a:r>
              <a:rPr lang="en-US" dirty="0" smtClean="0"/>
              <a:t>Recognition of a wide range of parts</a:t>
            </a:r>
          </a:p>
          <a:p>
            <a:pPr marL="285750" indent="-285750">
              <a:buFont typeface="Wingdings" panose="05000000000000000000" pitchFamily="2" charset="2"/>
              <a:buChar char="ü"/>
            </a:pPr>
            <a:r>
              <a:rPr lang="en-US" dirty="0" smtClean="0"/>
              <a:t>Flexibility for quick and easy additions or changes</a:t>
            </a:r>
          </a:p>
          <a:p>
            <a:pPr marL="285750" indent="-285750">
              <a:buFont typeface="Wingdings" panose="05000000000000000000" pitchFamily="2" charset="2"/>
              <a:buChar char="ü"/>
            </a:pPr>
            <a:r>
              <a:rPr lang="en-US" dirty="0" smtClean="0"/>
              <a:t>Improved performance through software options</a:t>
            </a:r>
            <a:endParaRPr lang="en-US"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13</a:t>
            </a:fld>
            <a:endParaRPr lang="en-US" dirty="0"/>
          </a:p>
        </p:txBody>
      </p:sp>
    </p:spTree>
    <p:extLst>
      <p:ext uri="{BB962C8B-B14F-4D97-AF65-F5344CB8AC3E}">
        <p14:creationId xmlns:p14="http://schemas.microsoft.com/office/powerpoint/2010/main" val="5720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Application Evaluation</a:t>
            </a:r>
            <a:endParaRPr lang="en-US" dirty="0"/>
          </a:p>
        </p:txBody>
      </p:sp>
      <p:sp>
        <p:nvSpPr>
          <p:cNvPr id="3" name="Content Placeholder 2"/>
          <p:cNvSpPr>
            <a:spLocks noGrp="1"/>
          </p:cNvSpPr>
          <p:nvPr>
            <p:ph idx="1"/>
          </p:nvPr>
        </p:nvSpPr>
        <p:spPr>
          <a:xfrm>
            <a:off x="457200" y="1123950"/>
            <a:ext cx="8229600" cy="3470673"/>
          </a:xfrm>
        </p:spPr>
        <p:txBody>
          <a:bodyPr/>
          <a:lstStyle/>
          <a:p>
            <a:pPr marL="285750" indent="-285750">
              <a:buFont typeface="Arial" panose="020B0604020202020204" pitchFamily="34" charset="0"/>
              <a:buChar char="•"/>
            </a:pPr>
            <a:r>
              <a:rPr lang="en-US" dirty="0" smtClean="0"/>
              <a:t>Due to the nature of this product we need to perform an evaluation of each application</a:t>
            </a:r>
          </a:p>
          <a:p>
            <a:pPr marL="285750" indent="-285750">
              <a:buFont typeface="Arial" panose="020B0604020202020204" pitchFamily="34" charset="0"/>
              <a:buChar char="•"/>
            </a:pPr>
            <a:r>
              <a:rPr lang="en-US" dirty="0" smtClean="0"/>
              <a:t>Our Technology Advancement Team as well as Canon USA are prepared to perform these evaluations and provide a report of the results</a:t>
            </a:r>
          </a:p>
          <a:p>
            <a:pPr marL="285750" indent="-285750">
              <a:buFont typeface="Arial" panose="020B0604020202020204" pitchFamily="34" charset="0"/>
              <a:buChar char="•"/>
            </a:pPr>
            <a:r>
              <a:rPr lang="en-US" dirty="0" smtClean="0"/>
              <a:t>Complete a Demo Request form and arrange to have customer parts and bins shipped to Miamisburg</a:t>
            </a:r>
          </a:p>
          <a:p>
            <a:endParaRPr lang="en-US" dirty="0" smtClean="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14</a:t>
            </a:fld>
            <a:endParaRPr lang="en-US" dirty="0"/>
          </a:p>
        </p:txBody>
      </p:sp>
    </p:spTree>
    <p:extLst>
      <p:ext uri="{BB962C8B-B14F-4D97-AF65-F5344CB8AC3E}">
        <p14:creationId xmlns:p14="http://schemas.microsoft.com/office/powerpoint/2010/main" val="166345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865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123950"/>
            <a:ext cx="8229600" cy="3470673"/>
          </a:xfrm>
        </p:spPr>
        <p:txBody>
          <a:bodyPr/>
          <a:lstStyle/>
          <a:p>
            <a:endParaRPr lang="en-US" dirty="0" smtClean="0"/>
          </a:p>
          <a:p>
            <a:endParaRPr lang="en-US" dirty="0"/>
          </a:p>
          <a:p>
            <a:pPr algn="ctr"/>
            <a:r>
              <a:rPr lang="en-US" b="1" dirty="0" smtClean="0"/>
              <a:t>Additional Technical Details Depending on the Audience</a:t>
            </a:r>
            <a:endParaRPr lang="en-US" b="1" dirty="0"/>
          </a:p>
        </p:txBody>
      </p:sp>
      <p:sp>
        <p:nvSpPr>
          <p:cNvPr id="3"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16</a:t>
            </a:fld>
            <a:endParaRPr lang="en-US" dirty="0"/>
          </a:p>
        </p:txBody>
      </p:sp>
    </p:spTree>
    <p:extLst>
      <p:ext uri="{BB962C8B-B14F-4D97-AF65-F5344CB8AC3E}">
        <p14:creationId xmlns:p14="http://schemas.microsoft.com/office/powerpoint/2010/main" val="1560864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71550"/>
            <a:ext cx="6629400" cy="3505200"/>
          </a:xfrm>
          <a:prstGeom prst="rect">
            <a:avLst/>
          </a:prstGeom>
        </p:spPr>
        <p:txBody>
          <a:bodyPr vert="horz" lIns="91440" tIns="45720" rIns="91440" bIns="45720" rtlCol="0">
            <a:noAutofit/>
          </a:bodyPr>
          <a:lstStyle/>
          <a:p>
            <a:pPr>
              <a:lnSpc>
                <a:spcPct val="90000"/>
              </a:lnSpc>
              <a:spcAft>
                <a:spcPts val="600"/>
              </a:spcAft>
              <a:buFont typeface="Arial" panose="020B0604020202020204" pitchFamily="34" charset="0"/>
              <a:buNone/>
            </a:pPr>
            <a:r>
              <a:rPr lang="en-US" sz="1700" dirty="0">
                <a:solidFill>
                  <a:srgbClr val="2D2926"/>
                </a:solidFill>
                <a:cs typeface="Arial" panose="020B0604020202020204" pitchFamily="34" charset="0"/>
              </a:rPr>
              <a:t>High Performance, Rack Mounted Graphics Workstation</a:t>
            </a:r>
          </a:p>
          <a:p>
            <a:pPr>
              <a:lnSpc>
                <a:spcPct val="90000"/>
              </a:lnSpc>
              <a:tabLst>
                <a:tab pos="403225" algn="l"/>
                <a:tab pos="1603375" algn="l"/>
              </a:tabLst>
            </a:pPr>
            <a:r>
              <a:rPr lang="en-US" sz="1500" dirty="0">
                <a:solidFill>
                  <a:srgbClr val="2D2926"/>
                </a:solidFill>
                <a:cs typeface="Arial" panose="020B0604020202020204" pitchFamily="34" charset="0"/>
              </a:rPr>
              <a:t>	CPU: 	Minimum of Intel® Core™ i7-4770s 3.10GHz</a:t>
            </a:r>
          </a:p>
          <a:p>
            <a:pPr>
              <a:lnSpc>
                <a:spcPct val="90000"/>
              </a:lnSpc>
              <a:tabLst>
                <a:tab pos="403225" algn="l"/>
                <a:tab pos="1603375" algn="l"/>
              </a:tabLst>
            </a:pPr>
            <a:r>
              <a:rPr lang="en-US" sz="1500" dirty="0">
                <a:solidFill>
                  <a:srgbClr val="2D2926"/>
                </a:solidFill>
                <a:cs typeface="Arial" panose="020B0604020202020204" pitchFamily="34" charset="0"/>
              </a:rPr>
              <a:t>	RAM:	16GB</a:t>
            </a:r>
          </a:p>
          <a:p>
            <a:pPr>
              <a:lnSpc>
                <a:spcPct val="90000"/>
              </a:lnSpc>
              <a:tabLst>
                <a:tab pos="403225" algn="l"/>
                <a:tab pos="1603375" algn="l"/>
              </a:tabLst>
            </a:pPr>
            <a:r>
              <a:rPr lang="en-US" sz="1500" dirty="0">
                <a:solidFill>
                  <a:srgbClr val="2D2926"/>
                </a:solidFill>
                <a:cs typeface="Arial" panose="020B0604020202020204" pitchFamily="34" charset="0"/>
              </a:rPr>
              <a:t>	Disk1:	500GB SSD SATA III</a:t>
            </a:r>
          </a:p>
          <a:p>
            <a:pPr>
              <a:lnSpc>
                <a:spcPct val="90000"/>
              </a:lnSpc>
              <a:tabLst>
                <a:tab pos="403225" algn="l"/>
                <a:tab pos="1603375" algn="l"/>
              </a:tabLst>
            </a:pPr>
            <a:r>
              <a:rPr lang="en-US" sz="1500" dirty="0">
                <a:solidFill>
                  <a:srgbClr val="2D2926"/>
                </a:solidFill>
                <a:cs typeface="Arial" panose="020B0604020202020204" pitchFamily="34" charset="0"/>
              </a:rPr>
              <a:t>	Ethernet Ports:	2 Onboard (10/100/1000)</a:t>
            </a:r>
          </a:p>
          <a:p>
            <a:pPr>
              <a:lnSpc>
                <a:spcPct val="90000"/>
              </a:lnSpc>
              <a:tabLst>
                <a:tab pos="403225" algn="l"/>
                <a:tab pos="1603375" algn="l"/>
              </a:tabLst>
            </a:pPr>
            <a:r>
              <a:rPr lang="en-US" sz="1500" dirty="0">
                <a:solidFill>
                  <a:srgbClr val="2D2926"/>
                </a:solidFill>
                <a:cs typeface="Arial" panose="020B0604020202020204" pitchFamily="34" charset="0"/>
              </a:rPr>
              <a:t>	Graphics Card:	nVIDIA GeForce GTX970 (4GB Onboard)</a:t>
            </a:r>
          </a:p>
          <a:p>
            <a:pPr>
              <a:lnSpc>
                <a:spcPct val="90000"/>
              </a:lnSpc>
              <a:tabLst>
                <a:tab pos="403225" algn="l"/>
                <a:tab pos="1603375" algn="l"/>
              </a:tabLst>
            </a:pPr>
            <a:r>
              <a:rPr lang="en-US" sz="1500" dirty="0">
                <a:solidFill>
                  <a:srgbClr val="2D2926"/>
                </a:solidFill>
                <a:cs typeface="Arial" panose="020B0604020202020204" pitchFamily="34" charset="0"/>
              </a:rPr>
              <a:t>	LAN Card:	Intel EXPI9301CT PCIe Compatible</a:t>
            </a:r>
          </a:p>
          <a:p>
            <a:pPr>
              <a:lnSpc>
                <a:spcPct val="90000"/>
              </a:lnSpc>
              <a:tabLst>
                <a:tab pos="403225" algn="l"/>
                <a:tab pos="1603375" algn="l"/>
              </a:tabLst>
            </a:pPr>
            <a:r>
              <a:rPr lang="en-US" sz="1500" dirty="0">
                <a:solidFill>
                  <a:srgbClr val="2D2926"/>
                </a:solidFill>
                <a:cs typeface="Arial" panose="020B0604020202020204" pitchFamily="34" charset="0"/>
              </a:rPr>
              <a:t>	Display:	SXGA (1280×1024) or higher</a:t>
            </a:r>
          </a:p>
          <a:p>
            <a:pPr>
              <a:lnSpc>
                <a:spcPct val="90000"/>
              </a:lnSpc>
              <a:tabLst>
                <a:tab pos="403225" algn="l"/>
                <a:tab pos="1603375" algn="l"/>
              </a:tabLst>
            </a:pPr>
            <a:r>
              <a:rPr lang="en-US" sz="1500" dirty="0">
                <a:solidFill>
                  <a:srgbClr val="2D2926"/>
                </a:solidFill>
                <a:cs typeface="Arial" panose="020B0604020202020204" pitchFamily="34" charset="0"/>
              </a:rPr>
              <a:t>		Minimum 17” Screen</a:t>
            </a:r>
          </a:p>
          <a:p>
            <a:pPr>
              <a:lnSpc>
                <a:spcPct val="90000"/>
              </a:lnSpc>
              <a:spcAft>
                <a:spcPts val="600"/>
              </a:spcAft>
              <a:buFont typeface="Arial" panose="020B0604020202020204" pitchFamily="34" charset="0"/>
              <a:buNone/>
            </a:pPr>
            <a:r>
              <a:rPr lang="en-US" sz="1500" dirty="0">
                <a:solidFill>
                  <a:srgbClr val="2D2926"/>
                </a:solidFill>
                <a:cs typeface="Arial" panose="020B0604020202020204" pitchFamily="34" charset="0"/>
              </a:rPr>
              <a:t>	</a:t>
            </a:r>
          </a:p>
          <a:p>
            <a:pPr>
              <a:lnSpc>
                <a:spcPct val="90000"/>
              </a:lnSpc>
              <a:spcAft>
                <a:spcPts val="600"/>
              </a:spcAft>
              <a:buFont typeface="Arial" panose="020B0604020202020204" pitchFamily="34" charset="0"/>
              <a:buNone/>
            </a:pPr>
            <a:r>
              <a:rPr lang="en-US" sz="1700" dirty="0">
                <a:solidFill>
                  <a:srgbClr val="2D2926"/>
                </a:solidFill>
                <a:cs typeface="Arial" panose="020B0604020202020204" pitchFamily="34" charset="0"/>
              </a:rPr>
              <a:t>Canon Recognition Software </a:t>
            </a:r>
          </a:p>
          <a:p>
            <a:pPr>
              <a:lnSpc>
                <a:spcPct val="90000"/>
              </a:lnSpc>
              <a:spcAft>
                <a:spcPts val="600"/>
              </a:spcAft>
              <a:buFont typeface="Arial" panose="020B0604020202020204" pitchFamily="34" charset="0"/>
              <a:buNone/>
            </a:pPr>
            <a:endParaRPr lang="en-US" sz="1700" dirty="0" smtClean="0">
              <a:solidFill>
                <a:srgbClr val="2D2926"/>
              </a:solidFill>
              <a:cs typeface="Arial" panose="020B0604020202020204" pitchFamily="34" charset="0"/>
            </a:endParaRPr>
          </a:p>
          <a:p>
            <a:pPr>
              <a:lnSpc>
                <a:spcPct val="90000"/>
              </a:lnSpc>
              <a:spcAft>
                <a:spcPts val="600"/>
              </a:spcAft>
              <a:buFont typeface="Arial" panose="020B0604020202020204" pitchFamily="34" charset="0"/>
              <a:buNone/>
            </a:pPr>
            <a:r>
              <a:rPr lang="en-US" sz="1700" dirty="0" smtClean="0">
                <a:solidFill>
                  <a:srgbClr val="2D2926"/>
                </a:solidFill>
                <a:cs typeface="Arial" panose="020B0604020202020204" pitchFamily="34" charset="0"/>
              </a:rPr>
              <a:t>Yaskawa </a:t>
            </a:r>
            <a:r>
              <a:rPr lang="en-US" sz="1700" dirty="0">
                <a:solidFill>
                  <a:srgbClr val="2D2926"/>
                </a:solidFill>
                <a:cs typeface="Arial" panose="020B0604020202020204" pitchFamily="34" charset="0"/>
              </a:rPr>
              <a:t>Controller Interface Software</a:t>
            </a:r>
          </a:p>
          <a:p>
            <a:pPr>
              <a:lnSpc>
                <a:spcPct val="90000"/>
              </a:lnSpc>
              <a:spcAft>
                <a:spcPts val="600"/>
              </a:spcAft>
              <a:buFont typeface="Arial" panose="020B0604020202020204" pitchFamily="34" charset="0"/>
              <a:buNone/>
            </a:pPr>
            <a:endParaRPr lang="en-US" sz="1700" dirty="0">
              <a:solidFill>
                <a:srgbClr val="2D2926"/>
              </a:solidFill>
              <a:cs typeface="Arial" panose="020B0604020202020204" pitchFamily="34" charset="0"/>
            </a:endParaRPr>
          </a:p>
        </p:txBody>
      </p:sp>
      <p:sp>
        <p:nvSpPr>
          <p:cNvPr id="3" name="Title 1"/>
          <p:cNvSpPr>
            <a:spLocks noGrp="1"/>
          </p:cNvSpPr>
          <p:nvPr>
            <p:ph type="title"/>
          </p:nvPr>
        </p:nvSpPr>
        <p:spPr>
          <a:xfrm>
            <a:off x="457200" y="193099"/>
            <a:ext cx="8229600" cy="578490"/>
          </a:xfrm>
        </p:spPr>
        <p:txBody>
          <a:bodyPr/>
          <a:lstStyle/>
          <a:p>
            <a:r>
              <a:rPr lang="en-US" dirty="0" smtClean="0"/>
              <a:t>Components of the System</a:t>
            </a:r>
            <a:endParaRPr lang="en-US" dirty="0"/>
          </a:p>
        </p:txBody>
      </p:sp>
    </p:spTree>
    <p:extLst>
      <p:ext uri="{BB962C8B-B14F-4D97-AF65-F5344CB8AC3E}">
        <p14:creationId xmlns:p14="http://schemas.microsoft.com/office/powerpoint/2010/main" val="2712733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47750"/>
            <a:ext cx="8229600" cy="3139321"/>
          </a:xfrm>
          <a:prstGeom prst="rect">
            <a:avLst/>
          </a:prstGeom>
        </p:spPr>
        <p:txBody>
          <a:bodyPr wrap="square">
            <a:spAutoFit/>
          </a:bodyPr>
          <a:lstStyle/>
          <a:p>
            <a:r>
              <a:rPr lang="en-US" dirty="0"/>
              <a:t>Software Options </a:t>
            </a:r>
          </a:p>
          <a:p>
            <a:pPr marL="457200" lvl="0" indent="-142875"/>
            <a:r>
              <a:rPr lang="en-US" sz="1500" b="1" dirty="0"/>
              <a:t>Slider Mounting Support</a:t>
            </a:r>
          </a:p>
          <a:p>
            <a:pPr lvl="1"/>
            <a:r>
              <a:rPr lang="en-US" sz="1500" dirty="0"/>
              <a:t>Supports moving the camera between two workstations and still outputting the proper position and orientation information. </a:t>
            </a:r>
          </a:p>
          <a:p>
            <a:pPr marL="457200" indent="-142875"/>
            <a:r>
              <a:rPr lang="en-US" sz="1500" b="1" dirty="0"/>
              <a:t>External PC Dictionary Creation</a:t>
            </a:r>
          </a:p>
          <a:p>
            <a:pPr lvl="1"/>
            <a:r>
              <a:rPr lang="en-US" sz="1500" dirty="0"/>
              <a:t>Dictionaries of part information can be created on a PC other than the production PC. </a:t>
            </a:r>
          </a:p>
          <a:p>
            <a:pPr marL="457200" lvl="0" indent="-142875"/>
            <a:r>
              <a:rPr lang="en-US" sz="1500" b="1" dirty="0"/>
              <a:t>Batch Recognition by Multi-Pallets</a:t>
            </a:r>
          </a:p>
          <a:p>
            <a:pPr lvl="1"/>
            <a:r>
              <a:rPr lang="en-US" sz="1500" dirty="0"/>
              <a:t>Multiple bins can be placed within the same field of view of the camera. </a:t>
            </a:r>
          </a:p>
          <a:p>
            <a:pPr marL="457200" indent="-142875"/>
            <a:r>
              <a:rPr lang="en-US" sz="1500" b="1" dirty="0"/>
              <a:t>Consecutive Recognition Checking</a:t>
            </a:r>
          </a:p>
          <a:p>
            <a:pPr lvl="1"/>
            <a:r>
              <a:rPr lang="en-US" sz="1500" dirty="0"/>
              <a:t>Determines that another image capture is not required in order to pick a part.</a:t>
            </a:r>
          </a:p>
          <a:p>
            <a:pPr marL="457200" lvl="0" indent="-142875"/>
            <a:r>
              <a:rPr lang="en-US" sz="1500" b="1" dirty="0"/>
              <a:t>Partial Work Recognition </a:t>
            </a:r>
          </a:p>
          <a:p>
            <a:pPr lvl="1"/>
            <a:r>
              <a:rPr lang="en-US" sz="1500" dirty="0"/>
              <a:t>Enables the camera to perform recognition on specific locations of a larger part which has distinguishing features.</a:t>
            </a:r>
          </a:p>
        </p:txBody>
      </p:sp>
      <p:sp>
        <p:nvSpPr>
          <p:cNvPr id="3" name="Title 1"/>
          <p:cNvSpPr>
            <a:spLocks noGrp="1"/>
          </p:cNvSpPr>
          <p:nvPr>
            <p:ph type="title"/>
          </p:nvPr>
        </p:nvSpPr>
        <p:spPr>
          <a:xfrm>
            <a:off x="457200" y="193099"/>
            <a:ext cx="8229600" cy="578490"/>
          </a:xfrm>
        </p:spPr>
        <p:txBody>
          <a:bodyPr/>
          <a:lstStyle/>
          <a:p>
            <a:r>
              <a:rPr lang="en-US" dirty="0" smtClean="0"/>
              <a:t>Components of the System</a:t>
            </a:r>
            <a:endParaRPr lang="en-US" dirty="0"/>
          </a:p>
        </p:txBody>
      </p:sp>
    </p:spTree>
    <p:extLst>
      <p:ext uri="{BB962C8B-B14F-4D97-AF65-F5344CB8AC3E}">
        <p14:creationId xmlns:p14="http://schemas.microsoft.com/office/powerpoint/2010/main" val="1700183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Single Step Recognition</a:t>
            </a:r>
            <a:endParaRPr lang="en-US" dirty="0"/>
          </a:p>
        </p:txBody>
      </p:sp>
      <p:sp>
        <p:nvSpPr>
          <p:cNvPr id="3" name="Content Placeholder 2"/>
          <p:cNvSpPr>
            <a:spLocks noGrp="1"/>
          </p:cNvSpPr>
          <p:nvPr>
            <p:ph idx="1"/>
          </p:nvPr>
        </p:nvSpPr>
        <p:spPr>
          <a:xfrm>
            <a:off x="457200" y="1123950"/>
            <a:ext cx="3859676" cy="3470673"/>
          </a:xfrm>
        </p:spPr>
        <p:txBody>
          <a:bodyPr/>
          <a:lstStyle/>
          <a:p>
            <a:r>
              <a:rPr lang="en-US" dirty="0" smtClean="0"/>
              <a:t>MotoSight 3D </a:t>
            </a:r>
            <a:r>
              <a:rPr lang="en-US" dirty="0" err="1" smtClean="0"/>
              <a:t>BinPick</a:t>
            </a:r>
            <a:endParaRPr lang="en-US" dirty="0" smtClean="0"/>
          </a:p>
          <a:p>
            <a:pPr marL="285750" indent="-285750">
              <a:buFont typeface="Arial" panose="020B0604020202020204" pitchFamily="34" charset="0"/>
              <a:buChar char="•"/>
            </a:pPr>
            <a:r>
              <a:rPr lang="en-US" sz="1500" dirty="0" smtClean="0"/>
              <a:t>Single Camera</a:t>
            </a:r>
          </a:p>
          <a:p>
            <a:pPr marL="285750" indent="-285750">
              <a:buFont typeface="Arial" panose="020B0604020202020204" pitchFamily="34" charset="0"/>
              <a:buChar char="•"/>
            </a:pPr>
            <a:r>
              <a:rPr lang="en-US" sz="1500" dirty="0" smtClean="0"/>
              <a:t>Streamlined Process</a:t>
            </a:r>
          </a:p>
          <a:p>
            <a:pPr marL="479425" lvl="1" indent="-285750">
              <a:buFont typeface="Arial" panose="020B0604020202020204" pitchFamily="34" charset="0"/>
              <a:buChar char="•"/>
            </a:pPr>
            <a:r>
              <a:rPr lang="en-US" sz="1300" dirty="0" smtClean="0"/>
              <a:t>Determine part location and orientation in single step</a:t>
            </a:r>
          </a:p>
          <a:p>
            <a:pPr marL="285750" indent="-285750">
              <a:buFont typeface="Arial" panose="020B0604020202020204" pitchFamily="34" charset="0"/>
              <a:buChar char="•"/>
            </a:pPr>
            <a:r>
              <a:rPr lang="en-US" sz="1500" dirty="0" smtClean="0"/>
              <a:t>Shorter Cycle Times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endParaRPr lang="en-US" sz="1500" dirty="0" smtClean="0"/>
          </a:p>
          <a:p>
            <a:r>
              <a:rPr lang="en-US" dirty="0"/>
              <a:t>Competition</a:t>
            </a:r>
          </a:p>
          <a:p>
            <a:pPr marL="285750" indent="-285750">
              <a:buFont typeface="Arial" panose="020B0604020202020204" pitchFamily="34" charset="0"/>
              <a:buChar char="•"/>
            </a:pPr>
            <a:r>
              <a:rPr lang="en-US" sz="1500" dirty="0" smtClean="0"/>
              <a:t>Requires two cameras</a:t>
            </a:r>
          </a:p>
          <a:p>
            <a:pPr marL="479425" lvl="1" indent="-285750">
              <a:buFont typeface="Arial" panose="020B0604020202020204" pitchFamily="34" charset="0"/>
              <a:buChar char="•"/>
            </a:pPr>
            <a:r>
              <a:rPr lang="en-US" sz="1300" dirty="0" smtClean="0"/>
              <a:t>One camera finds the part, after it is picked another camera determines the orientation</a:t>
            </a:r>
          </a:p>
          <a:p>
            <a:pPr marL="285750" indent="-285750">
              <a:buFont typeface="Arial" panose="020B0604020202020204" pitchFamily="34" charset="0"/>
              <a:buChar char="•"/>
            </a:pPr>
            <a:r>
              <a:rPr lang="en-US" sz="1500" dirty="0" smtClean="0"/>
              <a:t>Longer Cycle Times</a:t>
            </a:r>
          </a:p>
          <a:p>
            <a:pPr marL="285750" indent="-285750">
              <a:buFont typeface="Arial" panose="020B0604020202020204" pitchFamily="34" charset="0"/>
              <a:buChar char="•"/>
            </a:pPr>
            <a:endParaRPr lang="en-US" sz="1500"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4316876" y="967141"/>
            <a:ext cx="4514926" cy="3676650"/>
          </a:xfrm>
          <a:prstGeom prst="rect">
            <a:avLst/>
          </a:prstGeom>
        </p:spPr>
      </p:pic>
    </p:spTree>
    <p:extLst>
      <p:ext uri="{BB962C8B-B14F-4D97-AF65-F5344CB8AC3E}">
        <p14:creationId xmlns:p14="http://schemas.microsoft.com/office/powerpoint/2010/main" val="3997775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93099"/>
            <a:ext cx="8229600" cy="578490"/>
          </a:xfrm>
        </p:spPr>
        <p:txBody>
          <a:bodyPr/>
          <a:lstStyle/>
          <a:p>
            <a:r>
              <a:rPr lang="en-US" dirty="0" smtClean="0"/>
              <a:t>Agenda</a:t>
            </a:r>
            <a:endParaRPr lang="en-US" dirty="0"/>
          </a:p>
        </p:txBody>
      </p:sp>
      <p:sp>
        <p:nvSpPr>
          <p:cNvPr id="9" name="Content Placeholder 2"/>
          <p:cNvSpPr>
            <a:spLocks noGrp="1"/>
          </p:cNvSpPr>
          <p:nvPr>
            <p:ph idx="1"/>
          </p:nvPr>
        </p:nvSpPr>
        <p:spPr>
          <a:xfrm>
            <a:off x="457200" y="1123950"/>
            <a:ext cx="8229600" cy="3470673"/>
          </a:xfrm>
        </p:spPr>
        <p:txBody>
          <a:bodyPr/>
          <a:lstStyle/>
          <a:p>
            <a:pPr marL="285750" indent="-285750">
              <a:buFont typeface="Arial" panose="020B0604020202020204" pitchFamily="34" charset="0"/>
              <a:buChar char="•"/>
            </a:pPr>
            <a:r>
              <a:rPr lang="en-US" dirty="0" smtClean="0"/>
              <a:t>What is MotoSight 3D </a:t>
            </a:r>
            <a:r>
              <a:rPr lang="en-US" dirty="0" err="1" smtClean="0"/>
              <a:t>BinPick</a:t>
            </a:r>
            <a:endParaRPr lang="en-US" dirty="0" smtClean="0"/>
          </a:p>
          <a:p>
            <a:pPr marL="285750" indent="-285750">
              <a:buFont typeface="Arial" panose="020B0604020202020204" pitchFamily="34" charset="0"/>
              <a:buChar char="•"/>
            </a:pPr>
            <a:r>
              <a:rPr lang="en-US" dirty="0" smtClean="0"/>
              <a:t>Why 3D Vision</a:t>
            </a:r>
          </a:p>
          <a:p>
            <a:pPr marL="285750" indent="-285750">
              <a:buFont typeface="Arial" panose="020B0604020202020204" pitchFamily="34" charset="0"/>
              <a:buChar char="•"/>
            </a:pPr>
            <a:r>
              <a:rPr lang="en-US" dirty="0" smtClean="0"/>
              <a:t>Targeted Environments/Business Need</a:t>
            </a:r>
          </a:p>
          <a:p>
            <a:pPr marL="285750" indent="-285750">
              <a:buFont typeface="Arial" panose="020B0604020202020204" pitchFamily="34" charset="0"/>
              <a:buChar char="•"/>
            </a:pPr>
            <a:r>
              <a:rPr lang="en-US" dirty="0" smtClean="0"/>
              <a:t>How Does It Work</a:t>
            </a:r>
          </a:p>
          <a:p>
            <a:pPr marL="285750" indent="-285750">
              <a:buFont typeface="Arial" panose="020B0604020202020204" pitchFamily="34" charset="0"/>
              <a:buChar char="•"/>
            </a:pPr>
            <a:r>
              <a:rPr lang="en-US" dirty="0" smtClean="0"/>
              <a:t>Components of the Solution</a:t>
            </a:r>
          </a:p>
          <a:p>
            <a:pPr marL="285750" indent="-285750">
              <a:buFont typeface="Arial" panose="020B0604020202020204" pitchFamily="34" charset="0"/>
              <a:buChar char="•"/>
            </a:pPr>
            <a:r>
              <a:rPr lang="en-US" dirty="0" smtClean="0"/>
              <a:t>Good Parts / Bad Parts</a:t>
            </a:r>
          </a:p>
          <a:p>
            <a:pPr marL="285750" indent="-285750">
              <a:buFont typeface="Arial" panose="020B0604020202020204" pitchFamily="34" charset="0"/>
              <a:buChar char="•"/>
            </a:pPr>
            <a:r>
              <a:rPr lang="en-US" dirty="0" smtClean="0"/>
              <a:t>Keys to Success</a:t>
            </a:r>
          </a:p>
          <a:p>
            <a:pPr marL="285750" indent="-285750">
              <a:buFont typeface="Arial" panose="020B0604020202020204" pitchFamily="34" charset="0"/>
              <a:buChar char="•"/>
            </a:pPr>
            <a:r>
              <a:rPr lang="en-US" dirty="0" smtClean="0"/>
              <a:t>Benefits </a:t>
            </a:r>
            <a:r>
              <a:rPr lang="en-US" dirty="0"/>
              <a:t>and Value of MotoSight </a:t>
            </a:r>
            <a:r>
              <a:rPr lang="en-US" dirty="0" smtClean="0"/>
              <a:t>3D </a:t>
            </a:r>
            <a:r>
              <a:rPr lang="en-US" dirty="0" err="1" smtClean="0"/>
              <a:t>BinPick</a:t>
            </a:r>
            <a:endParaRPr lang="en-US" dirty="0" smtClean="0"/>
          </a:p>
          <a:p>
            <a:pPr marL="285750" indent="-285750">
              <a:buFont typeface="Arial" panose="020B0604020202020204" pitchFamily="34" charset="0"/>
              <a:buChar char="•"/>
            </a:pPr>
            <a:r>
              <a:rPr lang="en-US" dirty="0" smtClean="0"/>
              <a:t>Application Evaluation</a:t>
            </a:r>
          </a:p>
          <a:p>
            <a:endParaRPr lang="en-US" dirty="0"/>
          </a:p>
        </p:txBody>
      </p:sp>
      <p:sp>
        <p:nvSpPr>
          <p:cNvPr id="10"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2</a:t>
            </a:fld>
            <a:endParaRPr lang="en-US" dirty="0"/>
          </a:p>
        </p:txBody>
      </p:sp>
    </p:spTree>
    <p:extLst>
      <p:ext uri="{BB962C8B-B14F-4D97-AF65-F5344CB8AC3E}">
        <p14:creationId xmlns:p14="http://schemas.microsoft.com/office/powerpoint/2010/main" val="40524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What is MotoSight 3D </a:t>
            </a:r>
            <a:r>
              <a:rPr lang="en-US" dirty="0" err="1" smtClean="0"/>
              <a:t>BinPick</a:t>
            </a:r>
            <a:endParaRPr lang="en-US" dirty="0"/>
          </a:p>
        </p:txBody>
      </p:sp>
      <p:sp>
        <p:nvSpPr>
          <p:cNvPr id="3" name="Content Placeholder 2"/>
          <p:cNvSpPr>
            <a:spLocks noGrp="1"/>
          </p:cNvSpPr>
          <p:nvPr>
            <p:ph idx="1"/>
          </p:nvPr>
        </p:nvSpPr>
        <p:spPr>
          <a:xfrm>
            <a:off x="457200" y="1123950"/>
            <a:ext cx="6400800" cy="3470673"/>
          </a:xfrm>
        </p:spPr>
        <p:txBody>
          <a:bodyPr/>
          <a:lstStyle/>
          <a:p>
            <a:r>
              <a:rPr lang="en-US" dirty="0" smtClean="0"/>
              <a:t>A solution designed for recognizing and picking randomly stacked parts from a bin.</a:t>
            </a:r>
          </a:p>
          <a:p>
            <a:endParaRPr lang="en-US" dirty="0" smtClean="0"/>
          </a:p>
          <a:p>
            <a:r>
              <a:rPr lang="en-US" dirty="0" smtClean="0"/>
              <a:t>Delivered </a:t>
            </a:r>
            <a:r>
              <a:rPr lang="en-US" dirty="0"/>
              <a:t>in partnership with Canon U.S.A, Inc.</a:t>
            </a:r>
          </a:p>
          <a:p>
            <a:pPr marL="479425" lvl="1" indent="-285750">
              <a:buFont typeface="Arial" panose="020B0604020202020204" pitchFamily="34" charset="0"/>
              <a:buChar char="•"/>
            </a:pPr>
            <a:r>
              <a:rPr lang="en-US" dirty="0" smtClean="0"/>
              <a:t>A </a:t>
            </a:r>
            <a:r>
              <a:rPr lang="en-US" dirty="0"/>
              <a:t>leading provider of business-to-business and industrial digital imaging </a:t>
            </a:r>
            <a:r>
              <a:rPr lang="en-US" dirty="0" smtClean="0"/>
              <a:t>technology</a:t>
            </a:r>
            <a:endParaRPr lang="en-US"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3</a:t>
            </a:fld>
            <a:endParaRPr lang="en-US" dirty="0"/>
          </a:p>
        </p:txBody>
      </p:sp>
      <p:grpSp>
        <p:nvGrpSpPr>
          <p:cNvPr id="12" name="Group 11"/>
          <p:cNvGrpSpPr/>
          <p:nvPr/>
        </p:nvGrpSpPr>
        <p:grpSpPr>
          <a:xfrm>
            <a:off x="6831000" y="829932"/>
            <a:ext cx="1907749" cy="3856368"/>
            <a:chOff x="6831000" y="829932"/>
            <a:chExt cx="1907749" cy="3856368"/>
          </a:xfrm>
        </p:grpSpPr>
        <p:grpSp>
          <p:nvGrpSpPr>
            <p:cNvPr id="6" name="Group 5"/>
            <p:cNvGrpSpPr/>
            <p:nvPr/>
          </p:nvGrpSpPr>
          <p:grpSpPr>
            <a:xfrm>
              <a:off x="7216962" y="2402965"/>
              <a:ext cx="1241238" cy="2283335"/>
              <a:chOff x="7216962" y="2402965"/>
              <a:chExt cx="1241238" cy="228333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962" y="3333750"/>
                <a:ext cx="1241238" cy="1352550"/>
              </a:xfrm>
              <a:prstGeom prst="rect">
                <a:avLst/>
              </a:prstGeom>
            </p:spPr>
          </p:pic>
          <p:cxnSp>
            <p:nvCxnSpPr>
              <p:cNvPr id="8" name="Straight Connector 7"/>
              <p:cNvCxnSpPr/>
              <p:nvPr/>
            </p:nvCxnSpPr>
            <p:spPr>
              <a:xfrm flipH="1">
                <a:off x="7216962" y="2402965"/>
                <a:ext cx="729978" cy="108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391400" y="2419350"/>
                <a:ext cx="55554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46940" y="2402965"/>
                <a:ext cx="435060" cy="1387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6940" y="2419350"/>
                <a:ext cx="435060" cy="18288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4"/>
            <a:stretch>
              <a:fillRect/>
            </a:stretch>
          </p:blipFill>
          <p:spPr>
            <a:xfrm>
              <a:off x="6831000" y="829932"/>
              <a:ext cx="1907749" cy="1568941"/>
            </a:xfrm>
            <a:prstGeom prst="rect">
              <a:avLst/>
            </a:prstGeom>
          </p:spPr>
        </p:pic>
      </p:grpSp>
    </p:spTree>
    <p:extLst>
      <p:ext uri="{BB962C8B-B14F-4D97-AF65-F5344CB8AC3E}">
        <p14:creationId xmlns:p14="http://schemas.microsoft.com/office/powerpoint/2010/main" val="157005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1725" y="990249"/>
            <a:ext cx="3841839" cy="1939315"/>
          </a:xfrm>
          <a:prstGeom prst="rect">
            <a:avLst/>
          </a:prstGeom>
        </p:spPr>
      </p:pic>
      <p:sp>
        <p:nvSpPr>
          <p:cNvPr id="3" name="Rectangle 2"/>
          <p:cNvSpPr/>
          <p:nvPr/>
        </p:nvSpPr>
        <p:spPr>
          <a:xfrm>
            <a:off x="419100" y="3556626"/>
            <a:ext cx="8229600" cy="8439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a:solidFill>
                  <a:schemeClr val="tx1"/>
                </a:solidFill>
              </a:rPr>
              <a:t>Random</a:t>
            </a:r>
          </a:p>
          <a:p>
            <a:pPr marL="285750" indent="-285750">
              <a:buFont typeface="Arial" panose="020B0604020202020204" pitchFamily="34" charset="0"/>
              <a:buChar char="•"/>
            </a:pPr>
            <a:r>
              <a:rPr lang="en-US" sz="1500" dirty="0">
                <a:solidFill>
                  <a:schemeClr val="tx1"/>
                </a:solidFill>
              </a:rPr>
              <a:t>Parts are in totally random positions in a bin, including different orientations, overlapping, and even entangled, further complicating the imaging and picking </a:t>
            </a:r>
            <a:r>
              <a:rPr lang="en-US" sz="1500" dirty="0" smtClean="0">
                <a:solidFill>
                  <a:schemeClr val="tx1"/>
                </a:solidFill>
              </a:rPr>
              <a:t>functions. (Must use 3D)</a:t>
            </a:r>
            <a:endParaRPr lang="en-US" sz="1500" dirty="0">
              <a:solidFill>
                <a:schemeClr val="tx1"/>
              </a:solidFill>
            </a:endParaRPr>
          </a:p>
        </p:txBody>
      </p:sp>
      <p:sp>
        <p:nvSpPr>
          <p:cNvPr id="4" name="Title 1"/>
          <p:cNvSpPr>
            <a:spLocks noGrp="1"/>
          </p:cNvSpPr>
          <p:nvPr>
            <p:ph type="title"/>
          </p:nvPr>
        </p:nvSpPr>
        <p:spPr>
          <a:xfrm>
            <a:off x="457200" y="193099"/>
            <a:ext cx="8229600" cy="578490"/>
          </a:xfrm>
        </p:spPr>
        <p:txBody>
          <a:bodyPr/>
          <a:lstStyle/>
          <a:p>
            <a:r>
              <a:rPr lang="en-US" dirty="0" smtClean="0"/>
              <a:t>Why 3D Vision</a:t>
            </a:r>
            <a:endParaRPr lang="en-US" dirty="0"/>
          </a:p>
        </p:txBody>
      </p:sp>
      <p:sp>
        <p:nvSpPr>
          <p:cNvPr id="5" name="Content Placeholder 2"/>
          <p:cNvSpPr>
            <a:spLocks noGrp="1"/>
          </p:cNvSpPr>
          <p:nvPr>
            <p:ph idx="1"/>
          </p:nvPr>
        </p:nvSpPr>
        <p:spPr>
          <a:xfrm>
            <a:off x="457200" y="1123950"/>
            <a:ext cx="4267200" cy="3470673"/>
          </a:xfrm>
        </p:spPr>
        <p:txBody>
          <a:bodyPr/>
          <a:lstStyle/>
          <a:p>
            <a:r>
              <a:rPr lang="en-US" dirty="0"/>
              <a:t>Structured</a:t>
            </a:r>
          </a:p>
          <a:p>
            <a:pPr marL="285750" indent="-285750">
              <a:buFont typeface="Arial" panose="020B0604020202020204" pitchFamily="34" charset="0"/>
              <a:buChar char="•"/>
            </a:pPr>
            <a:r>
              <a:rPr lang="en-US" sz="1500" dirty="0"/>
              <a:t>Parts are positioned or stacked in the bin in an organized, predictable pattern, so they can be easily imaged and </a:t>
            </a:r>
            <a:r>
              <a:rPr lang="en-US" sz="1500" dirty="0" smtClean="0"/>
              <a:t>picked. (Can be solved with 2D)</a:t>
            </a:r>
            <a:endParaRPr lang="en-US" sz="1500" dirty="0"/>
          </a:p>
          <a:p>
            <a:r>
              <a:rPr lang="en-US" dirty="0"/>
              <a:t>Semi-Structured</a:t>
            </a:r>
          </a:p>
          <a:p>
            <a:pPr marL="285750" indent="-285750">
              <a:buFont typeface="Arial" panose="020B0604020202020204" pitchFamily="34" charset="0"/>
              <a:buChar char="•"/>
            </a:pPr>
            <a:r>
              <a:rPr lang="en-US" sz="1500" dirty="0"/>
              <a:t>Parts are positioned in the bin with some organization and predictability to help aid imaging and </a:t>
            </a:r>
            <a:r>
              <a:rPr lang="en-US" sz="1500" dirty="0" smtClean="0"/>
              <a:t>picking. (Can be solved with 2D)</a:t>
            </a:r>
            <a:endParaRPr lang="en-US" sz="1500" dirty="0"/>
          </a:p>
        </p:txBody>
      </p:sp>
      <p:sp>
        <p:nvSpPr>
          <p:cNvPr id="6"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4</a:t>
            </a:fld>
            <a:endParaRPr lang="en-US" dirty="0"/>
          </a:p>
        </p:txBody>
      </p:sp>
      <p:pic>
        <p:nvPicPr>
          <p:cNvPr id="7" name="Picture 2" descr="http://motioncontrolsrobotics.com/wp-content/uploads/2015/12/semi-structured-bin-pick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61042"/>
            <a:ext cx="22764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688621" y="1087718"/>
            <a:ext cx="3998179" cy="1744379"/>
          </a:xfrm>
          <a:prstGeom prst="rect">
            <a:avLst/>
          </a:prstGeom>
        </p:spPr>
      </p:pic>
    </p:spTree>
    <p:extLst>
      <p:ext uri="{BB962C8B-B14F-4D97-AF65-F5344CB8AC3E}">
        <p14:creationId xmlns:p14="http://schemas.microsoft.com/office/powerpoint/2010/main" val="376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Targeted Environments / Business Need</a:t>
            </a:r>
            <a:endParaRPr lang="en-US" dirty="0"/>
          </a:p>
        </p:txBody>
      </p:sp>
      <p:sp>
        <p:nvSpPr>
          <p:cNvPr id="3" name="Content Placeholder 2"/>
          <p:cNvSpPr>
            <a:spLocks noGrp="1"/>
          </p:cNvSpPr>
          <p:nvPr>
            <p:ph idx="1"/>
          </p:nvPr>
        </p:nvSpPr>
        <p:spPr>
          <a:xfrm>
            <a:off x="457200" y="1123950"/>
            <a:ext cx="8229600" cy="3470673"/>
          </a:xfrm>
        </p:spPr>
        <p:txBody>
          <a:bodyPr/>
          <a:lstStyle/>
          <a:p>
            <a:r>
              <a:rPr lang="en-US" dirty="0" smtClean="0"/>
              <a:t>Any application that requires picking, sorting and processing of parts that are randomly stacked and oriented within a bin…</a:t>
            </a:r>
          </a:p>
          <a:p>
            <a:endParaRPr lang="en-US" dirty="0" smtClean="0"/>
          </a:p>
          <a:p>
            <a:pPr defTabSz="401638"/>
            <a:r>
              <a:rPr lang="en-US" dirty="0" smtClean="0"/>
              <a:t>	where parts are picked manually or by some non-intelligent device…</a:t>
            </a:r>
          </a:p>
          <a:p>
            <a:pPr defTabSz="401638"/>
            <a:endParaRPr lang="en-US" dirty="0" smtClean="0"/>
          </a:p>
          <a:p>
            <a:pPr defTabSz="401638"/>
            <a:r>
              <a:rPr lang="en-US" dirty="0" smtClean="0"/>
              <a:t>	</a:t>
            </a:r>
            <a:r>
              <a:rPr lang="en-US" dirty="0"/>
              <a:t>	and must be picked and properly oriented for the next step in the process.</a:t>
            </a:r>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5</a:t>
            </a:fld>
            <a:endParaRPr lang="en-US" dirty="0"/>
          </a:p>
        </p:txBody>
      </p:sp>
    </p:spTree>
    <p:extLst>
      <p:ext uri="{BB962C8B-B14F-4D97-AF65-F5344CB8AC3E}">
        <p14:creationId xmlns:p14="http://schemas.microsoft.com/office/powerpoint/2010/main" val="12813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How Does It Work</a:t>
            </a:r>
            <a:endParaRPr lang="en-US" dirty="0"/>
          </a:p>
        </p:txBody>
      </p:sp>
      <p:sp>
        <p:nvSpPr>
          <p:cNvPr id="3"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6</a:t>
            </a:fld>
            <a:endParaRPr lang="en-US" dirty="0"/>
          </a:p>
        </p:txBody>
      </p:sp>
      <p:sp>
        <p:nvSpPr>
          <p:cNvPr id="4" name="Right Arrow 3"/>
          <p:cNvSpPr/>
          <p:nvPr/>
        </p:nvSpPr>
        <p:spPr>
          <a:xfrm rot="1577322">
            <a:off x="1222653" y="2674111"/>
            <a:ext cx="4998467" cy="704818"/>
          </a:xfrm>
          <a:prstGeom prst="right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508309" y="1258833"/>
            <a:ext cx="1000282" cy="923925"/>
          </a:xfrm>
          <a:prstGeom prst="rect">
            <a:avLst/>
          </a:prstGeom>
        </p:spPr>
      </p:pic>
      <p:pic>
        <p:nvPicPr>
          <p:cNvPr id="6" name="Picture 5"/>
          <p:cNvPicPr>
            <a:picLocks noChangeAspect="1"/>
          </p:cNvPicPr>
          <p:nvPr/>
        </p:nvPicPr>
        <p:blipFill>
          <a:blip r:embed="rId4"/>
          <a:stretch>
            <a:fillRect/>
          </a:stretch>
        </p:blipFill>
        <p:spPr>
          <a:xfrm>
            <a:off x="522949" y="2611432"/>
            <a:ext cx="1219200" cy="952500"/>
          </a:xfrm>
          <a:prstGeom prst="rect">
            <a:avLst/>
          </a:prstGeom>
        </p:spPr>
      </p:pic>
      <p:pic>
        <p:nvPicPr>
          <p:cNvPr id="7" name="Picture 6"/>
          <p:cNvPicPr>
            <a:picLocks noChangeAspect="1"/>
          </p:cNvPicPr>
          <p:nvPr/>
        </p:nvPicPr>
        <p:blipFill>
          <a:blip r:embed="rId5"/>
          <a:stretch>
            <a:fillRect/>
          </a:stretch>
        </p:blipFill>
        <p:spPr>
          <a:xfrm>
            <a:off x="4636680" y="2552081"/>
            <a:ext cx="790575" cy="447675"/>
          </a:xfrm>
          <a:prstGeom prst="rect">
            <a:avLst/>
          </a:prstGeom>
        </p:spPr>
      </p:pic>
      <p:pic>
        <p:nvPicPr>
          <p:cNvPr id="8" name="Picture 7"/>
          <p:cNvPicPr>
            <a:picLocks noChangeAspect="1"/>
          </p:cNvPicPr>
          <p:nvPr/>
        </p:nvPicPr>
        <p:blipFill>
          <a:blip r:embed="rId6"/>
          <a:stretch>
            <a:fillRect/>
          </a:stretch>
        </p:blipFill>
        <p:spPr>
          <a:xfrm>
            <a:off x="5480119" y="3023582"/>
            <a:ext cx="984214" cy="628222"/>
          </a:xfrm>
          <a:prstGeom prst="rect">
            <a:avLst/>
          </a:prstGeom>
        </p:spPr>
      </p:pic>
      <p:sp>
        <p:nvSpPr>
          <p:cNvPr id="9" name="TextBox 8"/>
          <p:cNvSpPr txBox="1"/>
          <p:nvPr/>
        </p:nvSpPr>
        <p:spPr>
          <a:xfrm>
            <a:off x="508309" y="805879"/>
            <a:ext cx="998220" cy="400110"/>
          </a:xfrm>
          <a:prstGeom prst="rect">
            <a:avLst/>
          </a:prstGeom>
          <a:solidFill>
            <a:srgbClr val="C00000"/>
          </a:solidFill>
        </p:spPr>
        <p:txBody>
          <a:bodyPr wrap="square" rtlCol="0">
            <a:spAutoFit/>
          </a:bodyPr>
          <a:lstStyle/>
          <a:p>
            <a:pPr algn="ctr"/>
            <a:r>
              <a:rPr lang="en-US" sz="1000" dirty="0" smtClean="0">
                <a:solidFill>
                  <a:schemeClr val="bg1"/>
                </a:solidFill>
              </a:rPr>
              <a:t>Randomly Stacked Parts</a:t>
            </a:r>
            <a:endParaRPr lang="en-US" sz="1000" dirty="0">
              <a:solidFill>
                <a:schemeClr val="bg1"/>
              </a:solidFill>
            </a:endParaRPr>
          </a:p>
        </p:txBody>
      </p:sp>
      <p:cxnSp>
        <p:nvCxnSpPr>
          <p:cNvPr id="10" name="Straight Arrow Connector 9"/>
          <p:cNvCxnSpPr/>
          <p:nvPr/>
        </p:nvCxnSpPr>
        <p:spPr>
          <a:xfrm>
            <a:off x="1620829" y="1690024"/>
            <a:ext cx="7000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20829" y="1316273"/>
            <a:ext cx="665567" cy="369332"/>
          </a:xfrm>
          <a:prstGeom prst="rect">
            <a:avLst/>
          </a:prstGeom>
          <a:noFill/>
        </p:spPr>
        <p:txBody>
          <a:bodyPr wrap="none" rtlCol="0">
            <a:spAutoFit/>
          </a:bodyPr>
          <a:lstStyle/>
          <a:p>
            <a:r>
              <a:rPr lang="en-US" sz="900" dirty="0" smtClean="0"/>
              <a:t>Pattern</a:t>
            </a:r>
          </a:p>
          <a:p>
            <a:r>
              <a:rPr lang="en-US" sz="900" dirty="0" smtClean="0"/>
              <a:t>Projection</a:t>
            </a:r>
            <a:endParaRPr lang="en-US" sz="900" dirty="0"/>
          </a:p>
        </p:txBody>
      </p:sp>
      <p:sp>
        <p:nvSpPr>
          <p:cNvPr id="12" name="TextBox 11"/>
          <p:cNvSpPr txBox="1"/>
          <p:nvPr/>
        </p:nvSpPr>
        <p:spPr>
          <a:xfrm>
            <a:off x="2046118" y="2238087"/>
            <a:ext cx="704263" cy="230832"/>
          </a:xfrm>
          <a:prstGeom prst="rect">
            <a:avLst/>
          </a:prstGeom>
          <a:solidFill>
            <a:srgbClr val="92D050"/>
          </a:solidFill>
        </p:spPr>
        <p:txBody>
          <a:bodyPr wrap="square" rtlCol="0">
            <a:spAutoFit/>
          </a:bodyPr>
          <a:lstStyle/>
          <a:p>
            <a:pPr algn="ctr"/>
            <a:r>
              <a:rPr lang="en-US" sz="900" dirty="0" smtClean="0"/>
              <a:t>Distance</a:t>
            </a:r>
            <a:endParaRPr lang="en-US" sz="900" dirty="0"/>
          </a:p>
        </p:txBody>
      </p:sp>
      <p:sp>
        <p:nvSpPr>
          <p:cNvPr id="13" name="TextBox 12"/>
          <p:cNvSpPr txBox="1"/>
          <p:nvPr/>
        </p:nvSpPr>
        <p:spPr>
          <a:xfrm>
            <a:off x="2761378" y="2660502"/>
            <a:ext cx="786080" cy="230832"/>
          </a:xfrm>
          <a:prstGeom prst="rect">
            <a:avLst/>
          </a:prstGeom>
          <a:solidFill>
            <a:srgbClr val="92D050"/>
          </a:solidFill>
        </p:spPr>
        <p:txBody>
          <a:bodyPr wrap="square" rtlCol="0">
            <a:spAutoFit/>
          </a:bodyPr>
          <a:lstStyle/>
          <a:p>
            <a:pPr algn="ctr"/>
            <a:r>
              <a:rPr lang="en-US" sz="900" dirty="0" smtClean="0"/>
              <a:t>Recognize</a:t>
            </a:r>
            <a:endParaRPr lang="en-US" sz="900" dirty="0"/>
          </a:p>
        </p:txBody>
      </p:sp>
      <p:sp>
        <p:nvSpPr>
          <p:cNvPr id="14" name="TextBox 13"/>
          <p:cNvSpPr txBox="1"/>
          <p:nvPr/>
        </p:nvSpPr>
        <p:spPr>
          <a:xfrm>
            <a:off x="3722262" y="3229169"/>
            <a:ext cx="1172116" cy="230832"/>
          </a:xfrm>
          <a:prstGeom prst="rect">
            <a:avLst/>
          </a:prstGeom>
          <a:solidFill>
            <a:srgbClr val="92D050"/>
          </a:solidFill>
        </p:spPr>
        <p:txBody>
          <a:bodyPr wrap="none" rtlCol="0">
            <a:spAutoFit/>
          </a:bodyPr>
          <a:lstStyle/>
          <a:p>
            <a:r>
              <a:rPr lang="en-US" sz="900" dirty="0" smtClean="0"/>
              <a:t>3D Cad Model Fitting</a:t>
            </a:r>
            <a:endParaRPr lang="en-US" sz="900" dirty="0"/>
          </a:p>
        </p:txBody>
      </p:sp>
      <p:cxnSp>
        <p:nvCxnSpPr>
          <p:cNvPr id="15" name="Straight Arrow Connector 14"/>
          <p:cNvCxnSpPr>
            <a:stCxn id="7" idx="1"/>
          </p:cNvCxnSpPr>
          <p:nvPr/>
        </p:nvCxnSpPr>
        <p:spPr>
          <a:xfrm flipH="1">
            <a:off x="3574020" y="2775919"/>
            <a:ext cx="1062660" cy="304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94378" y="3317955"/>
            <a:ext cx="538116" cy="119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12" idx="3"/>
          </p:cNvCxnSpPr>
          <p:nvPr/>
        </p:nvCxnSpPr>
        <p:spPr>
          <a:xfrm rot="10800000" flipV="1">
            <a:off x="2750381" y="2040115"/>
            <a:ext cx="560300" cy="313388"/>
          </a:xfrm>
          <a:prstGeom prst="bentConnector3">
            <a:avLst>
              <a:gd name="adj1" fmla="val 2308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2" idx="1"/>
            <a:endCxn id="6" idx="0"/>
          </p:cNvCxnSpPr>
          <p:nvPr/>
        </p:nvCxnSpPr>
        <p:spPr>
          <a:xfrm rot="10800000" flipV="1">
            <a:off x="1132550" y="2353502"/>
            <a:ext cx="913569" cy="257929"/>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4" idx="1"/>
          </p:cNvCxnSpPr>
          <p:nvPr/>
        </p:nvCxnSpPr>
        <p:spPr>
          <a:xfrm>
            <a:off x="1742149" y="3087682"/>
            <a:ext cx="1980113" cy="2569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7"/>
          <a:stretch>
            <a:fillRect/>
          </a:stretch>
        </p:blipFill>
        <p:spPr>
          <a:xfrm>
            <a:off x="2433155" y="1232893"/>
            <a:ext cx="1359072" cy="911473"/>
          </a:xfrm>
          <a:prstGeom prst="rect">
            <a:avLst/>
          </a:prstGeom>
        </p:spPr>
      </p:pic>
      <p:cxnSp>
        <p:nvCxnSpPr>
          <p:cNvPr id="21" name="Elbow Connector 20"/>
          <p:cNvCxnSpPr>
            <a:endCxn id="13" idx="1"/>
          </p:cNvCxnSpPr>
          <p:nvPr/>
        </p:nvCxnSpPr>
        <p:spPr>
          <a:xfrm rot="5400000" flipH="1" flipV="1">
            <a:off x="2371109" y="2782397"/>
            <a:ext cx="396747" cy="38379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81000" y="796748"/>
            <a:ext cx="8515249" cy="1418722"/>
            <a:chOff x="1371600" y="1096518"/>
            <a:chExt cx="7524649" cy="1143000"/>
          </a:xfrm>
        </p:grpSpPr>
        <p:sp>
          <p:nvSpPr>
            <p:cNvPr id="23" name="Rectangle 22"/>
            <p:cNvSpPr/>
            <p:nvPr/>
          </p:nvSpPr>
          <p:spPr>
            <a:xfrm>
              <a:off x="1371600" y="1096518"/>
              <a:ext cx="5943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409688" y="1483352"/>
              <a:ext cx="1486561" cy="338554"/>
            </a:xfrm>
            <a:prstGeom prst="rect">
              <a:avLst/>
            </a:prstGeom>
            <a:noFill/>
          </p:spPr>
          <p:txBody>
            <a:bodyPr wrap="none" rtlCol="0">
              <a:spAutoFit/>
            </a:bodyPr>
            <a:lstStyle/>
            <a:p>
              <a:r>
                <a:rPr lang="en-US" sz="1600" dirty="0" smtClean="0"/>
                <a:t>Image the Parts</a:t>
              </a:r>
              <a:endParaRPr lang="en-US" sz="1600" dirty="0"/>
            </a:p>
          </p:txBody>
        </p:sp>
      </p:grpSp>
      <p:grpSp>
        <p:nvGrpSpPr>
          <p:cNvPr id="25" name="Group 24"/>
          <p:cNvGrpSpPr/>
          <p:nvPr/>
        </p:nvGrpSpPr>
        <p:grpSpPr>
          <a:xfrm>
            <a:off x="381000" y="2217606"/>
            <a:ext cx="8572500" cy="1504377"/>
            <a:chOff x="381000" y="2217606"/>
            <a:chExt cx="8572500" cy="1588589"/>
          </a:xfrm>
        </p:grpSpPr>
        <p:sp>
          <p:nvSpPr>
            <p:cNvPr id="26" name="Rectangle 25"/>
            <p:cNvSpPr/>
            <p:nvPr/>
          </p:nvSpPr>
          <p:spPr>
            <a:xfrm>
              <a:off x="381000" y="2217606"/>
              <a:ext cx="6726059" cy="1588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282338" y="2551612"/>
              <a:ext cx="1671162" cy="830997"/>
            </a:xfrm>
            <a:prstGeom prst="rect">
              <a:avLst/>
            </a:prstGeom>
            <a:noFill/>
          </p:spPr>
          <p:txBody>
            <a:bodyPr wrap="square" rtlCol="0">
              <a:spAutoFit/>
            </a:bodyPr>
            <a:lstStyle/>
            <a:p>
              <a:r>
                <a:rPr lang="en-US" sz="1600" dirty="0" smtClean="0"/>
                <a:t>Determine Location and Orientation</a:t>
              </a:r>
              <a:endParaRPr lang="en-US" sz="1600" dirty="0"/>
            </a:p>
          </p:txBody>
        </p:sp>
      </p:grpSp>
      <p:grpSp>
        <p:nvGrpSpPr>
          <p:cNvPr id="28" name="Group 27"/>
          <p:cNvGrpSpPr/>
          <p:nvPr/>
        </p:nvGrpSpPr>
        <p:grpSpPr>
          <a:xfrm>
            <a:off x="380999" y="3721983"/>
            <a:ext cx="8507630" cy="963028"/>
            <a:chOff x="380999" y="3721983"/>
            <a:chExt cx="8507630" cy="963028"/>
          </a:xfrm>
        </p:grpSpPr>
        <p:sp>
          <p:nvSpPr>
            <p:cNvPr id="29" name="Rectangle 28"/>
            <p:cNvSpPr/>
            <p:nvPr/>
          </p:nvSpPr>
          <p:spPr>
            <a:xfrm>
              <a:off x="380999" y="3721983"/>
              <a:ext cx="6726059" cy="963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189253" y="3989500"/>
              <a:ext cx="1699376" cy="338554"/>
            </a:xfrm>
            <a:prstGeom prst="rect">
              <a:avLst/>
            </a:prstGeom>
            <a:noFill/>
          </p:spPr>
          <p:txBody>
            <a:bodyPr wrap="none" rtlCol="0">
              <a:spAutoFit/>
            </a:bodyPr>
            <a:lstStyle/>
            <a:p>
              <a:r>
                <a:rPr lang="en-US" sz="1600" dirty="0" smtClean="0"/>
                <a:t>Instruct the Robot</a:t>
              </a:r>
              <a:endParaRPr lang="en-US" sz="1600" dirty="0"/>
            </a:p>
          </p:txBody>
        </p:sp>
      </p:grpSp>
      <p:pic>
        <p:nvPicPr>
          <p:cNvPr id="31" name="Picture 30"/>
          <p:cNvPicPr>
            <a:picLocks noChangeAspect="1"/>
          </p:cNvPicPr>
          <p:nvPr/>
        </p:nvPicPr>
        <p:blipFill>
          <a:blip r:embed="rId8"/>
          <a:stretch>
            <a:fillRect/>
          </a:stretch>
        </p:blipFill>
        <p:spPr>
          <a:xfrm>
            <a:off x="5943600" y="3733958"/>
            <a:ext cx="1041380" cy="943751"/>
          </a:xfrm>
          <a:prstGeom prst="rect">
            <a:avLst/>
          </a:prstGeom>
        </p:spPr>
      </p:pic>
      <p:sp>
        <p:nvSpPr>
          <p:cNvPr id="32" name="TextBox 31"/>
          <p:cNvSpPr txBox="1"/>
          <p:nvPr/>
        </p:nvSpPr>
        <p:spPr>
          <a:xfrm>
            <a:off x="4237560" y="3787772"/>
            <a:ext cx="998220" cy="246221"/>
          </a:xfrm>
          <a:prstGeom prst="rect">
            <a:avLst/>
          </a:prstGeom>
          <a:solidFill>
            <a:srgbClr val="C00000"/>
          </a:solidFill>
        </p:spPr>
        <p:txBody>
          <a:bodyPr wrap="square" rtlCol="0">
            <a:spAutoFit/>
          </a:bodyPr>
          <a:lstStyle/>
          <a:p>
            <a:pPr algn="ctr"/>
            <a:r>
              <a:rPr lang="en-US" sz="1000" dirty="0" smtClean="0">
                <a:solidFill>
                  <a:schemeClr val="bg1"/>
                </a:solidFill>
              </a:rPr>
              <a:t>Result</a:t>
            </a:r>
            <a:endParaRPr lang="en-US" sz="1000" dirty="0">
              <a:solidFill>
                <a:schemeClr val="bg1"/>
              </a:solidFill>
            </a:endParaRPr>
          </a:p>
        </p:txBody>
      </p:sp>
      <p:sp>
        <p:nvSpPr>
          <p:cNvPr id="33" name="TextBox 32"/>
          <p:cNvSpPr txBox="1"/>
          <p:nvPr/>
        </p:nvSpPr>
        <p:spPr>
          <a:xfrm>
            <a:off x="4343630" y="4253201"/>
            <a:ext cx="786080" cy="369332"/>
          </a:xfrm>
          <a:prstGeom prst="rect">
            <a:avLst/>
          </a:prstGeom>
          <a:solidFill>
            <a:srgbClr val="92D050"/>
          </a:solidFill>
        </p:spPr>
        <p:txBody>
          <a:bodyPr wrap="square" rtlCol="0">
            <a:spAutoFit/>
          </a:bodyPr>
          <a:lstStyle/>
          <a:p>
            <a:pPr algn="ctr"/>
            <a:r>
              <a:rPr lang="en-US" sz="900" dirty="0" smtClean="0"/>
              <a:t>Signal the Robot</a:t>
            </a:r>
            <a:endParaRPr lang="en-US" sz="900" dirty="0"/>
          </a:p>
        </p:txBody>
      </p:sp>
    </p:spTree>
    <p:extLst>
      <p:ext uri="{BB962C8B-B14F-4D97-AF65-F5344CB8AC3E}">
        <p14:creationId xmlns:p14="http://schemas.microsoft.com/office/powerpoint/2010/main" val="19758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How Does It Work</a:t>
            </a:r>
            <a:endParaRPr lang="en-US" dirty="0"/>
          </a:p>
        </p:txBody>
      </p:sp>
      <p:sp>
        <p:nvSpPr>
          <p:cNvPr id="3" name="Content Placeholder 2"/>
          <p:cNvSpPr>
            <a:spLocks noGrp="1"/>
          </p:cNvSpPr>
          <p:nvPr>
            <p:ph idx="1"/>
          </p:nvPr>
        </p:nvSpPr>
        <p:spPr>
          <a:xfrm>
            <a:off x="457200" y="1123950"/>
            <a:ext cx="4114800" cy="3470673"/>
          </a:xfrm>
        </p:spPr>
        <p:txBody>
          <a:bodyPr/>
          <a:lstStyle/>
          <a:p>
            <a:pPr marL="285750" indent="-285750">
              <a:buFont typeface="Arial" panose="020B0604020202020204" pitchFamily="34" charset="0"/>
              <a:buChar char="•"/>
            </a:pPr>
            <a:r>
              <a:rPr lang="en-US" sz="1500" dirty="0" smtClean="0"/>
              <a:t>Gripping method and position determined</a:t>
            </a:r>
          </a:p>
          <a:p>
            <a:pPr marL="285750" indent="-285750">
              <a:buFont typeface="Arial" panose="020B0604020202020204" pitchFamily="34" charset="0"/>
              <a:buChar char="•"/>
            </a:pPr>
            <a:r>
              <a:rPr lang="en-US" sz="1500" dirty="0" smtClean="0"/>
              <a:t>Detects any interference between the gripper and the bin</a:t>
            </a:r>
          </a:p>
          <a:p>
            <a:pPr marL="285750" indent="-285750">
              <a:buFont typeface="Arial" panose="020B0604020202020204" pitchFamily="34" charset="0"/>
              <a:buChar char="•"/>
            </a:pPr>
            <a:r>
              <a:rPr lang="en-US" sz="1500" dirty="0" smtClean="0"/>
              <a:t>Recognizes the bin position</a:t>
            </a:r>
          </a:p>
          <a:p>
            <a:pPr marL="285750" indent="-285750">
              <a:buFont typeface="Arial" panose="020B0604020202020204" pitchFamily="34" charset="0"/>
              <a:buChar char="•"/>
            </a:pPr>
            <a:endParaRPr lang="en-US" sz="1500"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3175844" y="2419350"/>
            <a:ext cx="2799566" cy="1828800"/>
          </a:xfrm>
          <a:prstGeom prst="rect">
            <a:avLst/>
          </a:prstGeom>
        </p:spPr>
      </p:pic>
      <p:pic>
        <p:nvPicPr>
          <p:cNvPr id="6" name="Picture 5"/>
          <p:cNvPicPr>
            <a:picLocks noChangeAspect="1"/>
          </p:cNvPicPr>
          <p:nvPr/>
        </p:nvPicPr>
        <p:blipFill>
          <a:blip r:embed="rId4"/>
          <a:stretch>
            <a:fillRect/>
          </a:stretch>
        </p:blipFill>
        <p:spPr>
          <a:xfrm>
            <a:off x="6019800" y="1657350"/>
            <a:ext cx="2780270" cy="1828800"/>
          </a:xfrm>
          <a:prstGeom prst="rect">
            <a:avLst/>
          </a:prstGeom>
        </p:spPr>
      </p:pic>
      <p:pic>
        <p:nvPicPr>
          <p:cNvPr id="7" name="Picture 6"/>
          <p:cNvPicPr>
            <a:picLocks noChangeAspect="1"/>
          </p:cNvPicPr>
          <p:nvPr/>
        </p:nvPicPr>
        <p:blipFill>
          <a:blip r:embed="rId5"/>
          <a:stretch>
            <a:fillRect/>
          </a:stretch>
        </p:blipFill>
        <p:spPr>
          <a:xfrm>
            <a:off x="327107" y="2876550"/>
            <a:ext cx="2789695" cy="1828800"/>
          </a:xfrm>
          <a:prstGeom prst="rect">
            <a:avLst/>
          </a:prstGeom>
        </p:spPr>
      </p:pic>
      <p:sp>
        <p:nvSpPr>
          <p:cNvPr id="8" name="TextBox 7"/>
          <p:cNvSpPr txBox="1"/>
          <p:nvPr/>
        </p:nvSpPr>
        <p:spPr>
          <a:xfrm>
            <a:off x="376170" y="771589"/>
            <a:ext cx="2208361" cy="353943"/>
          </a:xfrm>
          <a:prstGeom prst="rect">
            <a:avLst/>
          </a:prstGeom>
          <a:noFill/>
        </p:spPr>
        <p:txBody>
          <a:bodyPr wrap="none" rtlCol="0">
            <a:spAutoFit/>
          </a:bodyPr>
          <a:lstStyle/>
          <a:p>
            <a:r>
              <a:rPr lang="en-US" sz="1700" b="1" dirty="0"/>
              <a:t>Vision / Robot Linkage</a:t>
            </a:r>
          </a:p>
        </p:txBody>
      </p:sp>
    </p:spTree>
    <p:extLst>
      <p:ext uri="{BB962C8B-B14F-4D97-AF65-F5344CB8AC3E}">
        <p14:creationId xmlns:p14="http://schemas.microsoft.com/office/powerpoint/2010/main" val="3163154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8</a:t>
            </a:fld>
            <a:endParaRPr lang="en-US" dirty="0"/>
          </a:p>
        </p:txBody>
      </p:sp>
      <p:sp>
        <p:nvSpPr>
          <p:cNvPr id="3" name="Title 1"/>
          <p:cNvSpPr txBox="1">
            <a:spLocks/>
          </p:cNvSpPr>
          <p:nvPr/>
        </p:nvSpPr>
        <p:spPr>
          <a:xfrm>
            <a:off x="457200" y="193099"/>
            <a:ext cx="8229600" cy="57849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spcAft>
                <a:spcPts val="600"/>
              </a:spcAft>
              <a:buNone/>
              <a:defRPr sz="2100" b="1" kern="1200">
                <a:solidFill>
                  <a:srgbClr val="2D2926"/>
                </a:solidFill>
                <a:latin typeface="+mn-lt"/>
                <a:ea typeface="+mj-ea"/>
                <a:cs typeface="Arial" panose="020B0604020202020204" pitchFamily="34" charset="0"/>
              </a:defRPr>
            </a:lvl1pPr>
          </a:lstStyle>
          <a:p>
            <a:r>
              <a:rPr lang="en-US" dirty="0" smtClean="0"/>
              <a:t>Components of the System</a:t>
            </a:r>
            <a:endParaRPr lang="en-US" dirty="0"/>
          </a:p>
        </p:txBody>
      </p:sp>
      <p:sp>
        <p:nvSpPr>
          <p:cNvPr id="4" name="Slide Number Placeholder 3"/>
          <p:cNvSpPr txBox="1">
            <a:spLocks/>
          </p:cNvSpPr>
          <p:nvPr/>
        </p:nvSpPr>
        <p:spPr>
          <a:xfrm>
            <a:off x="8458200" y="4779789"/>
            <a:ext cx="381000" cy="273844"/>
          </a:xfrm>
          <a:prstGeom prst="rect">
            <a:avLst/>
          </a:prstGeom>
        </p:spPr>
        <p:txBody>
          <a:bodyPr vert="horz" lIns="91440" tIns="45720" rIns="91440" bIns="45720" rtlCol="0" anchor="ctr"/>
          <a:lstStyle>
            <a:defPPr>
              <a:defRPr lang="en-US"/>
            </a:defPPr>
            <a:lvl1pPr marL="0" algn="r" defTabSz="9144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632FBA-CCB7-4648-8C08-F1C235D210E5}" type="slidenum">
              <a:rPr lang="en-US" smtClean="0"/>
              <a:pPr/>
              <a:t>8</a:t>
            </a:fld>
            <a:endParaRPr lang="en-US" dirty="0"/>
          </a:p>
        </p:txBody>
      </p:sp>
      <p:grpSp>
        <p:nvGrpSpPr>
          <p:cNvPr id="5" name="Group 4"/>
          <p:cNvGrpSpPr/>
          <p:nvPr/>
        </p:nvGrpSpPr>
        <p:grpSpPr>
          <a:xfrm>
            <a:off x="6839312" y="1134899"/>
            <a:ext cx="2111324" cy="2062103"/>
            <a:chOff x="6839312" y="1134899"/>
            <a:chExt cx="2111324" cy="2062103"/>
          </a:xfrm>
        </p:grpSpPr>
        <p:sp>
          <p:nvSpPr>
            <p:cNvPr id="6" name="Oval 5"/>
            <p:cNvSpPr/>
            <p:nvPr/>
          </p:nvSpPr>
          <p:spPr>
            <a:xfrm>
              <a:off x="6839312" y="1172980"/>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7" name="Oval 6"/>
            <p:cNvSpPr/>
            <p:nvPr/>
          </p:nvSpPr>
          <p:spPr>
            <a:xfrm>
              <a:off x="6839312" y="1655798"/>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8" name="Oval 7"/>
            <p:cNvSpPr/>
            <p:nvPr/>
          </p:nvSpPr>
          <p:spPr>
            <a:xfrm>
              <a:off x="6839312" y="2380263"/>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Oval 8"/>
            <p:cNvSpPr/>
            <p:nvPr/>
          </p:nvSpPr>
          <p:spPr>
            <a:xfrm>
              <a:off x="6839312" y="2901253"/>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 name="TextBox 9"/>
            <p:cNvSpPr txBox="1"/>
            <p:nvPr/>
          </p:nvSpPr>
          <p:spPr>
            <a:xfrm>
              <a:off x="7071243" y="1134899"/>
              <a:ext cx="1879393" cy="2062103"/>
            </a:xfrm>
            <a:prstGeom prst="rect">
              <a:avLst/>
            </a:prstGeom>
            <a:noFill/>
          </p:spPr>
          <p:txBody>
            <a:bodyPr wrap="square" rtlCol="0">
              <a:spAutoFit/>
            </a:bodyPr>
            <a:lstStyle/>
            <a:p>
              <a:r>
                <a:rPr lang="en-US" sz="1600" dirty="0" smtClean="0"/>
                <a:t>Canon Camera</a:t>
              </a:r>
            </a:p>
            <a:p>
              <a:endParaRPr lang="en-US" sz="1600" dirty="0"/>
            </a:p>
            <a:p>
              <a:r>
                <a:rPr lang="en-US" sz="1600" dirty="0" smtClean="0"/>
                <a:t>PC Workstation with Recognition S/W</a:t>
              </a:r>
            </a:p>
            <a:p>
              <a:endParaRPr lang="en-US" sz="1600" dirty="0"/>
            </a:p>
            <a:p>
              <a:r>
                <a:rPr lang="en-US" sz="1600" dirty="0" smtClean="0"/>
                <a:t>DX200 Controller</a:t>
              </a:r>
            </a:p>
            <a:p>
              <a:endParaRPr lang="en-US" sz="1600" dirty="0"/>
            </a:p>
            <a:p>
              <a:r>
                <a:rPr lang="en-US" sz="1600" dirty="0" smtClean="0"/>
                <a:t>Motoman Robot</a:t>
              </a:r>
              <a:endParaRPr lang="en-US" sz="1600" dirty="0"/>
            </a:p>
          </p:txBody>
        </p:sp>
      </p:grpSp>
      <p:sp>
        <p:nvSpPr>
          <p:cNvPr id="13" name="TextBox 12"/>
          <p:cNvSpPr txBox="1"/>
          <p:nvPr/>
        </p:nvSpPr>
        <p:spPr>
          <a:xfrm>
            <a:off x="2913065" y="1205250"/>
            <a:ext cx="1431802" cy="400110"/>
          </a:xfrm>
          <a:prstGeom prst="rect">
            <a:avLst/>
          </a:prstGeom>
          <a:noFill/>
        </p:spPr>
        <p:txBody>
          <a:bodyPr wrap="none" rtlCol="0">
            <a:spAutoFit/>
          </a:bodyPr>
          <a:lstStyle/>
          <a:p>
            <a:r>
              <a:rPr lang="en-US" sz="1000" dirty="0" smtClean="0"/>
              <a:t>Canon 3D Software/GUI</a:t>
            </a:r>
          </a:p>
          <a:p>
            <a:r>
              <a:rPr lang="en-US" sz="1000" dirty="0" smtClean="0"/>
              <a:t>Yaskawa Interface S/W</a:t>
            </a:r>
            <a:endParaRPr lang="en-US" sz="1000" dirty="0"/>
          </a:p>
        </p:txBody>
      </p:sp>
      <p:cxnSp>
        <p:nvCxnSpPr>
          <p:cNvPr id="14" name="Straight Arrow Connector 13"/>
          <p:cNvCxnSpPr/>
          <p:nvPr/>
        </p:nvCxnSpPr>
        <p:spPr>
          <a:xfrm>
            <a:off x="2482557" y="1773663"/>
            <a:ext cx="1288358" cy="3185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4" descr="https://www.robots.com/images/DX200%20Contro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760" y="3180287"/>
            <a:ext cx="1179900" cy="1075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stretch>
            <a:fillRect/>
          </a:stretch>
        </p:blipFill>
        <p:spPr>
          <a:xfrm flipH="1">
            <a:off x="2924765" y="2883769"/>
            <a:ext cx="1205521" cy="1504030"/>
          </a:xfrm>
          <a:prstGeom prst="rect">
            <a:avLst/>
          </a:prstGeom>
        </p:spPr>
      </p:pic>
      <p:cxnSp>
        <p:nvCxnSpPr>
          <p:cNvPr id="21" name="Straight Arrow Connector 20"/>
          <p:cNvCxnSpPr/>
          <p:nvPr/>
        </p:nvCxnSpPr>
        <p:spPr>
          <a:xfrm>
            <a:off x="4358166" y="2780831"/>
            <a:ext cx="512987" cy="3553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1"/>
          </p:cNvCxnSpPr>
          <p:nvPr/>
        </p:nvCxnSpPr>
        <p:spPr>
          <a:xfrm flipH="1">
            <a:off x="3694715" y="3717813"/>
            <a:ext cx="1121045" cy="8035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28788" y="2903164"/>
            <a:ext cx="1194558" cy="261610"/>
          </a:xfrm>
          <a:prstGeom prst="rect">
            <a:avLst/>
          </a:prstGeom>
          <a:noFill/>
        </p:spPr>
        <p:txBody>
          <a:bodyPr wrap="none" rtlCol="0">
            <a:spAutoFit/>
          </a:bodyPr>
          <a:lstStyle/>
          <a:p>
            <a:r>
              <a:rPr lang="en-US" sz="1100" dirty="0" smtClean="0"/>
              <a:t>DX200/MotoPlus</a:t>
            </a:r>
            <a:endParaRPr lang="en-US" sz="1100" dirty="0"/>
          </a:p>
        </p:txBody>
      </p:sp>
      <p:sp>
        <p:nvSpPr>
          <p:cNvPr id="25" name="Oval 24"/>
          <p:cNvSpPr/>
          <p:nvPr/>
        </p:nvSpPr>
        <p:spPr>
          <a:xfrm>
            <a:off x="4430387" y="1330480"/>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6" name="Oval 25"/>
          <p:cNvSpPr/>
          <p:nvPr/>
        </p:nvSpPr>
        <p:spPr>
          <a:xfrm>
            <a:off x="5020616" y="2859357"/>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7" name="Oval 26"/>
          <p:cNvSpPr/>
          <p:nvPr/>
        </p:nvSpPr>
        <p:spPr>
          <a:xfrm>
            <a:off x="3196171" y="3392716"/>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186" y="1475705"/>
            <a:ext cx="1024932" cy="1505186"/>
          </a:xfrm>
          <a:prstGeom prst="rect">
            <a:avLst/>
          </a:prstGeom>
        </p:spPr>
      </p:pic>
      <p:grpSp>
        <p:nvGrpSpPr>
          <p:cNvPr id="33" name="Group 32"/>
          <p:cNvGrpSpPr/>
          <p:nvPr/>
        </p:nvGrpSpPr>
        <p:grpSpPr>
          <a:xfrm>
            <a:off x="374407" y="1182043"/>
            <a:ext cx="2490301" cy="3084915"/>
            <a:chOff x="374407" y="1182043"/>
            <a:chExt cx="2490301" cy="3084915"/>
          </a:xfrm>
        </p:grpSpPr>
        <p:grpSp>
          <p:nvGrpSpPr>
            <p:cNvPr id="34" name="Group 33"/>
            <p:cNvGrpSpPr/>
            <p:nvPr/>
          </p:nvGrpSpPr>
          <p:grpSpPr>
            <a:xfrm>
              <a:off x="374407" y="1225565"/>
              <a:ext cx="2490301" cy="3041393"/>
              <a:chOff x="374407" y="1225565"/>
              <a:chExt cx="2490301" cy="3041393"/>
            </a:xfrm>
          </p:grpSpPr>
          <p:sp>
            <p:nvSpPr>
              <p:cNvPr id="36" name="TextBox 35"/>
              <p:cNvSpPr txBox="1"/>
              <p:nvPr/>
            </p:nvSpPr>
            <p:spPr>
              <a:xfrm>
                <a:off x="374407" y="1468633"/>
                <a:ext cx="1342034" cy="246221"/>
              </a:xfrm>
              <a:prstGeom prst="rect">
                <a:avLst/>
              </a:prstGeom>
              <a:noFill/>
            </p:spPr>
            <p:txBody>
              <a:bodyPr wrap="none" rtlCol="0">
                <a:spAutoFit/>
              </a:bodyPr>
              <a:lstStyle/>
              <a:p>
                <a:r>
                  <a:rPr lang="en-US" sz="1000" dirty="0" smtClean="0"/>
                  <a:t>Canon RVxxxx Camera</a:t>
                </a:r>
                <a:endParaRPr lang="en-US" sz="1000" dirty="0"/>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7868" y="3582897"/>
                <a:ext cx="1546840" cy="684061"/>
              </a:xfrm>
              <a:prstGeom prst="rect">
                <a:avLst/>
              </a:prstGeom>
            </p:spPr>
          </p:pic>
          <p:cxnSp>
            <p:nvCxnSpPr>
              <p:cNvPr id="38" name="Straight Connector 37"/>
              <p:cNvCxnSpPr/>
              <p:nvPr/>
            </p:nvCxnSpPr>
            <p:spPr>
              <a:xfrm flipH="1">
                <a:off x="1432974" y="1979096"/>
                <a:ext cx="340098" cy="194583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84533" y="1910044"/>
                <a:ext cx="205041" cy="182630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019680" y="1949084"/>
                <a:ext cx="60251" cy="206361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812370" y="1225565"/>
                <a:ext cx="243068" cy="2430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grpSp>
        <p:pic>
          <p:nvPicPr>
            <p:cNvPr id="35" name="Picture 34"/>
            <p:cNvPicPr>
              <a:picLocks noChangeAspect="1"/>
            </p:cNvPicPr>
            <p:nvPr/>
          </p:nvPicPr>
          <p:blipFill>
            <a:blip r:embed="rId7"/>
            <a:stretch>
              <a:fillRect/>
            </a:stretch>
          </p:blipFill>
          <p:spPr>
            <a:xfrm>
              <a:off x="1574541" y="1182043"/>
              <a:ext cx="932681" cy="767041"/>
            </a:xfrm>
            <a:prstGeom prst="rect">
              <a:avLst/>
            </a:prstGeom>
          </p:spPr>
        </p:pic>
      </p:grpSp>
    </p:spTree>
    <p:extLst>
      <p:ext uri="{BB962C8B-B14F-4D97-AF65-F5344CB8AC3E}">
        <p14:creationId xmlns:p14="http://schemas.microsoft.com/office/powerpoint/2010/main" val="65907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99"/>
            <a:ext cx="8229600" cy="578490"/>
          </a:xfrm>
        </p:spPr>
        <p:txBody>
          <a:bodyPr/>
          <a:lstStyle/>
          <a:p>
            <a:r>
              <a:rPr lang="en-US" dirty="0" smtClean="0"/>
              <a:t>Components of the System</a:t>
            </a:r>
            <a:endParaRPr lang="en-US" dirty="0"/>
          </a:p>
        </p:txBody>
      </p:sp>
      <p:sp>
        <p:nvSpPr>
          <p:cNvPr id="3" name="Content Placeholder 2"/>
          <p:cNvSpPr>
            <a:spLocks noGrp="1"/>
          </p:cNvSpPr>
          <p:nvPr>
            <p:ph idx="1"/>
          </p:nvPr>
        </p:nvSpPr>
        <p:spPr>
          <a:xfrm>
            <a:off x="457200" y="1123950"/>
            <a:ext cx="8229600" cy="3470673"/>
          </a:xfrm>
        </p:spPr>
        <p:txBody>
          <a:bodyPr/>
          <a:lstStyle/>
          <a:p>
            <a:r>
              <a:rPr lang="en-US" dirty="0" smtClean="0"/>
              <a:t>Three Camera Models </a:t>
            </a:r>
            <a:r>
              <a:rPr lang="en-US" dirty="0"/>
              <a:t>B</a:t>
            </a:r>
            <a:r>
              <a:rPr lang="en-US" dirty="0" smtClean="0"/>
              <a:t>ased </a:t>
            </a:r>
            <a:r>
              <a:rPr lang="en-US" dirty="0"/>
              <a:t>U</a:t>
            </a:r>
            <a:r>
              <a:rPr lang="en-US" dirty="0" smtClean="0"/>
              <a:t>pon Part and Bin Size</a:t>
            </a:r>
          </a:p>
          <a:p>
            <a:pPr marL="479425" lvl="1" indent="-285750">
              <a:buFont typeface="Arial" panose="020B0604020202020204" pitchFamily="34" charset="0"/>
              <a:buChar char="•"/>
            </a:pPr>
            <a:r>
              <a:rPr lang="en-US" sz="1500" dirty="0" smtClean="0"/>
              <a:t>Fixed Mount Camera</a:t>
            </a:r>
          </a:p>
          <a:p>
            <a:pPr marL="479425" lvl="1" indent="-285750">
              <a:buFont typeface="Arial" panose="020B0604020202020204" pitchFamily="34" charset="0"/>
              <a:buChar char="•"/>
            </a:pPr>
            <a:r>
              <a:rPr lang="en-US" sz="1500" dirty="0" smtClean="0"/>
              <a:t>Lighting Integrated with Camera</a:t>
            </a:r>
          </a:p>
          <a:p>
            <a:pPr marL="479425" lvl="1" indent="-285750">
              <a:buFont typeface="Arial" panose="020B0604020202020204" pitchFamily="34" charset="0"/>
              <a:buChar char="•"/>
            </a:pPr>
            <a:r>
              <a:rPr lang="en-US" sz="1500" dirty="0" smtClean="0"/>
              <a:t>3D CAD Matching using Projected Light Patterns</a:t>
            </a:r>
            <a:endParaRPr lang="en-US" sz="1500" dirty="0"/>
          </a:p>
        </p:txBody>
      </p:sp>
      <p:sp>
        <p:nvSpPr>
          <p:cNvPr id="4" name="Slide Number Placeholder 3"/>
          <p:cNvSpPr>
            <a:spLocks noGrp="1"/>
          </p:cNvSpPr>
          <p:nvPr>
            <p:ph type="sldNum" sz="quarter" idx="12"/>
          </p:nvPr>
        </p:nvSpPr>
        <p:spPr>
          <a:xfrm>
            <a:off x="8458200" y="4779789"/>
            <a:ext cx="381000" cy="273844"/>
          </a:xfrm>
        </p:spPr>
        <p:txBody>
          <a:bodyPr/>
          <a:lstStyle/>
          <a:p>
            <a:fld id="{0B632FBA-CCB7-4648-8C08-F1C235D210E5}" type="slidenum">
              <a:rPr lang="en-US" smtClean="0"/>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61976780"/>
              </p:ext>
            </p:extLst>
          </p:nvPr>
        </p:nvGraphicFramePr>
        <p:xfrm>
          <a:off x="802972" y="2352202"/>
          <a:ext cx="5181600" cy="2293613"/>
        </p:xfrm>
        <a:graphic>
          <a:graphicData uri="http://schemas.openxmlformats.org/drawingml/2006/table">
            <a:tbl>
              <a:tblPr firstRow="1" bandRow="1">
                <a:tableStyleId>{5C22544A-7EE6-4342-B048-85BDC9FD1C3A}</a:tableStyleId>
              </a:tblPr>
              <a:tblGrid>
                <a:gridCol w="1583619"/>
                <a:gridCol w="1159581"/>
                <a:gridCol w="1143000"/>
                <a:gridCol w="1295400"/>
              </a:tblGrid>
              <a:tr h="338593">
                <a:tc>
                  <a:txBody>
                    <a:bodyPr/>
                    <a:lstStyle/>
                    <a:p>
                      <a:pPr>
                        <a:lnSpc>
                          <a:spcPct val="107000"/>
                        </a:lnSpc>
                      </a:pPr>
                      <a:endParaRPr lang="en-US" sz="1100" dirty="0">
                        <a:effectLst/>
                        <a:latin typeface="+mn-lt"/>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RV300</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RV500</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RV1100</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r>
              <a:tr h="560534">
                <a:tc>
                  <a:txBody>
                    <a:bodyPr/>
                    <a:lstStyle/>
                    <a:p>
                      <a:pPr marL="57150" marR="0">
                        <a:lnSpc>
                          <a:spcPct val="107000"/>
                        </a:lnSpc>
                        <a:spcBef>
                          <a:spcPts val="0"/>
                        </a:spcBef>
                        <a:spcAft>
                          <a:spcPts val="0"/>
                        </a:spcAft>
                      </a:pPr>
                      <a:r>
                        <a:rPr lang="en-US" sz="1100" dirty="0">
                          <a:effectLst/>
                          <a:latin typeface="+mn-lt"/>
                        </a:rPr>
                        <a:t>Measurement Range </a:t>
                      </a:r>
                    </a:p>
                    <a:p>
                      <a:pPr marL="57150" marR="0">
                        <a:lnSpc>
                          <a:spcPct val="107000"/>
                        </a:lnSpc>
                        <a:spcBef>
                          <a:spcPts val="0"/>
                        </a:spcBef>
                        <a:spcAft>
                          <a:spcPts val="0"/>
                        </a:spcAft>
                      </a:pPr>
                      <a:r>
                        <a:rPr lang="en-US" sz="1100" dirty="0">
                          <a:effectLst/>
                          <a:latin typeface="+mn-lt"/>
                        </a:rPr>
                        <a:t>H x W x </a:t>
                      </a:r>
                      <a:r>
                        <a:rPr lang="en-US" sz="1100" dirty="0" smtClean="0">
                          <a:effectLst/>
                          <a:latin typeface="+mn-lt"/>
                        </a:rPr>
                        <a:t>D (bin size)</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340 x 340 x 100</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540 x 540 x 200</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1160 x 1160 x 600</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r>
              <a:tr h="432982">
                <a:tc>
                  <a:txBody>
                    <a:bodyPr/>
                    <a:lstStyle/>
                    <a:p>
                      <a:pPr marL="57150" marR="0">
                        <a:lnSpc>
                          <a:spcPct val="107000"/>
                        </a:lnSpc>
                        <a:spcBef>
                          <a:spcPts val="0"/>
                        </a:spcBef>
                        <a:spcAft>
                          <a:spcPts val="1050"/>
                        </a:spcAft>
                      </a:pPr>
                      <a:r>
                        <a:rPr lang="en-US" sz="1100" dirty="0">
                          <a:effectLst/>
                          <a:latin typeface="+mn-lt"/>
                        </a:rPr>
                        <a:t>Minimum Part Size</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10mm x 10mm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20mm x 20mm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45mm x 45mm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r>
              <a:tr h="338593">
                <a:tc>
                  <a:txBody>
                    <a:bodyPr/>
                    <a:lstStyle/>
                    <a:p>
                      <a:pPr marL="57150" marR="0">
                        <a:lnSpc>
                          <a:spcPct val="107000"/>
                        </a:lnSpc>
                        <a:spcBef>
                          <a:spcPts val="0"/>
                        </a:spcBef>
                        <a:spcAft>
                          <a:spcPts val="1050"/>
                        </a:spcAft>
                      </a:pPr>
                      <a:r>
                        <a:rPr lang="en-US" sz="1100" dirty="0">
                          <a:effectLst/>
                          <a:latin typeface="+mn-lt"/>
                        </a:rPr>
                        <a:t>Recognition Time</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1.8 sec.</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1.8 sec.</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2.5 sec.</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r>
              <a:tr h="284318">
                <a:tc>
                  <a:txBody>
                    <a:bodyPr/>
                    <a:lstStyle/>
                    <a:p>
                      <a:pPr marL="57150" marR="0">
                        <a:lnSpc>
                          <a:spcPct val="107000"/>
                        </a:lnSpc>
                        <a:spcBef>
                          <a:spcPts val="0"/>
                        </a:spcBef>
                        <a:spcAft>
                          <a:spcPts val="1050"/>
                        </a:spcAft>
                      </a:pPr>
                      <a:r>
                        <a:rPr lang="en-US" sz="1100" dirty="0">
                          <a:effectLst/>
                          <a:latin typeface="+mn-lt"/>
                        </a:rPr>
                        <a:t>Working Distance</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500mm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800mm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a:effectLst/>
                          <a:latin typeface="+mn-lt"/>
                        </a:rPr>
                        <a:t>1750mm</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r>
              <a:tr h="338593">
                <a:tc>
                  <a:txBody>
                    <a:bodyPr/>
                    <a:lstStyle/>
                    <a:p>
                      <a:pPr marL="57150" marR="0">
                        <a:lnSpc>
                          <a:spcPct val="107000"/>
                        </a:lnSpc>
                        <a:spcBef>
                          <a:spcPts val="0"/>
                        </a:spcBef>
                        <a:spcAft>
                          <a:spcPts val="1050"/>
                        </a:spcAft>
                      </a:pPr>
                      <a:r>
                        <a:rPr lang="en-US" sz="1100" dirty="0" smtClean="0">
                          <a:effectLst/>
                          <a:latin typeface="+mn-lt"/>
                        </a:rPr>
                        <a:t>Camera Cycle Time</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smtClean="0">
                          <a:effectLst/>
                          <a:latin typeface="+mn-lt"/>
                        </a:rPr>
                        <a:t>3 sec.</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smtClean="0">
                          <a:effectLst/>
                          <a:latin typeface="+mn-lt"/>
                        </a:rPr>
                        <a:t>3 sec.</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c>
                  <a:txBody>
                    <a:bodyPr/>
                    <a:lstStyle/>
                    <a:p>
                      <a:pPr marL="57150" marR="0">
                        <a:lnSpc>
                          <a:spcPct val="107000"/>
                        </a:lnSpc>
                        <a:spcBef>
                          <a:spcPts val="0"/>
                        </a:spcBef>
                        <a:spcAft>
                          <a:spcPts val="1050"/>
                        </a:spcAft>
                      </a:pPr>
                      <a:r>
                        <a:rPr lang="en-US" sz="1100" dirty="0" smtClean="0">
                          <a:effectLst/>
                          <a:latin typeface="+mn-lt"/>
                        </a:rPr>
                        <a:t>5 sec.</a:t>
                      </a:r>
                      <a:endParaRPr lang="en-US" sz="1100" dirty="0">
                        <a:solidFill>
                          <a:srgbClr val="000000"/>
                        </a:solidFill>
                        <a:effectLst/>
                        <a:latin typeface="+mn-lt"/>
                        <a:ea typeface="Times New Roman" panose="02020603050405020304" pitchFamily="18" charset="0"/>
                        <a:cs typeface="Arial" panose="020B0604020202020204" pitchFamily="34" charset="0"/>
                      </a:endParaRPr>
                    </a:p>
                  </a:txBody>
                  <a:tcPr marL="83489" marR="83489" marT="41744" marB="41744"/>
                </a:tc>
              </a:tr>
            </a:tbl>
          </a:graphicData>
        </a:graphic>
      </p:graphicFrame>
      <p:grpSp>
        <p:nvGrpSpPr>
          <p:cNvPr id="9" name="Group 8"/>
          <p:cNvGrpSpPr/>
          <p:nvPr/>
        </p:nvGrpSpPr>
        <p:grpSpPr>
          <a:xfrm>
            <a:off x="6576874" y="771589"/>
            <a:ext cx="1905000" cy="3925419"/>
            <a:chOff x="6576874" y="771589"/>
            <a:chExt cx="1905000" cy="392541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874" y="798696"/>
              <a:ext cx="1905000" cy="3898312"/>
            </a:xfrm>
            <a:prstGeom prst="rect">
              <a:avLst/>
            </a:prstGeom>
          </p:spPr>
        </p:pic>
        <p:pic>
          <p:nvPicPr>
            <p:cNvPr id="11" name="Picture 10"/>
            <p:cNvPicPr>
              <a:picLocks noChangeAspect="1"/>
            </p:cNvPicPr>
            <p:nvPr/>
          </p:nvPicPr>
          <p:blipFill>
            <a:blip r:embed="rId4"/>
            <a:stretch>
              <a:fillRect/>
            </a:stretch>
          </p:blipFill>
          <p:spPr>
            <a:xfrm>
              <a:off x="7152338" y="771589"/>
              <a:ext cx="953875" cy="784471"/>
            </a:xfrm>
            <a:prstGeom prst="rect">
              <a:avLst/>
            </a:prstGeom>
          </p:spPr>
        </p:pic>
      </p:grpSp>
    </p:spTree>
    <p:extLst>
      <p:ext uri="{BB962C8B-B14F-4D97-AF65-F5344CB8AC3E}">
        <p14:creationId xmlns:p14="http://schemas.microsoft.com/office/powerpoint/2010/main" val="1800118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YASKAWA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AI-R_Template JUL2016.pptx" id="{CC15A283-7E98-4298-80AB-849B4412480E}" vid="{6640A33D-C2A0-4977-BECE-E33776759A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15500F5430504EB8EDF6A3F4FE18F6" ma:contentTypeVersion="8" ma:contentTypeDescription="Create a new document." ma:contentTypeScope="" ma:versionID="4764febaf3c177d3d906678da7fd88e5">
  <xsd:schema xmlns:xsd="http://www.w3.org/2001/XMLSchema" xmlns:xs="http://www.w3.org/2001/XMLSchema" xmlns:p="http://schemas.microsoft.com/office/2006/metadata/properties" xmlns:ns2="17a93edc-5cec-4ced-9fbd-c0a41bc5cb18" xmlns:ns3="4509e45d-1abc-4c9b-8607-73f8cb4f7f4b" targetNamespace="http://schemas.microsoft.com/office/2006/metadata/properties" ma:root="true" ma:fieldsID="40e8b1f558cbac3bbd6bd602f6f608dd" ns2:_="" ns3:_="">
    <xsd:import namespace="17a93edc-5cec-4ced-9fbd-c0a41bc5cb18"/>
    <xsd:import namespace="4509e45d-1abc-4c9b-8607-73f8cb4f7f4b"/>
    <xsd:element name="properties">
      <xsd:complexType>
        <xsd:sequence>
          <xsd:element name="documentManagement">
            <xsd:complexType>
              <xsd:all>
                <xsd:element ref="ns2:SharedWithUsers" minOccurs="0"/>
                <xsd:element ref="ns2:SharedWithDetails" minOccurs="0"/>
                <xsd:element ref="ns3:Document_x0020_no_x002e_"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a93edc-5cec-4ced-9fbd-c0a41bc5cb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format="DateTim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509e45d-1abc-4c9b-8607-73f8cb4f7f4b" elementFormDefault="qualified">
    <xsd:import namespace="http://schemas.microsoft.com/office/2006/documentManagement/types"/>
    <xsd:import namespace="http://schemas.microsoft.com/office/infopath/2007/PartnerControls"/>
    <xsd:element name="Document_x0020_no_x002e_" ma:index="10" nillable="true" ma:displayName="Document no." ma:internalName="Document_x0020_no_x002e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7a93edc-5cec-4ced-9fbd-c0a41bc5cb18">
      <UserInfo>
        <DisplayName>Andi Layman</DisplayName>
        <AccountId>56</AccountId>
        <AccountType/>
      </UserInfo>
    </SharedWithUsers>
    <Document_x0020_no_x002e_ xmlns="4509e45d-1abc-4c9b-8607-73f8cb4f7f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66E252-46E5-4B50-A725-54CDE40F6BB1}"/>
</file>

<file path=customXml/itemProps2.xml><?xml version="1.0" encoding="utf-8"?>
<ds:datastoreItem xmlns:ds="http://schemas.openxmlformats.org/officeDocument/2006/customXml" ds:itemID="{2E27AF99-75ED-4C65-9262-C48C4419934C}">
  <ds:schemaRef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17a93edc-5cec-4ced-9fbd-c0a41bc5cb18"/>
    <ds:schemaRef ds:uri="http://www.w3.org/XML/1998/namespace"/>
  </ds:schemaRefs>
</ds:datastoreItem>
</file>

<file path=customXml/itemProps3.xml><?xml version="1.0" encoding="utf-8"?>
<ds:datastoreItem xmlns:ds="http://schemas.openxmlformats.org/officeDocument/2006/customXml" ds:itemID="{C14653D2-5BC0-448E-9778-9C6A1B42256B}"/>
</file>

<file path=docProps/app.xml><?xml version="1.0" encoding="utf-8"?>
<Properties xmlns="http://schemas.openxmlformats.org/officeDocument/2006/extended-properties" xmlns:vt="http://schemas.openxmlformats.org/officeDocument/2006/docPropsVTypes">
  <Template>YAI-R_Template JUL2016</Template>
  <TotalTime>261</TotalTime>
  <Words>2882</Words>
  <Application>Microsoft Office PowerPoint</Application>
  <PresentationFormat>On-screen Show (16:9)</PresentationFormat>
  <Paragraphs>366</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HGP創英角ｺﾞｼｯｸUB</vt:lpstr>
      <vt:lpstr>Symbol</vt:lpstr>
      <vt:lpstr>Times New Roman</vt:lpstr>
      <vt:lpstr>Wingdings</vt:lpstr>
      <vt:lpstr>YASKAWA 2015</vt:lpstr>
      <vt:lpstr>MotoSight 3D BinPick</vt:lpstr>
      <vt:lpstr>Agenda</vt:lpstr>
      <vt:lpstr>What is MotoSight 3D BinPick</vt:lpstr>
      <vt:lpstr>Why 3D Vision</vt:lpstr>
      <vt:lpstr>Targeted Environments / Business Need</vt:lpstr>
      <vt:lpstr>How Does It Work</vt:lpstr>
      <vt:lpstr>How Does It Work</vt:lpstr>
      <vt:lpstr>PowerPoint Presentation</vt:lpstr>
      <vt:lpstr>Components of the System</vt:lpstr>
      <vt:lpstr>Good Parts / Bad Parts</vt:lpstr>
      <vt:lpstr>Good Parts / Bad Parts</vt:lpstr>
      <vt:lpstr>Keys to Success</vt:lpstr>
      <vt:lpstr>Value of MotoSight 3D BinPick</vt:lpstr>
      <vt:lpstr>Application Evaluation</vt:lpstr>
      <vt:lpstr>PowerPoint Presentation</vt:lpstr>
      <vt:lpstr>PowerPoint Presentation</vt:lpstr>
      <vt:lpstr>Components of the System</vt:lpstr>
      <vt:lpstr>Components of the System</vt:lpstr>
      <vt:lpstr>Single Step Recognition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Keith Vozel</dc:creator>
  <cp:lastModifiedBy>Keith Vozel</cp:lastModifiedBy>
  <cp:revision>32</cp:revision>
  <dcterms:created xsi:type="dcterms:W3CDTF">2016-08-01T15:30:23Z</dcterms:created>
  <dcterms:modified xsi:type="dcterms:W3CDTF">2017-02-09T18:56:01Z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0x0101005615500F5430504EB8EDF6A3F4FE18F6</vt:lpwstr>
  </property>
</Properties>
</file>